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43" r:id="rId2"/>
    <p:sldId id="371" r:id="rId3"/>
    <p:sldId id="385" r:id="rId4"/>
    <p:sldId id="378" r:id="rId5"/>
    <p:sldId id="379" r:id="rId6"/>
    <p:sldId id="381" r:id="rId7"/>
    <p:sldId id="382" r:id="rId8"/>
    <p:sldId id="384" r:id="rId9"/>
    <p:sldId id="268" r:id="rId10"/>
    <p:sldId id="421" r:id="rId11"/>
    <p:sldId id="386" r:id="rId12"/>
    <p:sldId id="387" r:id="rId13"/>
    <p:sldId id="388" r:id="rId14"/>
    <p:sldId id="392" r:id="rId15"/>
    <p:sldId id="391" r:id="rId16"/>
    <p:sldId id="389" r:id="rId17"/>
    <p:sldId id="393" r:id="rId18"/>
    <p:sldId id="394" r:id="rId19"/>
    <p:sldId id="396" r:id="rId20"/>
    <p:sldId id="397" r:id="rId21"/>
    <p:sldId id="398" r:id="rId22"/>
    <p:sldId id="399" r:id="rId23"/>
    <p:sldId id="400" r:id="rId24"/>
    <p:sldId id="298" r:id="rId25"/>
    <p:sldId id="402" r:id="rId26"/>
    <p:sldId id="403" r:id="rId27"/>
    <p:sldId id="401" r:id="rId28"/>
    <p:sldId id="404" r:id="rId29"/>
    <p:sldId id="405" r:id="rId30"/>
    <p:sldId id="406" r:id="rId31"/>
    <p:sldId id="407" r:id="rId32"/>
    <p:sldId id="408" r:id="rId33"/>
    <p:sldId id="409" r:id="rId34"/>
    <p:sldId id="410" r:id="rId35"/>
    <p:sldId id="412" r:id="rId36"/>
    <p:sldId id="413" r:id="rId37"/>
    <p:sldId id="416" r:id="rId38"/>
    <p:sldId id="417" r:id="rId39"/>
    <p:sldId id="418" r:id="rId40"/>
    <p:sldId id="414" r:id="rId4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131" autoAdjust="0"/>
  </p:normalViewPr>
  <p:slideViewPr>
    <p:cSldViewPr>
      <p:cViewPr varScale="1">
        <p:scale>
          <a:sx n="69" d="100"/>
          <a:sy n="69" d="100"/>
        </p:scale>
        <p:origin x="12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143BCB-14F2-497F-B8FA-DBA4EC22375B}" type="datetimeFigureOut">
              <a:rPr lang="sl-SI" smtClean="0"/>
              <a:t>2. 10. 2018</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75B114-4A5B-4769-9566-51CA2C4C3E8C}" type="slidenum">
              <a:rPr lang="sl-SI" smtClean="0"/>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B20CA-4987-4F70-9AEF-8DD2265109D7}" type="datetimeFigureOut">
              <a:rPr lang="sl-SI" smtClean="0"/>
              <a:pPr/>
              <a:t>2. 10. 2018</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52DF5-9828-4547-B146-525FD3B3D314}"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4E33F77E-8A41-49B1-8900-AB780AB0EE19}"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E33F77E-8A41-49B1-8900-AB780AB0EE19}"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E33F77E-8A41-49B1-8900-AB780AB0EE19}"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A32BE4-77A2-4BF3-9B09-A524912AFCBB}" type="datetimeFigureOut">
              <a:rPr lang="sl-SI" smtClean="0"/>
              <a:pPr/>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4E33F77E-8A41-49B1-8900-AB780AB0EE19}" type="slidenum">
              <a:rPr lang="sl-SI" smtClean="0"/>
              <a:pPr/>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A32BE4-77A2-4BF3-9B09-A524912AFCBB}" type="datetimeFigureOut">
              <a:rPr lang="sl-SI" smtClean="0"/>
              <a:pPr/>
              <a:t>2. 10. 2018</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33F77E-8A41-49B1-8900-AB780AB0EE19}" type="slidenum">
              <a:rPr lang="sl-SI" smtClean="0"/>
              <a:pPr/>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HgXhdawgVpw"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kTuuXL8lakE"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png"/>
          <p:cNvPicPr>
            <a:picLocks noChangeAspect="1"/>
          </p:cNvPicPr>
          <p:nvPr/>
        </p:nvPicPr>
        <p:blipFill>
          <a:blip r:embed="rId2" cstate="print"/>
          <a:stretch>
            <a:fillRect/>
          </a:stretch>
        </p:blipFill>
        <p:spPr>
          <a:xfrm>
            <a:off x="0" y="0"/>
            <a:ext cx="9144000" cy="5143500"/>
          </a:xfrm>
          <a:prstGeom prst="rect">
            <a:avLst/>
          </a:prstGeom>
        </p:spPr>
      </p:pic>
      <p:sp>
        <p:nvSpPr>
          <p:cNvPr id="3" name="Rectangle 2"/>
          <p:cNvSpPr/>
          <p:nvPr/>
        </p:nvSpPr>
        <p:spPr>
          <a:xfrm>
            <a:off x="539552" y="5445224"/>
            <a:ext cx="6318448" cy="1200329"/>
          </a:xfrm>
          <a:prstGeom prst="rect">
            <a:avLst/>
          </a:prstGeom>
        </p:spPr>
        <p:txBody>
          <a:bodyPr wrap="square">
            <a:spAutoFit/>
          </a:bodyPr>
          <a:lstStyle/>
          <a:p>
            <a:pPr algn="ctr"/>
            <a:r>
              <a:rPr lang="sl-SI" b="1" dirty="0">
                <a:solidFill>
                  <a:schemeClr val="tx2"/>
                </a:solidFill>
              </a:rPr>
              <a:t>FILMSKE ADAPTACIJE LITERATURE </a:t>
            </a:r>
          </a:p>
          <a:p>
            <a:pPr algn="ctr"/>
            <a:r>
              <a:rPr lang="sl-SI" b="1" dirty="0">
                <a:solidFill>
                  <a:schemeClr val="tx2"/>
                </a:solidFill>
              </a:rPr>
              <a:t>Barbara Zorman</a:t>
            </a:r>
          </a:p>
          <a:p>
            <a:pPr algn="ctr"/>
            <a:r>
              <a:rPr lang="sl-SI" b="1" dirty="0">
                <a:solidFill>
                  <a:schemeClr val="tx2"/>
                </a:solidFill>
              </a:rPr>
              <a:t>Univerza na Primorskem, Pedagoška fakulteta </a:t>
            </a:r>
          </a:p>
          <a:p>
            <a:pPr algn="ctr"/>
            <a:r>
              <a:rPr lang="sl-SI" b="1" dirty="0">
                <a:solidFill>
                  <a:schemeClr val="tx2"/>
                </a:solidFill>
              </a:rPr>
              <a:t>barbara.zorman@pef.upr.si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a:solidFill>
                  <a:srgbClr val="FF0000"/>
                </a:solidFill>
              </a:rPr>
              <a:t>STAREJŠI PRISTOPI K ADAPTACIJAM </a:t>
            </a:r>
          </a:p>
        </p:txBody>
      </p:sp>
      <p:sp>
        <p:nvSpPr>
          <p:cNvPr id="3" name="Subtitle 2"/>
          <p:cNvSpPr>
            <a:spLocks noGrp="1"/>
          </p:cNvSpPr>
          <p:nvPr>
            <p:ph type="subTitle" idx="1"/>
          </p:nvPr>
        </p:nvSpPr>
        <p:spPr/>
        <p:txBody>
          <a:bodyPr/>
          <a:lstStyle/>
          <a:p>
            <a:r>
              <a:rPr lang="sl-SI" dirty="0"/>
              <a:t>PREDSODKI</a:t>
            </a:r>
          </a:p>
          <a:p>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4400" dirty="0"/>
              <a:t>Predsodki do adaptacij filma </a:t>
            </a:r>
            <a:br>
              <a:rPr lang="sl-SI" sz="4400" dirty="0"/>
            </a:br>
            <a:r>
              <a:rPr lang="sl-SI" sz="4400" dirty="0"/>
              <a:t>Virginia Woolf, </a:t>
            </a:r>
            <a:r>
              <a:rPr lang="en-GB" sz="4400" dirty="0" smtClean="0"/>
              <a:t>»The </a:t>
            </a:r>
            <a:r>
              <a:rPr lang="sl-SI" sz="4400" dirty="0" err="1" smtClean="0"/>
              <a:t>Cinema</a:t>
            </a:r>
            <a:r>
              <a:rPr lang="en-GB" sz="4400" dirty="0"/>
              <a:t>«</a:t>
            </a:r>
            <a:r>
              <a:rPr lang="sl-SI" sz="4400" dirty="0" smtClean="0"/>
              <a:t>, </a:t>
            </a:r>
            <a:r>
              <a:rPr lang="sl-SI" sz="4400" dirty="0"/>
              <a:t>1928 </a:t>
            </a:r>
          </a:p>
        </p:txBody>
      </p:sp>
      <p:sp>
        <p:nvSpPr>
          <p:cNvPr id="3" name="Content Placeholder 2"/>
          <p:cNvSpPr>
            <a:spLocks noGrp="1"/>
          </p:cNvSpPr>
          <p:nvPr>
            <p:ph idx="1"/>
          </p:nvPr>
        </p:nvSpPr>
        <p:spPr/>
        <p:txBody>
          <a:bodyPr>
            <a:normAutofit fontScale="62500" lnSpcReduction="20000"/>
          </a:bodyPr>
          <a:lstStyle/>
          <a:p>
            <a:r>
              <a:rPr lang="sl-SI" i="1" dirty="0"/>
              <a:t>Filmski ustvarjalci želijo danes ustvarjati svojo lastno umetnost. [...] Videti je, da veliko drugih umetniških zvrsti komaj čaka, da jim priskoči na pomoč. Tu je, na primer, književnost. Vsi veliki romani tega sveta s svojimi dobro znanimi liki in slavnimi prizorišči so kar klicali in še vedno kličejo po filmskih uprizoritvah. Kaj bi bilo lažje in preprostejše?</a:t>
            </a:r>
            <a:r>
              <a:rPr lang="sl-SI" b="1" i="1" dirty="0"/>
              <a:t> In film je popadel svoj plen z neizmerno požrešnostjo. Še danes se prehranjuje v glavnem s truplom svoje nesrečne žrtve</a:t>
            </a:r>
            <a:r>
              <a:rPr lang="sl-SI" i="1" dirty="0"/>
              <a:t>. Toda rezultati so katastrofalni za oba. To zavezništvo je nenaravno. Oči in možgane neusmiljeno vleče narazen, ko se brezupno trudijo delati v dvoje. Oko pravi: „Tu je Ana </a:t>
            </a:r>
            <a:r>
              <a:rPr lang="sl-SI" i="1" dirty="0" err="1"/>
              <a:t>Karenina</a:t>
            </a:r>
            <a:r>
              <a:rPr lang="sl-SI" i="1" dirty="0"/>
              <a:t>.“ Pred nami se pojavi dama razkošnih oblin, odeta v črn žamet in ovešena z biseri. Toda možgani pravijo: „To ni nič bolj Ana </a:t>
            </a:r>
            <a:r>
              <a:rPr lang="sl-SI" i="1" dirty="0" err="1"/>
              <a:t>Karenina</a:t>
            </a:r>
            <a:r>
              <a:rPr lang="sl-SI" i="1" dirty="0"/>
              <a:t>, kot je kraljica Viktorija.“ Kajti možgani poznajo Ano po njeni notranjosti, po njenih mislih, njenem šarmu, njeni strasti in obupu. Film pa nam jo prikazuje zgolj preko njenih oblin, njenih zob, njenih biserov, žameta. Potem film pravi: „Ana se zaljubi v </a:t>
            </a:r>
            <a:r>
              <a:rPr lang="sl-SI" i="1" dirty="0" err="1"/>
              <a:t>Vronskega</a:t>
            </a:r>
            <a:r>
              <a:rPr lang="sl-SI" i="1" dirty="0"/>
              <a:t>“ In vidimo: ženska v črnem žametu pade v roke džentelmena v uniformi in poljubljata se nadvse sočno, odločno, vehementno gestikulirata na zofi v izjemno dobro opremljeni knjižnici, medtem ko vrtnar slučajno kosi trato. In tako poskakujemo in lomastimo skozi najslavnejše romane sveta. Izpisujemo jih z enozložnimi besedami, načečkanimi s pisavo nepismenega šolarčka. Poljub je ljubezen. Razbita skodelica je ljubosumje. Grimasa je sreča. Smrt je mrliška kočija. Nobena od teh stvari nima niti najmanjše povezave z romanom, ki ga je napisal Tolstoj, in šele ko si nehamo prizadevati, da bi slike povezali s knjigo, lahko iz nekega slučajnega prizora — kot je vrtnar, ki kosi trato — ugotovimo, kaj bi film lahko naredil, če bi bil prepuščen samemu sebi.</a:t>
            </a:r>
            <a:endParaRPr lang="sl-SI" dirty="0"/>
          </a:p>
          <a:p>
            <a:endParaRPr lang="sl-S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sl-SI" dirty="0">
                <a:solidFill>
                  <a:srgbClr val="FF0000"/>
                </a:solidFill>
              </a:rPr>
              <a:t>Starejši pristopi: Predsodek 1</a:t>
            </a:r>
          </a:p>
        </p:txBody>
      </p:sp>
      <p:sp>
        <p:nvSpPr>
          <p:cNvPr id="3" name="Content Placeholder 2"/>
          <p:cNvSpPr>
            <a:spLocks noGrp="1"/>
          </p:cNvSpPr>
          <p:nvPr>
            <p:ph idx="1"/>
          </p:nvPr>
        </p:nvSpPr>
        <p:spPr/>
        <p:txBody>
          <a:bodyPr>
            <a:normAutofit/>
          </a:bodyPr>
          <a:lstStyle/>
          <a:p>
            <a:pPr>
              <a:buNone/>
            </a:pPr>
            <a:r>
              <a:rPr lang="sl-SI" i="1" dirty="0"/>
              <a:t>Vsi veliki romani tega sveta s svojimi dobro znanimi liki in slavnimi prizorišči kar kličejo po filmski uprizoritvi. Kaj bi bilo lažje in preprostejše? In film je </a:t>
            </a:r>
            <a:r>
              <a:rPr lang="sl-SI" b="1" i="1" dirty="0"/>
              <a:t>popadel svoj plen z neizmerno požrešnostjo. Še danes se prehranjuje v glavnem s truplom svoje nesrečne žrtve.</a:t>
            </a:r>
            <a:endParaRPr lang="sl-SI" b="1" dirty="0"/>
          </a:p>
          <a:p>
            <a:pPr lvl="0">
              <a:buNone/>
            </a:pPr>
            <a:r>
              <a:rPr lang="sl-SI" dirty="0"/>
              <a:t> </a:t>
            </a:r>
          </a:p>
          <a:p>
            <a:pPr lvl="0">
              <a:buNone/>
            </a:pPr>
            <a:r>
              <a:rPr lang="sl-SI" sz="2800" b="1" dirty="0"/>
              <a:t>1. </a:t>
            </a:r>
            <a:r>
              <a:rPr lang="sl-SI" sz="2800" b="1" dirty="0">
                <a:solidFill>
                  <a:srgbClr val="FF0000"/>
                </a:solidFill>
              </a:rPr>
              <a:t>Filmska adaptacija je derivativno, manj kvalitetno umetniško delo, literatura pa je izvirno in zato polnokrvno umetniško delo. </a:t>
            </a:r>
            <a:endParaRPr lang="sl-SI" dirty="0">
              <a:solidFill>
                <a:srgbClr val="FF0000"/>
              </a:solidFill>
            </a:endParaRPr>
          </a:p>
          <a:p>
            <a:pPr>
              <a:buNone/>
            </a:pPr>
            <a:endParaRPr lang="sl-S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Starejši pristopi: Predsodek 2</a:t>
            </a:r>
          </a:p>
        </p:txBody>
      </p:sp>
      <p:sp>
        <p:nvSpPr>
          <p:cNvPr id="3" name="Content Placeholder 2"/>
          <p:cNvSpPr>
            <a:spLocks noGrp="1"/>
          </p:cNvSpPr>
          <p:nvPr>
            <p:ph idx="1"/>
          </p:nvPr>
        </p:nvSpPr>
        <p:spPr/>
        <p:txBody>
          <a:bodyPr>
            <a:normAutofit fontScale="70000" lnSpcReduction="20000"/>
          </a:bodyPr>
          <a:lstStyle/>
          <a:p>
            <a:pPr>
              <a:buNone/>
            </a:pPr>
            <a:r>
              <a:rPr lang="sl-SI" i="1" dirty="0"/>
              <a:t>Kajti možgani poznajo Ano po njeni notranjosti, po njenih mislih, njenem šarmu, njeni strasti, njenem obupu. Film pa nam jo prikazuje zgolj preko njenih oblin, njenih zob, njenih biserov, žameta.</a:t>
            </a:r>
          </a:p>
          <a:p>
            <a:pPr>
              <a:buNone/>
            </a:pPr>
            <a:endParaRPr lang="sl-SI" dirty="0"/>
          </a:p>
          <a:p>
            <a:pPr>
              <a:buNone/>
            </a:pPr>
            <a:r>
              <a:rPr lang="sl-SI" dirty="0"/>
              <a:t> </a:t>
            </a:r>
            <a:r>
              <a:rPr lang="sl-SI" i="1" dirty="0"/>
              <a:t> Oči in možgane neusmiljeno vleče narazen, ko se brezupno trudijo delati v dvoje. Oko pravi: „Tu je Ana </a:t>
            </a:r>
            <a:r>
              <a:rPr lang="sl-SI" i="1" dirty="0" err="1"/>
              <a:t>Karenina</a:t>
            </a:r>
            <a:r>
              <a:rPr lang="sl-SI" i="1" dirty="0"/>
              <a:t>.“ Pred nami se pojavi dama razkošnih oblin, odeta v črn žamet in ovešena z biseri. Toda možgani pravijo: „To ni nič bolj Ana </a:t>
            </a:r>
            <a:r>
              <a:rPr lang="sl-SI" i="1" dirty="0" err="1"/>
              <a:t>Karenina</a:t>
            </a:r>
            <a:r>
              <a:rPr lang="sl-SI" i="1" dirty="0"/>
              <a:t>, kot je kraljica Viktorija.“</a:t>
            </a:r>
          </a:p>
          <a:p>
            <a:pPr>
              <a:buNone/>
            </a:pPr>
            <a:endParaRPr lang="sl-SI" dirty="0"/>
          </a:p>
          <a:p>
            <a:pPr>
              <a:buNone/>
            </a:pPr>
            <a:r>
              <a:rPr lang="sl-SI" i="1" dirty="0"/>
              <a:t>In tako poskakujemo in lomastimo skozi najslavnejše romane sveta. Izpisujemo jih z enozložnimi besedami, načečkanimi s pisavo nepismenega šolarčka. Poljub je ljubezen. Razbita skodelica je ljubosumje. Grimasa je sreča. Smrt je mrliška kočija. Nobena od teh stvari nima niti najmanjše povezave z romanom, ki ga je napisal Tolstoj.</a:t>
            </a:r>
            <a:endParaRPr lang="sl-SI" dirty="0"/>
          </a:p>
          <a:p>
            <a:pPr>
              <a:buNone/>
            </a:pPr>
            <a:r>
              <a:rPr lang="sl-SI" dirty="0"/>
              <a:t> </a:t>
            </a:r>
            <a:endParaRPr lang="sl-SI" dirty="0">
              <a:solidFill>
                <a:srgbClr val="0070C0"/>
              </a:solidFill>
            </a:endParaRPr>
          </a:p>
          <a:p>
            <a:pPr lvl="0">
              <a:buNone/>
            </a:pPr>
            <a:r>
              <a:rPr lang="sl-SI" b="1" dirty="0">
                <a:solidFill>
                  <a:srgbClr val="FF0000"/>
                </a:solidFill>
              </a:rPr>
              <a:t>2. Film je umetnost slike, literatura pa umetnost besede, ki pogojuje zahtevnejšo intelektualno dejavnost. Hibridne umetnosti so manjvredne in nenaravne. </a:t>
            </a:r>
            <a:endParaRPr lang="sl-SI" dirty="0">
              <a:solidFill>
                <a:srgbClr val="FF0000"/>
              </a:solidFill>
            </a:endParaRPr>
          </a:p>
          <a:p>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dirty="0"/>
              <a:t/>
            </a:r>
            <a:br>
              <a:rPr lang="sl-SI" dirty="0"/>
            </a:br>
            <a:r>
              <a:rPr lang="sl-SI" dirty="0"/>
              <a:t/>
            </a:r>
            <a:br>
              <a:rPr lang="sl-SI" dirty="0"/>
            </a:br>
            <a:r>
              <a:rPr lang="sl-SI" sz="3100" dirty="0">
                <a:solidFill>
                  <a:srgbClr val="FF0000"/>
                </a:solidFill>
              </a:rPr>
              <a:t>Starejši pristopi: Predsodek 3</a:t>
            </a:r>
            <a:br>
              <a:rPr lang="sl-SI" sz="3100" dirty="0">
                <a:solidFill>
                  <a:srgbClr val="FF0000"/>
                </a:solidFill>
              </a:rPr>
            </a:br>
            <a:r>
              <a:rPr lang="sl-SI" sz="3100" dirty="0">
                <a:solidFill>
                  <a:srgbClr val="FF0000"/>
                </a:solidFill>
              </a:rPr>
              <a:t>Film je umetnost slike, literatura umetnost besede</a:t>
            </a:r>
            <a:endParaRPr lang="sl-SI"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sl-SI" dirty="0"/>
              <a:t>George </a:t>
            </a:r>
            <a:r>
              <a:rPr lang="sl-SI" dirty="0" err="1"/>
              <a:t>Bluestone</a:t>
            </a:r>
            <a:r>
              <a:rPr lang="sl-SI" dirty="0"/>
              <a:t> – </a:t>
            </a:r>
            <a:r>
              <a:rPr lang="sl-SI" b="1" i="1" dirty="0" err="1"/>
              <a:t>Novels</a:t>
            </a:r>
            <a:r>
              <a:rPr lang="sl-SI" b="1" i="1" dirty="0"/>
              <a:t> into Films, </a:t>
            </a:r>
            <a:r>
              <a:rPr lang="sl-SI" dirty="0"/>
              <a:t>1957: ena prvih sistematičnih teoretskih obdelav filmskega prirejanja literature.</a:t>
            </a:r>
          </a:p>
          <a:p>
            <a:r>
              <a:rPr lang="sl-SI" dirty="0"/>
              <a:t>Limits of the novel and the film; verbalne – mentalne podobe </a:t>
            </a:r>
          </a:p>
          <a:p>
            <a:pPr>
              <a:buNone/>
            </a:pPr>
            <a:r>
              <a:rPr lang="sl-SI" dirty="0"/>
              <a:t>vizualne – vizualne podobe </a:t>
            </a:r>
          </a:p>
          <a:p>
            <a:r>
              <a:rPr lang="sl-SI" dirty="0"/>
              <a:t>Kamilla Eliott leta 2004; ta dihotomija je temelj obravnave adaptacij v 20. stoletju;</a:t>
            </a:r>
          </a:p>
          <a:p>
            <a:r>
              <a:rPr lang="sl-SI" dirty="0"/>
              <a:t>Vzrok: čiste umetnosti bolj cenjene od hibridnih umetnosti.</a:t>
            </a:r>
          </a:p>
          <a:p>
            <a:r>
              <a:rPr lang="sl-SI" dirty="0" smtClean="0"/>
              <a:t>Primer </a:t>
            </a:r>
            <a:r>
              <a:rPr lang="sl-SI" dirty="0" err="1" smtClean="0"/>
              <a:t>Seymour</a:t>
            </a:r>
            <a:r>
              <a:rPr lang="en-GB" dirty="0" smtClean="0"/>
              <a:t>,</a:t>
            </a:r>
            <a:r>
              <a:rPr lang="sl-SI" dirty="0" smtClean="0"/>
              <a:t> </a:t>
            </a:r>
            <a:r>
              <a:rPr lang="sl-SI" dirty="0" err="1" smtClean="0"/>
              <a:t>Chatman</a:t>
            </a:r>
            <a:r>
              <a:rPr lang="en-GB" dirty="0" smtClean="0"/>
              <a:t>:</a:t>
            </a:r>
            <a:r>
              <a:rPr lang="sl-SI" dirty="0" smtClean="0"/>
              <a:t> »</a:t>
            </a:r>
            <a:r>
              <a:rPr lang="sl-SI" dirty="0" err="1" smtClean="0"/>
              <a:t>What</a:t>
            </a:r>
            <a:r>
              <a:rPr lang="sl-SI" dirty="0" smtClean="0"/>
              <a:t> </a:t>
            </a:r>
            <a:r>
              <a:rPr lang="sl-SI" dirty="0" err="1" smtClean="0"/>
              <a:t>novels</a:t>
            </a:r>
            <a:r>
              <a:rPr lang="sl-SI" dirty="0" smtClean="0"/>
              <a:t> </a:t>
            </a:r>
            <a:r>
              <a:rPr lang="sl-SI" dirty="0" err="1" smtClean="0"/>
              <a:t>can</a:t>
            </a:r>
            <a:r>
              <a:rPr lang="sl-SI" dirty="0" smtClean="0"/>
              <a:t> do </a:t>
            </a:r>
            <a:r>
              <a:rPr lang="sl-SI" dirty="0" err="1" smtClean="0"/>
              <a:t>that</a:t>
            </a:r>
            <a:r>
              <a:rPr lang="sl-SI" dirty="0" smtClean="0"/>
              <a:t> </a:t>
            </a:r>
            <a:r>
              <a:rPr lang="sl-SI" dirty="0" err="1" smtClean="0"/>
              <a:t>films</a:t>
            </a:r>
            <a:r>
              <a:rPr lang="sl-SI" dirty="0" smtClean="0"/>
              <a:t> </a:t>
            </a:r>
            <a:r>
              <a:rPr lang="sl-SI" dirty="0" err="1" smtClean="0"/>
              <a:t>can‘t</a:t>
            </a:r>
            <a:r>
              <a:rPr lang="en-GB" dirty="0"/>
              <a:t> (And Vice Versa</a:t>
            </a:r>
            <a:r>
              <a:rPr lang="en-GB" dirty="0" smtClean="0"/>
              <a:t>), 1980.</a:t>
            </a:r>
            <a:r>
              <a:rPr lang="sl-SI" dirty="0" smtClean="0"/>
              <a:t>«</a:t>
            </a:r>
          </a:p>
          <a:p>
            <a:r>
              <a:rPr lang="sl-SI" dirty="0" smtClean="0"/>
              <a:t>Film </a:t>
            </a:r>
            <a:r>
              <a:rPr lang="sl-SI" dirty="0"/>
              <a:t>v nasprotju z literaturo ni sposoben opisovati.</a:t>
            </a:r>
          </a:p>
          <a:p>
            <a:r>
              <a:rPr lang="sl-SI" dirty="0"/>
              <a:t>Opis = </a:t>
            </a:r>
            <a:r>
              <a:rPr lang="sl-SI" dirty="0" err="1"/>
              <a:t>atemporalnost</a:t>
            </a:r>
            <a:r>
              <a:rPr lang="sl-SI" dirty="0"/>
              <a:t>/nadčasovnost + asertivnost (tj. zmožnost izražanja trditev o predmetu). </a:t>
            </a:r>
          </a:p>
          <a:p>
            <a:r>
              <a:rPr lang="sl-SI" dirty="0"/>
              <a:t>Chatman: samo literatura zmore ustaviti tok dogodkov, film tega ne zmore. </a:t>
            </a:r>
          </a:p>
          <a:p>
            <a:endParaRPr lang="sl-S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Charles Dickens </a:t>
            </a:r>
            <a:br>
              <a:rPr lang="sl-SI" dirty="0"/>
            </a:br>
            <a:r>
              <a:rPr lang="sl-SI" i="1" dirty="0"/>
              <a:t>Veliko pričakovanje</a:t>
            </a:r>
            <a:r>
              <a:rPr lang="sl-SI" dirty="0"/>
              <a:t>, 1861  </a:t>
            </a:r>
          </a:p>
        </p:txBody>
      </p:sp>
      <p:sp>
        <p:nvSpPr>
          <p:cNvPr id="3" name="Content Placeholder 2"/>
          <p:cNvSpPr>
            <a:spLocks noGrp="1"/>
          </p:cNvSpPr>
          <p:nvPr>
            <p:ph idx="1"/>
          </p:nvPr>
        </p:nvSpPr>
        <p:spPr/>
        <p:txBody>
          <a:bodyPr>
            <a:normAutofit fontScale="85000" lnSpcReduction="10000"/>
          </a:bodyPr>
          <a:lstStyle/>
          <a:p>
            <a:pPr>
              <a:buNone/>
            </a:pPr>
            <a:r>
              <a:rPr lang="sl-SI" i="1" dirty="0"/>
              <a:t>»Boš tiho!« je zavpil strašen glas, ko je med grobovi poleg cerkvenih vrat vstal nekakšen mož. »Molči, vražič, da te ne zakoljem!« </a:t>
            </a:r>
            <a:endParaRPr lang="sl-SI" dirty="0"/>
          </a:p>
          <a:p>
            <a:pPr>
              <a:buNone/>
            </a:pPr>
            <a:r>
              <a:rPr lang="sl-SI" b="1" i="1" dirty="0"/>
              <a:t>Strašen mož, ves v grobi raševini, s težkim železjem na nogah. Gologlav, z raztrganimi čevlji, glavo pa si je obvezal s staro cunjo. Premočen in blaten mož, ki se je pobil na kamnih, ki so mu ostre skale odrle kožo do krvi, ki so ga požgale koprive in ga je razpraskalo trnje, ki je šepal, se tresel, ki so mu bile izbuljene oči in so mu v režečih se čeljustih šklepetali zobje, me je prijel za podbradek. </a:t>
            </a:r>
            <a:endParaRPr lang="sl-SI" b="1" dirty="0"/>
          </a:p>
          <a:p>
            <a:pPr>
              <a:buNone/>
            </a:pPr>
            <a:r>
              <a:rPr lang="sl-SI" i="1" dirty="0"/>
              <a:t>»O, nikarte me zaklati, gospod,« sem ga rotil, ves prepaden od groze. »Prosim vas, gospod, nikarte.«</a:t>
            </a:r>
            <a:endParaRPr lang="sl-SI" dirty="0"/>
          </a:p>
          <a:p>
            <a:pPr>
              <a:buNone/>
            </a:pPr>
            <a:r>
              <a:rPr lang="sl-SI" i="1" dirty="0"/>
              <a:t>»Povej nam, kako ti je ime,« je rekel mož. »Hitro!«</a:t>
            </a:r>
            <a:br>
              <a:rPr lang="sl-SI" i="1" dirty="0"/>
            </a:br>
            <a:r>
              <a:rPr lang="sl-SI" i="1" dirty="0"/>
              <a:t>»Pip, gospod.« </a:t>
            </a:r>
            <a:endParaRPr lang="sl-SI" dirty="0"/>
          </a:p>
          <a:p>
            <a:endParaRPr lang="sl-S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err="1" smtClean="0">
                <a:hlinkClick r:id="rId2"/>
              </a:rPr>
              <a:t>Veliko</a:t>
            </a:r>
            <a:r>
              <a:rPr lang="en-GB" i="1" dirty="0" smtClean="0">
                <a:hlinkClick r:id="rId2"/>
              </a:rPr>
              <a:t> </a:t>
            </a:r>
            <a:r>
              <a:rPr lang="en-GB" i="1" dirty="0" err="1" smtClean="0">
                <a:hlinkClick r:id="rId2"/>
              </a:rPr>
              <a:t>pričakovanje</a:t>
            </a:r>
            <a:r>
              <a:rPr lang="sl-SI" dirty="0" smtClean="0">
                <a:hlinkClick r:id="rId2"/>
              </a:rPr>
              <a:t> </a:t>
            </a:r>
            <a:endParaRPr lang="sl-SI" dirty="0"/>
          </a:p>
        </p:txBody>
      </p:sp>
      <p:sp>
        <p:nvSpPr>
          <p:cNvPr id="3" name="Subtitle 2"/>
          <p:cNvSpPr>
            <a:spLocks noGrp="1"/>
          </p:cNvSpPr>
          <p:nvPr>
            <p:ph type="subTitle" idx="1"/>
          </p:nvPr>
        </p:nvSpPr>
        <p:spPr/>
        <p:txBody>
          <a:bodyPr/>
          <a:lstStyle/>
          <a:p>
            <a:r>
              <a:rPr lang="en-GB" dirty="0"/>
              <a:t>(Great Expectations, </a:t>
            </a:r>
            <a:r>
              <a:rPr lang="sl-SI" dirty="0" smtClean="0"/>
              <a:t>David </a:t>
            </a:r>
            <a:r>
              <a:rPr lang="sl-SI" dirty="0"/>
              <a:t>Lean, </a:t>
            </a:r>
            <a:r>
              <a:rPr lang="sl-SI" dirty="0" smtClean="0"/>
              <a:t>1946</a:t>
            </a:r>
            <a:r>
              <a:rPr lang="en-GB" dirty="0" smtClean="0"/>
              <a:t>)</a:t>
            </a:r>
            <a:endParaRPr lang="sl-S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dirty="0"/>
              <a:t>Chatman: film lahko opisuje le implicitno, ne eksplicitno</a:t>
            </a:r>
          </a:p>
        </p:txBody>
      </p:sp>
      <p:sp>
        <p:nvSpPr>
          <p:cNvPr id="3" name="Content Placeholder 2"/>
          <p:cNvSpPr>
            <a:spLocks noGrp="1"/>
          </p:cNvSpPr>
          <p:nvPr>
            <p:ph idx="1"/>
          </p:nvPr>
        </p:nvSpPr>
        <p:spPr/>
        <p:txBody>
          <a:bodyPr>
            <a:normAutofit/>
          </a:bodyPr>
          <a:lstStyle/>
          <a:p>
            <a:r>
              <a:rPr lang="sl-SI" dirty="0"/>
              <a:t>Filmska naracija gledalcu posreduje preveč vizualnih informacij.</a:t>
            </a:r>
          </a:p>
          <a:p>
            <a:r>
              <a:rPr lang="sl-SI" dirty="0"/>
              <a:t>Po drugi strani pa večina filmov odreja sosledje in čas gledalčevega opazovanja detajlov slike.</a:t>
            </a:r>
          </a:p>
          <a:p>
            <a:r>
              <a:rPr lang="sl-SI" dirty="0"/>
              <a:t>Film ne more zaustaviti toka dogodkov.</a:t>
            </a:r>
          </a:p>
          <a:p>
            <a:r>
              <a:rPr lang="sl-SI" dirty="0"/>
              <a:t>Zato film lahko opisuje le implicitno; znotraj naracije, ki na primer prikaže prostor in vzpostavlja atmosfero, ne pa eksplicitno – z ustavljanjem časa in naštevanjem atributov predstavljenega objekta.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fontScale="90000"/>
          </a:bodyPr>
          <a:lstStyle/>
          <a:p>
            <a:r>
              <a:rPr lang="sl-SI" i="1" dirty="0" smtClean="0"/>
              <a:t>Guernica</a:t>
            </a:r>
            <a:r>
              <a:rPr lang="en-GB" dirty="0"/>
              <a:t> </a:t>
            </a:r>
            <a:r>
              <a:rPr lang="en-GB" dirty="0" smtClean="0"/>
              <a:t>(</a:t>
            </a:r>
            <a:r>
              <a:rPr lang="sl-SI" dirty="0"/>
              <a:t>Alain </a:t>
            </a:r>
            <a:r>
              <a:rPr lang="sl-SI" dirty="0" smtClean="0"/>
              <a:t>Resnais</a:t>
            </a:r>
            <a:r>
              <a:rPr lang="en-GB" dirty="0" smtClean="0"/>
              <a:t>,</a:t>
            </a:r>
            <a:r>
              <a:rPr lang="sl-SI" dirty="0" smtClean="0"/>
              <a:t> </a:t>
            </a:r>
            <a:r>
              <a:rPr lang="sl-SI" dirty="0"/>
              <a:t>Robert Hessens, </a:t>
            </a:r>
            <a:r>
              <a:rPr lang="sl-SI" dirty="0" smtClean="0"/>
              <a:t>1950</a:t>
            </a:r>
            <a:r>
              <a:rPr lang="en-GB" dirty="0" smtClean="0"/>
              <a:t>)</a:t>
            </a:r>
            <a:endParaRPr lang="sl-SI" dirty="0"/>
          </a:p>
        </p:txBody>
      </p:sp>
      <p:sp>
        <p:nvSpPr>
          <p:cNvPr id="3" name="Content Placeholder 2"/>
          <p:cNvSpPr>
            <a:spLocks noGrp="1"/>
          </p:cNvSpPr>
          <p:nvPr>
            <p:ph idx="1"/>
          </p:nvPr>
        </p:nvSpPr>
        <p:spPr/>
        <p:txBody>
          <a:bodyPr>
            <a:normAutofit fontScale="85000" lnSpcReduction="20000"/>
          </a:bodyPr>
          <a:lstStyle/>
          <a:p>
            <a:r>
              <a:rPr lang="sl-SI" dirty="0"/>
              <a:t>Snov: špansko mesto Guernica, ki je bilo leta 1937 med špansko državljansko vojno izpostavljeno bombnim napadom, v katerem je bilo ubitih mnogo civilistov</a:t>
            </a:r>
          </a:p>
          <a:p>
            <a:pPr>
              <a:buNone/>
            </a:pPr>
            <a:r>
              <a:rPr lang="sl-SI" dirty="0"/>
              <a:t>FILM: </a:t>
            </a:r>
          </a:p>
          <a:p>
            <a:r>
              <a:rPr lang="sl-SI" dirty="0"/>
              <a:t>Recitacija pesmi Paula Eluarda o Guernici – bere Maria Casares </a:t>
            </a:r>
          </a:p>
          <a:p>
            <a:r>
              <a:rPr lang="sl-SI" dirty="0"/>
              <a:t>Glasba Guyja Bernarda </a:t>
            </a:r>
          </a:p>
          <a:p>
            <a:r>
              <a:rPr lang="sl-SI" dirty="0"/>
              <a:t>Sosledje slik in skulptur Pabla Picassa </a:t>
            </a:r>
          </a:p>
          <a:p>
            <a:r>
              <a:rPr lang="sl-SI" dirty="0"/>
              <a:t>Gledalec ne more, kot bi na primer v knjižni reprodukciji Picassovih del, samostojno odrejati, koliko časa bo posvetil posameznemu detalju Picassovih slik </a:t>
            </a:r>
          </a:p>
          <a:p>
            <a:r>
              <a:rPr lang="sl-SI" dirty="0"/>
              <a:t>Ta čas določa režiser </a:t>
            </a:r>
          </a:p>
          <a:p>
            <a:r>
              <a:rPr lang="sl-SI" dirty="0"/>
              <a:t>Fragmenti Picassovih slik postanejo elementi v pripovedi, ki jo ustvarita soslednje slik in glas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4000" dirty="0"/>
              <a:t> OPIS V FILMU</a:t>
            </a:r>
          </a:p>
        </p:txBody>
      </p:sp>
      <p:sp>
        <p:nvSpPr>
          <p:cNvPr id="3" name="Content Placeholder 2"/>
          <p:cNvSpPr>
            <a:spLocks noGrp="1"/>
          </p:cNvSpPr>
          <p:nvPr>
            <p:ph idx="1"/>
          </p:nvPr>
        </p:nvSpPr>
        <p:spPr/>
        <p:txBody>
          <a:bodyPr>
            <a:normAutofit fontScale="77500" lnSpcReduction="20000"/>
          </a:bodyPr>
          <a:lstStyle/>
          <a:p>
            <a:pPr>
              <a:buNone/>
            </a:pPr>
            <a:r>
              <a:rPr lang="sl-SI" dirty="0"/>
              <a:t>Chatman: </a:t>
            </a:r>
          </a:p>
          <a:p>
            <a:pPr marL="514350" indent="-514350">
              <a:buFont typeface="+mj-lt"/>
              <a:buAutoNum type="arabicPeriod"/>
            </a:pPr>
            <a:r>
              <a:rPr lang="sl-SI" dirty="0"/>
              <a:t>Filmski ustvarjalci in kritiki praviloma prezirajo verbalno komentiranje dogajanja, saj to razlaga nekaj, kar bi moralo biti v filmu prikazano s sliko. </a:t>
            </a:r>
          </a:p>
          <a:p>
            <a:pPr marL="514350" indent="-514350">
              <a:buFont typeface="+mj-lt"/>
              <a:buAutoNum type="arabicPeriod"/>
            </a:pPr>
            <a:r>
              <a:rPr lang="sl-SI" dirty="0"/>
              <a:t>Film ne opisuje, pač pa prikazuje, tj. podaja predstavljene objekte na nevtralen način. Tudi ko se opisovanju približa, denimo v bližnjih ali počasnih ali zamrznjenih posnetkih ali v predstavitvenih  (establishing) posnetkih, film </a:t>
            </a:r>
            <a:r>
              <a:rPr lang="sl-SI" b="1" dirty="0"/>
              <a:t>ne opisuje eksplicitno, temveč implicitno.</a:t>
            </a:r>
            <a:r>
              <a:rPr lang="sl-SI" dirty="0"/>
              <a:t> Opisani filmski postopki so namreč vselej podrejeni razvoju dogajanja; </a:t>
            </a:r>
            <a:r>
              <a:rPr lang="sl-SI" b="1" dirty="0"/>
              <a:t>opis se pojavi kot stranski produkt zgodbenega dogajanja</a:t>
            </a:r>
            <a:r>
              <a:rPr lang="sl-SI" dirty="0"/>
              <a:t>.  </a:t>
            </a:r>
          </a:p>
          <a:p>
            <a:pPr marL="514350" indent="-514350">
              <a:buFont typeface="+mj-lt"/>
              <a:buAutoNum type="arabicPeriod"/>
            </a:pPr>
            <a:r>
              <a:rPr lang="sl-SI" dirty="0"/>
              <a:t>Napačno izhodišče Chatmana: film ne opisuje zgolj s sliko. Ko poleg koda gibljivih slik upoštevamo še druge dimenzije filma, denimo podnapise, zvok oziroma šume, glasbo, tišino, govor itd., ugotovimo, da pomensko trenje med temi elementi vzpostavi tekstualno kategorijo opisa, ki pa se v filmu realizira drugače kot v literaturi.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solidFill>
                  <a:srgbClr val="FF0000"/>
                </a:solidFill>
              </a:rPr>
              <a:t>ADAPTACIJA – OPREDELITEV </a:t>
            </a:r>
            <a:r>
              <a:rPr lang="sl-SI" dirty="0"/>
              <a:t>(SSKJ) </a:t>
            </a:r>
          </a:p>
        </p:txBody>
      </p:sp>
      <p:sp>
        <p:nvSpPr>
          <p:cNvPr id="3" name="Content Placeholder 2"/>
          <p:cNvSpPr>
            <a:spLocks noGrp="1"/>
          </p:cNvSpPr>
          <p:nvPr>
            <p:ph idx="1"/>
          </p:nvPr>
        </p:nvSpPr>
        <p:spPr/>
        <p:txBody>
          <a:bodyPr>
            <a:normAutofit/>
          </a:bodyPr>
          <a:lstStyle/>
          <a:p>
            <a:pPr>
              <a:buNone/>
            </a:pPr>
            <a:r>
              <a:rPr lang="sl-SI" b="1" dirty="0"/>
              <a:t>adaptácija</a:t>
            </a:r>
            <a:r>
              <a:rPr lang="sl-SI" dirty="0"/>
              <a:t>  </a:t>
            </a:r>
          </a:p>
          <a:p>
            <a:pPr>
              <a:buNone/>
            </a:pPr>
            <a:r>
              <a:rPr lang="sl-SI" u="sng" dirty="0"/>
              <a:t>Umetniški diskurz:</a:t>
            </a:r>
          </a:p>
          <a:p>
            <a:pPr>
              <a:buNone/>
            </a:pPr>
            <a:r>
              <a:rPr lang="sl-SI" b="1" dirty="0"/>
              <a:t>1.</a:t>
            </a:r>
            <a:r>
              <a:rPr lang="sl-SI" dirty="0"/>
              <a:t> </a:t>
            </a:r>
            <a:r>
              <a:rPr lang="sl-SI" i="1" dirty="0"/>
              <a:t>priredba, predelava:</a:t>
            </a:r>
            <a:r>
              <a:rPr lang="sl-SI" dirty="0"/>
              <a:t> radijska adaptacija teksta; večer poljske satire v adaptaciji našega režiserja</a:t>
            </a:r>
          </a:p>
          <a:p>
            <a:pPr>
              <a:buNone/>
            </a:pPr>
            <a:r>
              <a:rPr lang="sl-SI" u="sng" dirty="0"/>
              <a:t>Biološki diskurz: </a:t>
            </a:r>
          </a:p>
          <a:p>
            <a:pPr>
              <a:buNone/>
            </a:pPr>
            <a:r>
              <a:rPr lang="sl-SI" b="1" dirty="0"/>
              <a:t>2.</a:t>
            </a:r>
            <a:r>
              <a:rPr lang="sl-SI" dirty="0"/>
              <a:t> knjiž. </a:t>
            </a:r>
            <a:r>
              <a:rPr lang="sl-SI" i="1" dirty="0"/>
              <a:t>prilagoditev okolju </a:t>
            </a:r>
            <a:r>
              <a:rPr lang="sl-SI" dirty="0"/>
              <a:t>adaptacija organizma na temperaturo / sposobnost socialne adaptacije; priseljevanje v mesta rodi probleme adaptacije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solidFill>
                  <a:srgbClr val="FF0000"/>
                </a:solidFill>
              </a:rPr>
              <a:t>Predsodek 4 </a:t>
            </a:r>
            <a:br>
              <a:rPr lang="sl-SI" dirty="0">
                <a:solidFill>
                  <a:srgbClr val="FF0000"/>
                </a:solidFill>
              </a:rPr>
            </a:br>
            <a:r>
              <a:rPr lang="sl-SI" dirty="0">
                <a:solidFill>
                  <a:srgbClr val="FF0000"/>
                </a:solidFill>
              </a:rPr>
              <a:t>Film in literatura sta rivala – nekdaj </a:t>
            </a:r>
          </a:p>
        </p:txBody>
      </p:sp>
      <p:sp>
        <p:nvSpPr>
          <p:cNvPr id="3" name="Content Placeholder 2"/>
          <p:cNvSpPr>
            <a:spLocks noGrp="1"/>
          </p:cNvSpPr>
          <p:nvPr>
            <p:ph idx="1"/>
          </p:nvPr>
        </p:nvSpPr>
        <p:spPr>
          <a:xfrm>
            <a:off x="457200" y="1935480"/>
            <a:ext cx="8229600" cy="5165928"/>
          </a:xfrm>
        </p:spPr>
        <p:txBody>
          <a:bodyPr>
            <a:normAutofit fontScale="70000" lnSpcReduction="20000"/>
          </a:bodyPr>
          <a:lstStyle/>
          <a:p>
            <a:pPr>
              <a:buNone/>
            </a:pPr>
            <a:r>
              <a:rPr lang="sl-SI" dirty="0"/>
              <a:t>Slovenijo je namreč prežel strah, da bo film nadomestil gledališče in literaturo, stebra slovenske kulture, tradicije, samobitnosti in narodnoprebudniške zavesti, da bo ljudi speljal iz hrama slovenske Talije. Film, konkurent besedne umetnosti, je bil za Slovence prenevaren. Strah, da bodo slike zamenjale slovensko kleno besedo, je bil prehud. Film je bil za slovenski establišment le „ničvredna sejmarska zabava“, le modna kupčijska muha, ki ne nudi estetskega doživetja, le kužni „</a:t>
            </a:r>
            <a:r>
              <a:rPr lang="sl-SI" dirty="0" err="1"/>
              <a:t>onečaščevalec</a:t>
            </a:r>
            <a:r>
              <a:rPr lang="sl-SI" dirty="0"/>
              <a:t> slovenske kulturne dejavnosti“, le „javni zastrupljevalec“, le potujčevalec, le mehanična in mašinska špekulacija, „ljudska zabava“, ne-umetnost, vredna prezira, sovraštva, poboja in izgona. Vsi stebri slovenske družbe so bili proti filmu: obe glavni stranki in cerkev, davki in cenzura, predvsem pa razumniki, literati in gledališčniki, ki so se bali, da jim bo film ukradel show, publiko in vlogo izobraževalca ljudstva. Vpeljali so celo gledališki dinar – pri nakupu kino vstopnice si moral plačati še en dinar za gledališče! </a:t>
            </a:r>
            <a:r>
              <a:rPr lang="sl-SI" i="1" dirty="0"/>
              <a:t>Oton Župančič</a:t>
            </a:r>
            <a:r>
              <a:rPr lang="sl-SI" dirty="0"/>
              <a:t> je obupano zapisal: „</a:t>
            </a:r>
            <a:r>
              <a:rPr lang="sl-SI" i="1" dirty="0"/>
              <a:t>Ne bomo uspeli pobiti vpliva ton filma</a:t>
            </a:r>
            <a:r>
              <a:rPr lang="sl-SI" dirty="0"/>
              <a:t>.“ Pobiti? Ja, to je bila vojna. </a:t>
            </a:r>
          </a:p>
          <a:p>
            <a:pPr>
              <a:buNone/>
            </a:pPr>
            <a:endParaRPr lang="sl-SI" dirty="0"/>
          </a:p>
          <a:p>
            <a:pPr>
              <a:buNone/>
            </a:pPr>
            <a:r>
              <a:rPr lang="en-GB" dirty="0" err="1" smtClean="0"/>
              <a:t>Štefančič</a:t>
            </a:r>
            <a:r>
              <a:rPr lang="en-GB" dirty="0"/>
              <a:t>, Marcel </a:t>
            </a:r>
            <a:r>
              <a:rPr lang="en-GB" dirty="0" err="1"/>
              <a:t>jr</a:t>
            </a:r>
            <a:r>
              <a:rPr lang="en-GB" dirty="0" err="1" smtClean="0"/>
              <a:t>.</a:t>
            </a:r>
            <a:r>
              <a:rPr lang="pl-PL" dirty="0" smtClean="0"/>
              <a:t> </a:t>
            </a:r>
            <a:r>
              <a:rPr lang="pl-PL" dirty="0" smtClean="0"/>
              <a:t>20</a:t>
            </a:r>
            <a:r>
              <a:rPr lang="en-GB" dirty="0" smtClean="0"/>
              <a:t>02</a:t>
            </a:r>
            <a:r>
              <a:rPr lang="pl-PL" dirty="0"/>
              <a:t>: </a:t>
            </a:r>
            <a:r>
              <a:rPr lang="pl-PL" dirty="0" smtClean="0"/>
              <a:t>»Kruh </a:t>
            </a:r>
            <a:r>
              <a:rPr lang="pl-PL" dirty="0"/>
              <a:t>in mleko sta </a:t>
            </a:r>
            <a:r>
              <a:rPr lang="pl-PL" dirty="0" smtClean="0"/>
              <a:t>strup</a:t>
            </a:r>
            <a:r>
              <a:rPr lang="en-GB" dirty="0" smtClean="0"/>
              <a:t>: </a:t>
            </a:r>
            <a:r>
              <a:rPr lang="pl-PL" dirty="0" smtClean="0"/>
              <a:t>Zakaj </a:t>
            </a:r>
            <a:r>
              <a:rPr lang="pl-PL" dirty="0"/>
              <a:t>je slovenska kultura v vojni s slovenskim filmom</a:t>
            </a:r>
            <a:r>
              <a:rPr lang="pl-PL" dirty="0" smtClean="0"/>
              <a:t>«</a:t>
            </a:r>
            <a:r>
              <a:rPr lang="en-GB" dirty="0" smtClean="0"/>
              <a:t> </a:t>
            </a:r>
            <a:r>
              <a:rPr lang="en-GB" i="1" dirty="0" err="1" smtClean="0"/>
              <a:t>Mladina</a:t>
            </a:r>
            <a:r>
              <a:rPr lang="en-GB" i="1" dirty="0" smtClean="0"/>
              <a:t>,</a:t>
            </a:r>
            <a:r>
              <a:rPr lang="en-GB" dirty="0" smtClean="0"/>
              <a:t> </a:t>
            </a:r>
            <a:r>
              <a:rPr lang="en-GB" dirty="0" err="1" smtClean="0"/>
              <a:t>št</a:t>
            </a:r>
            <a:r>
              <a:rPr lang="en-GB" dirty="0" smtClean="0"/>
              <a:t>. 6</a:t>
            </a:r>
            <a:r>
              <a:rPr lang="pl-PL" dirty="0" smtClean="0"/>
              <a:t>. </a:t>
            </a:r>
            <a:r>
              <a:rPr lang="pl-PL" dirty="0"/>
              <a:t>Dostopno </a:t>
            </a:r>
            <a:r>
              <a:rPr lang="pl-PL" dirty="0" smtClean="0"/>
              <a:t>na </a:t>
            </a:r>
            <a:r>
              <a:rPr lang="pl-PL" dirty="0"/>
              <a:t>https://www.mladina.si/97490/kruh-in-mleko-sta-strup/; pridobljeno </a:t>
            </a:r>
            <a:r>
              <a:rPr lang="pl-PL" dirty="0" smtClean="0"/>
              <a:t>1. </a:t>
            </a:r>
            <a:r>
              <a:rPr lang="en-GB" dirty="0" smtClean="0"/>
              <a:t>10</a:t>
            </a:r>
            <a:r>
              <a:rPr lang="pl-PL" dirty="0" smtClean="0"/>
              <a:t>. </a:t>
            </a:r>
            <a:r>
              <a:rPr lang="pl-PL" dirty="0" smtClean="0"/>
              <a:t>201</a:t>
            </a:r>
            <a:r>
              <a:rPr lang="en-GB" dirty="0"/>
              <a:t>7</a:t>
            </a:r>
            <a:r>
              <a:rPr lang="pl-PL" dirty="0" smtClean="0"/>
              <a:t>.</a:t>
            </a:r>
            <a:r>
              <a:rPr lang="sl-SI" dirty="0" smtClean="0"/>
              <a:t> </a:t>
            </a:r>
            <a:endParaRPr lang="sl-SI" dirty="0" smtClean="0"/>
          </a:p>
          <a:p>
            <a:endParaRPr lang="sl-SI"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Rivalstvo – danes</a:t>
            </a:r>
          </a:p>
        </p:txBody>
      </p:sp>
      <p:sp>
        <p:nvSpPr>
          <p:cNvPr id="3" name="Content Placeholder 2"/>
          <p:cNvSpPr>
            <a:spLocks noGrp="1"/>
          </p:cNvSpPr>
          <p:nvPr>
            <p:ph idx="1"/>
          </p:nvPr>
        </p:nvSpPr>
        <p:spPr/>
        <p:txBody>
          <a:bodyPr/>
          <a:lstStyle/>
          <a:p>
            <a:r>
              <a:rPr lang="sl-SI" dirty="0"/>
              <a:t>Gledanje filmov je največkrat umeščeno pod kategorijo »zabave, ki otroke odvrača od branja« </a:t>
            </a:r>
          </a:p>
          <a:p>
            <a:r>
              <a:rPr lang="sl-SI" dirty="0"/>
              <a:t>Pogosto se v zvezi s filmom pojavlja tudi mit o lahkotnosti njegove recepcije, češ, zdaj pa si oglejmo film, tj. usedimo se in izključimo možgane </a:t>
            </a:r>
          </a:p>
          <a:p>
            <a:pPr>
              <a:buNone/>
            </a:pPr>
            <a:r>
              <a:rPr lang="sl-SI" dirty="0"/>
              <a:t> </a:t>
            </a:r>
          </a:p>
          <a:p>
            <a:pPr>
              <a:buNone/>
            </a:pPr>
            <a:endParaRPr lang="sl-S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l-SI" sz="4000" b="1" dirty="0">
                <a:solidFill>
                  <a:srgbClr val="FF0000"/>
                </a:solidFill>
              </a:rPr>
              <a:t>Predsodek 5: odpor do telesnosti, ki določa filmsko produkcijo/recepcijo</a:t>
            </a:r>
          </a:p>
        </p:txBody>
      </p:sp>
      <p:sp>
        <p:nvSpPr>
          <p:cNvPr id="3" name="Content Placeholder 2"/>
          <p:cNvSpPr>
            <a:spLocks noGrp="1"/>
          </p:cNvSpPr>
          <p:nvPr>
            <p:ph idx="1"/>
          </p:nvPr>
        </p:nvSpPr>
        <p:spPr/>
        <p:txBody>
          <a:bodyPr>
            <a:normAutofit fontScale="92500" lnSpcReduction="10000"/>
          </a:bodyPr>
          <a:lstStyle/>
          <a:p>
            <a:r>
              <a:rPr lang="sl-SI" dirty="0"/>
              <a:t>Virginia Woolf: gledalci so „sodobni barbari, ki s pogledi brez sleherne misli ližejo slike na ekranu“. </a:t>
            </a:r>
          </a:p>
          <a:p>
            <a:r>
              <a:rPr lang="sl-SI" dirty="0"/>
              <a:t>Kognitivni znanstveniki: recepcija filma ima neposreden učinek na gledalčevo telo, zlasti na srce, kožo, živčevje in mišice.</a:t>
            </a:r>
          </a:p>
          <a:p>
            <a:r>
              <a:rPr lang="sl-SI" dirty="0"/>
              <a:t>Zrcalni nevroni – mišice, avtomatske reakcije. </a:t>
            </a:r>
          </a:p>
          <a:p>
            <a:r>
              <a:rPr lang="sl-SI" dirty="0"/>
              <a:t>Film kot kinetičen in kinestetičen medij lahko povzroči fizično slabost ali mentalno deziorientacijo.</a:t>
            </a:r>
          </a:p>
          <a:p>
            <a:r>
              <a:rPr lang="sl-SI" dirty="0"/>
              <a:t>Odpor do utelešenega estetskega doživetja je sicer v teoriji danes spričo prizadevanj kognitivne znanosti nemara v veliki meri že presežen.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l-SI" sz="4000" b="1" dirty="0"/>
              <a:t>Doživljanje filma = utelešeno občutje </a:t>
            </a:r>
            <a:br>
              <a:rPr lang="sl-SI" sz="4000" b="1" dirty="0"/>
            </a:br>
            <a:r>
              <a:rPr lang="sl-SI" sz="4000" b="1" dirty="0"/>
              <a:t>- izziv filmske vzgoje </a:t>
            </a:r>
          </a:p>
        </p:txBody>
      </p:sp>
      <p:sp>
        <p:nvSpPr>
          <p:cNvPr id="3" name="Content Placeholder 2"/>
          <p:cNvSpPr>
            <a:spLocks noGrp="1"/>
          </p:cNvSpPr>
          <p:nvPr>
            <p:ph idx="1"/>
          </p:nvPr>
        </p:nvSpPr>
        <p:spPr/>
        <p:txBody>
          <a:bodyPr>
            <a:normAutofit fontScale="92500"/>
          </a:bodyPr>
          <a:lstStyle/>
          <a:p>
            <a:r>
              <a:rPr lang="sl-SI" dirty="0"/>
              <a:t>Film se največkrat obravnava v kontekstu pouka jezika oziroma književnosti. </a:t>
            </a:r>
          </a:p>
          <a:p>
            <a:r>
              <a:rPr lang="sl-SI" dirty="0"/>
              <a:t>Učitelji, ki so usposobljeni za didaktiko književnosti, načeloma nimajo formalnega znanja o vplivu filmskih tehnik (npr. bližnji posnetek obraza, projiciran na filmsko platno, prikaz vožnje z vlakcem smrti v tehniki cinerama ali migetajoči tj. flicker učinek) na čustva in občutja gledalca. </a:t>
            </a:r>
          </a:p>
          <a:p>
            <a:r>
              <a:rPr lang="sl-SI" dirty="0"/>
              <a:t>Izziv: didaktike, metodologije, ki bi pomagale učencem pri razumevanju telesnih in emocionalnih odzivov na montažo, kadriranje, gibanje kamere, zvok, žanre, kot tudi na posamezne učinke znotraj filmov. </a:t>
            </a:r>
          </a:p>
          <a:p>
            <a:endParaRPr lang="sl-S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l-SI" dirty="0">
                <a:solidFill>
                  <a:srgbClr val="FF0000"/>
                </a:solidFill>
              </a:rPr>
              <a:t>NOVI PRISTOPI K ADAPTACIJAM</a:t>
            </a:r>
            <a:endParaRPr lang="sl-SI" dirty="0"/>
          </a:p>
        </p:txBody>
      </p:sp>
      <p:sp>
        <p:nvSpPr>
          <p:cNvPr id="3" name="Subtitle 2"/>
          <p:cNvSpPr>
            <a:spLocks noGrp="1"/>
          </p:cNvSpPr>
          <p:nvPr>
            <p:ph type="subTitle" idx="1"/>
          </p:nvPr>
        </p:nvSpPr>
        <p:spPr/>
        <p:txBody>
          <a:bodyPr/>
          <a:lstStyle/>
          <a:p>
            <a:pPr marL="514350" indent="-514350">
              <a:buAutoNum type="arabicPeriod"/>
            </a:pPr>
            <a:r>
              <a:rPr lang="sl-SI" dirty="0"/>
              <a:t>NARATOLOGIJA </a:t>
            </a:r>
          </a:p>
          <a:p>
            <a:pPr marL="514350" indent="-514350">
              <a:buAutoNum type="arabicPeriod"/>
            </a:pPr>
            <a:r>
              <a:rPr lang="sl-SI" dirty="0"/>
              <a:t>INTERTEKSTUALNOST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Naratologija</a:t>
            </a:r>
          </a:p>
        </p:txBody>
      </p:sp>
      <p:sp>
        <p:nvSpPr>
          <p:cNvPr id="3" name="Content Placeholder 2"/>
          <p:cNvSpPr>
            <a:spLocks noGrp="1"/>
          </p:cNvSpPr>
          <p:nvPr>
            <p:ph idx="1"/>
          </p:nvPr>
        </p:nvSpPr>
        <p:spPr/>
        <p:txBody>
          <a:bodyPr>
            <a:normAutofit/>
          </a:bodyPr>
          <a:lstStyle/>
          <a:p>
            <a:r>
              <a:rPr lang="sl-SI" dirty="0"/>
              <a:t>Veda, ki preučuje mehanizme/delovanje pripovedi v različnih medijih.</a:t>
            </a:r>
          </a:p>
          <a:p>
            <a:r>
              <a:rPr lang="sl-SI" dirty="0"/>
              <a:t>Globinske, površinske strukture. </a:t>
            </a:r>
          </a:p>
          <a:p>
            <a:r>
              <a:rPr lang="sl-SI" dirty="0"/>
              <a:t>Naratologija preučuje, kako se pripoved realizira v: </a:t>
            </a:r>
          </a:p>
          <a:p>
            <a:pPr marL="514350" indent="-514350">
              <a:buFont typeface="+mj-lt"/>
              <a:buAutoNum type="arabicPeriod"/>
            </a:pPr>
            <a:r>
              <a:rPr lang="sl-SI" dirty="0"/>
              <a:t>času; </a:t>
            </a:r>
          </a:p>
          <a:p>
            <a:pPr marL="514350" indent="-514350">
              <a:buFont typeface="+mj-lt"/>
              <a:buAutoNum type="arabicPeriod"/>
            </a:pPr>
            <a:r>
              <a:rPr lang="sl-SI" dirty="0"/>
              <a:t>prostoru;  </a:t>
            </a:r>
          </a:p>
          <a:p>
            <a:pPr marL="514350" indent="-514350">
              <a:buFont typeface="+mj-lt"/>
              <a:buAutoNum type="arabicPeriod"/>
            </a:pPr>
            <a:r>
              <a:rPr lang="sl-SI" dirty="0"/>
              <a:t>dogajanju;  </a:t>
            </a:r>
          </a:p>
          <a:p>
            <a:pPr marL="514350" indent="-514350">
              <a:buFont typeface="+mj-lt"/>
              <a:buAutoNum type="arabicPeriod"/>
            </a:pPr>
            <a:r>
              <a:rPr lang="sl-SI" dirty="0"/>
              <a:t>pripovedovalcih/likih. </a:t>
            </a:r>
          </a:p>
          <a:p>
            <a:endParaRPr lang="sl-SI"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Pripovedni čas </a:t>
            </a:r>
          </a:p>
        </p:txBody>
      </p:sp>
      <p:sp>
        <p:nvSpPr>
          <p:cNvPr id="3" name="Content Placeholder 2"/>
          <p:cNvSpPr>
            <a:spLocks noGrp="1"/>
          </p:cNvSpPr>
          <p:nvPr>
            <p:ph idx="1"/>
          </p:nvPr>
        </p:nvSpPr>
        <p:spPr/>
        <p:txBody>
          <a:bodyPr>
            <a:normAutofit fontScale="85000" lnSpcReduction="10000"/>
          </a:bodyPr>
          <a:lstStyle/>
          <a:p>
            <a:pPr>
              <a:buNone/>
            </a:pPr>
            <a:r>
              <a:rPr lang="sl-SI" dirty="0"/>
              <a:t>Kako literatura in film podajata PRIPOVEDNI ČAS skozi </a:t>
            </a:r>
          </a:p>
          <a:p>
            <a:r>
              <a:rPr lang="sl-SI" dirty="0"/>
              <a:t>trajanje (kako dolgo traja prikazani dogodek) </a:t>
            </a:r>
          </a:p>
          <a:p>
            <a:r>
              <a:rPr lang="sl-SI" dirty="0"/>
              <a:t>zaporedje (v kakšnem sosledju so dogodki)</a:t>
            </a:r>
          </a:p>
          <a:p>
            <a:r>
              <a:rPr lang="sl-SI" dirty="0"/>
              <a:t>pogostost (kako pogosto je podan določen vidik pripovedi)? </a:t>
            </a:r>
            <a:br>
              <a:rPr lang="sl-SI" dirty="0"/>
            </a:br>
            <a:endParaRPr lang="sl-SI" dirty="0"/>
          </a:p>
          <a:p>
            <a:pPr>
              <a:buNone/>
            </a:pPr>
            <a:r>
              <a:rPr lang="sl-SI" dirty="0"/>
              <a:t>VPRAŠANJA</a:t>
            </a:r>
          </a:p>
          <a:p>
            <a:r>
              <a:rPr lang="sl-SI" dirty="0"/>
              <a:t>Je filmska adaptacija počasnejša ali hitrejša od literarne predloge? </a:t>
            </a:r>
          </a:p>
          <a:p>
            <a:r>
              <a:rPr lang="sl-SI" dirty="0"/>
              <a:t>So dogodki v filmu bolj ali manj zgoščeni od literarnih? </a:t>
            </a:r>
          </a:p>
          <a:p>
            <a:r>
              <a:rPr lang="sl-SI" dirty="0"/>
              <a:t>Kako lahko film prikaže dolgčas? </a:t>
            </a:r>
          </a:p>
          <a:p>
            <a:r>
              <a:rPr lang="sl-SI" dirty="0"/>
              <a:t>Kako prikazati lik, ki se ga devetdeset minut ne dotakne noben dogodek?</a:t>
            </a:r>
          </a:p>
          <a:p>
            <a:endParaRPr lang="sl-S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Pripovedovalec – prvoosebni </a:t>
            </a:r>
          </a:p>
        </p:txBody>
      </p:sp>
      <p:sp>
        <p:nvSpPr>
          <p:cNvPr id="3" name="Content Placeholder 2"/>
          <p:cNvSpPr>
            <a:spLocks noGrp="1"/>
          </p:cNvSpPr>
          <p:nvPr>
            <p:ph idx="1"/>
          </p:nvPr>
        </p:nvSpPr>
        <p:spPr/>
        <p:txBody>
          <a:bodyPr>
            <a:normAutofit fontScale="85000" lnSpcReduction="20000"/>
          </a:bodyPr>
          <a:lstStyle/>
          <a:p>
            <a:r>
              <a:rPr lang="sl-SI" dirty="0"/>
              <a:t>Literaturo zlasti v 20. stoletju preplavljajo prvoosebni, personalni pripovedovalci, ki podjajo zgolj svojo verzijo dogodkov.  </a:t>
            </a:r>
          </a:p>
          <a:p>
            <a:r>
              <a:rPr lang="sl-SI" dirty="0"/>
              <a:t>Personalni pripovedovalci nadzorujejo temeljni kod literature: besedni. </a:t>
            </a:r>
          </a:p>
          <a:p>
            <a:r>
              <a:rPr lang="sl-SI" dirty="0"/>
              <a:t>V filmu je drugače, saj je pripoved podana skozi mnoštvo kodov. Poleg tega je film kolektivna stvaritev različnih ustvarjalcev. Film je zato načeloma bolj demokratična umetnost, ki težko prenese solipsistično pripoved. </a:t>
            </a:r>
          </a:p>
          <a:p>
            <a:r>
              <a:rPr lang="sl-SI" dirty="0"/>
              <a:t>Prvoosebni pripovedovalec v filmu bi moral nadzorovati vse kode, to pa bi pomenilo: </a:t>
            </a:r>
            <a:br>
              <a:rPr lang="sl-SI" dirty="0"/>
            </a:br>
            <a:r>
              <a:rPr lang="sl-SI" dirty="0"/>
              <a:t>- da je kamera ves čas subjektivna </a:t>
            </a:r>
            <a:br>
              <a:rPr lang="sl-SI" dirty="0"/>
            </a:br>
            <a:r>
              <a:rPr lang="sl-SI" dirty="0"/>
              <a:t>- da je protagonist/pripovedovalec ves čas prikazan v kadru</a:t>
            </a:r>
            <a:br>
              <a:rPr lang="sl-SI" dirty="0"/>
            </a:br>
            <a:r>
              <a:rPr lang="sl-SI" dirty="0"/>
              <a:t>- da je večina filmske pripovedi podana s pomočjo </a:t>
            </a:r>
            <a:r>
              <a:rPr lang="sl-SI" dirty="0" err="1"/>
              <a:t>off</a:t>
            </a:r>
            <a:r>
              <a:rPr lang="sl-SI" dirty="0"/>
              <a:t> glasu </a:t>
            </a:r>
          </a:p>
          <a:p>
            <a:pPr>
              <a:buNone/>
            </a:pPr>
            <a:r>
              <a:rPr lang="sl-SI" dirty="0"/>
              <a:t>    - da zvok, barve, kostumi, gibanje, prizorišče izražajo zgolj eno subjektivnost </a:t>
            </a:r>
          </a:p>
          <a:p>
            <a:endParaRPr lang="sl-SI"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err="1" smtClean="0">
                <a:hlinkClick r:id="rId2"/>
              </a:rPr>
              <a:t>Peklenska</a:t>
            </a:r>
            <a:r>
              <a:rPr lang="en-GB" i="1" dirty="0" smtClean="0">
                <a:hlinkClick r:id="rId2"/>
              </a:rPr>
              <a:t> </a:t>
            </a:r>
            <a:r>
              <a:rPr lang="en-GB" i="1" dirty="0" err="1" smtClean="0">
                <a:hlinkClick r:id="rId2"/>
              </a:rPr>
              <a:t>pomaranča</a:t>
            </a:r>
            <a:r>
              <a:rPr lang="en-GB" dirty="0">
                <a:hlinkClick r:id="rId2"/>
              </a:rPr>
              <a:t/>
            </a:r>
            <a:br>
              <a:rPr lang="en-GB" dirty="0">
                <a:hlinkClick r:id="rId2"/>
              </a:rPr>
            </a:br>
            <a:r>
              <a:rPr lang="en-GB" dirty="0" smtClean="0">
                <a:hlinkClick r:id="rId2"/>
              </a:rPr>
              <a:t>(</a:t>
            </a:r>
            <a:r>
              <a:rPr lang="sl-SI" dirty="0" smtClean="0">
                <a:hlinkClick r:id="rId2"/>
              </a:rPr>
              <a:t>A </a:t>
            </a:r>
            <a:r>
              <a:rPr lang="sl-SI" dirty="0">
                <a:hlinkClick r:id="rId2"/>
              </a:rPr>
              <a:t>Clockwork </a:t>
            </a:r>
            <a:r>
              <a:rPr lang="sl-SI" dirty="0" smtClean="0">
                <a:hlinkClick r:id="rId2"/>
              </a:rPr>
              <a:t>Orange</a:t>
            </a:r>
            <a:r>
              <a:rPr lang="en-GB" dirty="0" smtClean="0">
                <a:hlinkClick r:id="rId2"/>
              </a:rPr>
              <a:t>)</a:t>
            </a:r>
            <a:r>
              <a:rPr lang="sl-SI" dirty="0" smtClean="0">
                <a:hlinkClick r:id="rId2"/>
              </a:rPr>
              <a:t> </a:t>
            </a:r>
            <a:endParaRPr lang="sl-SI" dirty="0"/>
          </a:p>
        </p:txBody>
      </p:sp>
      <p:sp>
        <p:nvSpPr>
          <p:cNvPr id="3" name="Subtitle 2"/>
          <p:cNvSpPr>
            <a:spLocks noGrp="1"/>
          </p:cNvSpPr>
          <p:nvPr>
            <p:ph type="subTitle" idx="1"/>
          </p:nvPr>
        </p:nvSpPr>
        <p:spPr/>
        <p:txBody>
          <a:bodyPr/>
          <a:lstStyle/>
          <a:p>
            <a:r>
              <a:rPr lang="sl-SI" dirty="0"/>
              <a:t>Anthony Burgess (1962), Stanley Kubrick (1971)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l-SI" sz="3200" b="1" dirty="0"/>
              <a:t>Naratološka analiza začetka novele </a:t>
            </a:r>
            <a:br>
              <a:rPr lang="sl-SI" sz="3200" b="1" dirty="0"/>
            </a:br>
            <a:r>
              <a:rPr lang="sl-SI" sz="3200" b="1" dirty="0"/>
              <a:t>Dominika Smoleta </a:t>
            </a:r>
            <a:r>
              <a:rPr lang="sl-SI" sz="3200" b="1" i="1" dirty="0"/>
              <a:t>Črni dnevi in beli dan</a:t>
            </a:r>
            <a:r>
              <a:rPr lang="sl-SI" sz="3200" b="1" dirty="0"/>
              <a:t>, 1957 </a:t>
            </a:r>
          </a:p>
        </p:txBody>
      </p:sp>
      <p:sp>
        <p:nvSpPr>
          <p:cNvPr id="3" name="Content Placeholder 2"/>
          <p:cNvSpPr>
            <a:spLocks noGrp="1"/>
          </p:cNvSpPr>
          <p:nvPr>
            <p:ph idx="1"/>
          </p:nvPr>
        </p:nvSpPr>
        <p:spPr/>
        <p:txBody>
          <a:bodyPr/>
          <a:lstStyle/>
          <a:p>
            <a:r>
              <a:rPr lang="sl-SI" dirty="0"/>
              <a:t>Ko beremo, bodimo pozorni na štiri vidike pripovedi. Poskusimo opisati: </a:t>
            </a:r>
          </a:p>
          <a:p>
            <a:pPr marL="514350" lvl="0" indent="-514350">
              <a:buFont typeface="+mj-lt"/>
              <a:buAutoNum type="arabicPeriod"/>
            </a:pPr>
            <a:r>
              <a:rPr lang="sl-SI" dirty="0"/>
              <a:t>pripovedovalca in njegov vpliv na podajanje pripovedi;</a:t>
            </a:r>
          </a:p>
          <a:p>
            <a:pPr marL="514350" lvl="0" indent="-514350">
              <a:buFont typeface="+mj-lt"/>
              <a:buAutoNum type="arabicPeriod"/>
            </a:pPr>
            <a:r>
              <a:rPr lang="sl-SI" dirty="0"/>
              <a:t>pripovedno dogajanje; </a:t>
            </a:r>
          </a:p>
          <a:p>
            <a:pPr marL="514350" lvl="0" indent="-514350">
              <a:buFont typeface="+mj-lt"/>
              <a:buAutoNum type="arabicPeriod"/>
            </a:pPr>
            <a:r>
              <a:rPr lang="sl-SI" dirty="0"/>
              <a:t>pripovedni čas; </a:t>
            </a:r>
          </a:p>
          <a:p>
            <a:pPr marL="514350" lvl="0" indent="-514350">
              <a:buFont typeface="+mj-lt"/>
              <a:buAutoNum type="arabicPeriod"/>
            </a:pPr>
            <a:r>
              <a:rPr lang="sl-SI" dirty="0"/>
              <a:t>pripovedni prostor. </a:t>
            </a:r>
          </a:p>
          <a:p>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dirty="0"/>
              <a:t>ADAPTACIJE – UMETNIŠKI DISKURZ</a:t>
            </a:r>
            <a:br>
              <a:rPr lang="sl-SI" dirty="0"/>
            </a:br>
            <a:r>
              <a:rPr lang="sl-SI" dirty="0"/>
              <a:t>Izhodišče: PREVODLJIVOST ZGODB </a:t>
            </a:r>
          </a:p>
        </p:txBody>
      </p:sp>
      <p:sp>
        <p:nvSpPr>
          <p:cNvPr id="3" name="Text Placeholder 2"/>
          <p:cNvSpPr>
            <a:spLocks noGrp="1"/>
          </p:cNvSpPr>
          <p:nvPr>
            <p:ph type="body" idx="1"/>
          </p:nvPr>
        </p:nvSpPr>
        <p:spPr/>
        <p:txBody>
          <a:bodyPr/>
          <a:lstStyle/>
          <a:p>
            <a:r>
              <a:rPr lang="sl-SI" dirty="0"/>
              <a:t>Globinska struktura </a:t>
            </a:r>
          </a:p>
        </p:txBody>
      </p:sp>
      <p:sp>
        <p:nvSpPr>
          <p:cNvPr id="4" name="Text Placeholder 3"/>
          <p:cNvSpPr>
            <a:spLocks noGrp="1"/>
          </p:cNvSpPr>
          <p:nvPr>
            <p:ph type="body" sz="half" idx="3"/>
          </p:nvPr>
        </p:nvSpPr>
        <p:spPr/>
        <p:txBody>
          <a:bodyPr/>
          <a:lstStyle/>
          <a:p>
            <a:r>
              <a:rPr lang="sl-SI" dirty="0"/>
              <a:t>Površinska struktura </a:t>
            </a:r>
          </a:p>
        </p:txBody>
      </p:sp>
      <p:sp>
        <p:nvSpPr>
          <p:cNvPr id="5" name="Content Placeholder 4"/>
          <p:cNvSpPr>
            <a:spLocks noGrp="1"/>
          </p:cNvSpPr>
          <p:nvPr>
            <p:ph sz="quarter" idx="2"/>
          </p:nvPr>
        </p:nvSpPr>
        <p:spPr/>
        <p:txBody>
          <a:bodyPr/>
          <a:lstStyle/>
          <a:p>
            <a:r>
              <a:rPr lang="sl-SI" dirty="0"/>
              <a:t>Zgodbena shema, ki se prenaša iz medija v medij </a:t>
            </a:r>
          </a:p>
          <a:p>
            <a:r>
              <a:rPr lang="sl-SI" dirty="0"/>
              <a:t>Implicitna </a:t>
            </a:r>
          </a:p>
        </p:txBody>
      </p:sp>
      <p:sp>
        <p:nvSpPr>
          <p:cNvPr id="6" name="Content Placeholder 5"/>
          <p:cNvSpPr>
            <a:spLocks noGrp="1"/>
          </p:cNvSpPr>
          <p:nvPr>
            <p:ph sz="quarter" idx="4"/>
          </p:nvPr>
        </p:nvSpPr>
        <p:spPr/>
        <p:txBody>
          <a:bodyPr/>
          <a:lstStyle/>
          <a:p>
            <a:r>
              <a:rPr lang="sl-SI" dirty="0"/>
              <a:t>Realizacija zgodbene sheme v različnih medijih (pripoved, film, balet, strip, videoigra ...) </a:t>
            </a:r>
          </a:p>
          <a:p>
            <a:r>
              <a:rPr lang="sl-SI" dirty="0"/>
              <a:t>Eksplicitna </a:t>
            </a:r>
          </a:p>
          <a:p>
            <a:pPr>
              <a:buNone/>
            </a:pPr>
            <a:endParaRPr lang="sl-SI"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l-SI" sz="4000" dirty="0"/>
              <a:t>Naratološka analiza filma </a:t>
            </a:r>
            <a:br>
              <a:rPr lang="sl-SI" sz="4000" dirty="0"/>
            </a:br>
            <a:r>
              <a:rPr lang="sl-SI" sz="4000" dirty="0"/>
              <a:t>Boštjana Hladnika </a:t>
            </a:r>
            <a:r>
              <a:rPr lang="sl-SI" sz="4000" i="1" dirty="0"/>
              <a:t>Ples v </a:t>
            </a:r>
            <a:r>
              <a:rPr lang="sl-SI" sz="4000" i="1" dirty="0" smtClean="0"/>
              <a:t>dežju</a:t>
            </a:r>
            <a:r>
              <a:rPr lang="en-GB" sz="4000" dirty="0"/>
              <a:t> </a:t>
            </a:r>
            <a:r>
              <a:rPr lang="en-GB" sz="4000" dirty="0" smtClean="0"/>
              <a:t>(</a:t>
            </a:r>
            <a:r>
              <a:rPr lang="sl-SI" sz="4000" dirty="0" smtClean="0"/>
              <a:t>1961</a:t>
            </a:r>
            <a:r>
              <a:rPr lang="en-GB" sz="4000" dirty="0" smtClean="0"/>
              <a:t>)</a:t>
            </a:r>
            <a:endParaRPr lang="sl-SI" sz="4000" dirty="0"/>
          </a:p>
        </p:txBody>
      </p:sp>
      <p:sp>
        <p:nvSpPr>
          <p:cNvPr id="3" name="Content Placeholder 2"/>
          <p:cNvSpPr>
            <a:spLocks noGrp="1"/>
          </p:cNvSpPr>
          <p:nvPr>
            <p:ph idx="1"/>
          </p:nvPr>
        </p:nvSpPr>
        <p:spPr/>
        <p:txBody>
          <a:bodyPr/>
          <a:lstStyle/>
          <a:p>
            <a:pPr lvl="0"/>
            <a:r>
              <a:rPr lang="sl-SI" dirty="0"/>
              <a:t>Kdo nam predstavlja dogajanje v tem filmu?</a:t>
            </a:r>
          </a:p>
          <a:p>
            <a:pPr lvl="0"/>
            <a:r>
              <a:rPr lang="sl-SI" dirty="0"/>
              <a:t>Kako so predstavljeni liki?  </a:t>
            </a:r>
          </a:p>
          <a:p>
            <a:pPr lvl="0"/>
            <a:r>
              <a:rPr lang="sl-SI" dirty="0"/>
              <a:t>Kako poteka dogajanje?</a:t>
            </a:r>
          </a:p>
          <a:p>
            <a:pPr lvl="0"/>
            <a:r>
              <a:rPr lang="sl-SI" dirty="0"/>
              <a:t>Kako je v filmu podan prostor?</a:t>
            </a:r>
          </a:p>
          <a:p>
            <a:pPr lvl="0"/>
            <a:r>
              <a:rPr lang="sl-SI" dirty="0"/>
              <a:t>Kako je v filmu podan čas? </a:t>
            </a:r>
          </a:p>
          <a:p>
            <a:endParaRPr lang="sl-SI"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INTERTEKSTUALNOST</a:t>
            </a:r>
            <a:r>
              <a:rPr lang="sl-SI" dirty="0"/>
              <a:t> </a:t>
            </a:r>
          </a:p>
        </p:txBody>
      </p:sp>
      <p:sp>
        <p:nvSpPr>
          <p:cNvPr id="3" name="Content Placeholder 2"/>
          <p:cNvSpPr>
            <a:spLocks noGrp="1"/>
          </p:cNvSpPr>
          <p:nvPr>
            <p:ph idx="1"/>
          </p:nvPr>
        </p:nvSpPr>
        <p:spPr/>
        <p:txBody>
          <a:bodyPr>
            <a:normAutofit fontScale="85000" lnSpcReduction="10000"/>
          </a:bodyPr>
          <a:lstStyle/>
          <a:p>
            <a:r>
              <a:rPr lang="sl-SI" dirty="0"/>
              <a:t>Ideja o prepletenosti vseh tekstov </a:t>
            </a:r>
          </a:p>
          <a:p>
            <a:r>
              <a:rPr lang="sl-SI" dirty="0"/>
              <a:t>Vsak tekst je na novo stkan iz niti starejših tekstov in diskurzov, ki so prav tako stkani iz starejših tekstov in diskurzov, in tako nazaj in nazaj, do prvih ohranjenih človeških zapisov. </a:t>
            </a:r>
          </a:p>
          <a:p>
            <a:r>
              <a:rPr lang="sl-SI" dirty="0" err="1"/>
              <a:t>Intertekstualnost</a:t>
            </a:r>
            <a:r>
              <a:rPr lang="sl-SI" dirty="0"/>
              <a:t> = tkanje tekstov, književnost kot tkanina, kjer se diskurzi, ki tečejo skozi besedila, prepletajo drug z drugim. </a:t>
            </a:r>
          </a:p>
          <a:p>
            <a:r>
              <a:rPr lang="sl-SI" dirty="0"/>
              <a:t>Postmodernizem: nekateri teoretiki vsoto vseh zapisov, ki so nastali v preteklosti oziroma bodo nastali v prihodnosti, interpretirajo kot ogromen tekst, katerega posamezni deli se navezujejo na druge preko citatov. S konceptom intermedialnosti se tekst razširi še na druge umetniške medije in ustvari povezave med besedili, filmi, vizualnimi umetnostmi itd.</a:t>
            </a:r>
          </a:p>
          <a:p>
            <a:r>
              <a:rPr lang="sl-SI" dirty="0"/>
              <a:t>Utopija ali resničnost?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FF0000"/>
                </a:solidFill>
              </a:rPr>
              <a:t>PALIMPSESTNOST</a:t>
            </a:r>
            <a:r>
              <a:rPr lang="sl-SI" dirty="0"/>
              <a:t> </a:t>
            </a:r>
          </a:p>
        </p:txBody>
      </p:sp>
      <p:sp>
        <p:nvSpPr>
          <p:cNvPr id="3" name="Content Placeholder 2"/>
          <p:cNvSpPr>
            <a:spLocks noGrp="1"/>
          </p:cNvSpPr>
          <p:nvPr>
            <p:ph idx="1"/>
          </p:nvPr>
        </p:nvSpPr>
        <p:spPr/>
        <p:txBody>
          <a:bodyPr>
            <a:normAutofit fontScale="92500" lnSpcReduction="10000"/>
          </a:bodyPr>
          <a:lstStyle/>
          <a:p>
            <a:r>
              <a:rPr lang="en-US" dirty="0" smtClean="0"/>
              <a:t>Linda Hutcheon</a:t>
            </a:r>
            <a:r>
              <a:rPr lang="sl-SI" dirty="0" smtClean="0"/>
              <a:t>,</a:t>
            </a:r>
            <a:r>
              <a:rPr lang="en-US" dirty="0" smtClean="0"/>
              <a:t> </a:t>
            </a:r>
            <a:r>
              <a:rPr lang="en-US" i="1" dirty="0" smtClean="0"/>
              <a:t>A Theory of Adaptation</a:t>
            </a:r>
            <a:r>
              <a:rPr lang="en-US" dirty="0" smtClean="0"/>
              <a:t> (2006)</a:t>
            </a:r>
            <a:endParaRPr lang="sl-SI" dirty="0" smtClean="0"/>
          </a:p>
          <a:p>
            <a:r>
              <a:rPr lang="sl-SI" dirty="0" smtClean="0"/>
              <a:t>K</a:t>
            </a:r>
            <a:r>
              <a:rPr lang="en-US" dirty="0" err="1" smtClean="0"/>
              <a:t>ljučni</a:t>
            </a:r>
            <a:r>
              <a:rPr lang="en-US" dirty="0" smtClean="0"/>
              <a:t> </a:t>
            </a:r>
            <a:r>
              <a:rPr lang="en-US" dirty="0" err="1" smtClean="0"/>
              <a:t>koncept</a:t>
            </a:r>
            <a:r>
              <a:rPr lang="en-US" dirty="0" smtClean="0"/>
              <a:t> </a:t>
            </a:r>
            <a:r>
              <a:rPr lang="sl-SI" dirty="0" smtClean="0"/>
              <a:t>za </a:t>
            </a:r>
            <a:r>
              <a:rPr lang="en-US" dirty="0" err="1" smtClean="0"/>
              <a:t>razmišlja</a:t>
            </a:r>
            <a:r>
              <a:rPr lang="sl-SI" dirty="0" smtClean="0"/>
              <a:t>nje</a:t>
            </a:r>
            <a:r>
              <a:rPr lang="en-US" dirty="0" smtClean="0"/>
              <a:t> o </a:t>
            </a:r>
            <a:r>
              <a:rPr lang="en-US" dirty="0" err="1" smtClean="0"/>
              <a:t>adaptacijah</a:t>
            </a:r>
            <a:r>
              <a:rPr lang="en-US" dirty="0" smtClean="0"/>
              <a:t>. </a:t>
            </a:r>
            <a:endParaRPr lang="sl-SI" dirty="0" smtClean="0"/>
          </a:p>
          <a:p>
            <a:r>
              <a:rPr lang="en-US" dirty="0" err="1" smtClean="0"/>
              <a:t>Palimsest</a:t>
            </a:r>
            <a:r>
              <a:rPr lang="en-US" dirty="0" smtClean="0"/>
              <a:t> </a:t>
            </a:r>
            <a:r>
              <a:rPr lang="sl-SI" dirty="0"/>
              <a:t>= </a:t>
            </a:r>
            <a:r>
              <a:rPr lang="en-US" dirty="0" err="1"/>
              <a:t>rokopis</a:t>
            </a:r>
            <a:r>
              <a:rPr lang="en-US" dirty="0"/>
              <a:t> </a:t>
            </a:r>
            <a:r>
              <a:rPr lang="en-US" dirty="0" err="1"/>
              <a:t>na</a:t>
            </a:r>
            <a:r>
              <a:rPr lang="en-US" dirty="0"/>
              <a:t> </a:t>
            </a:r>
            <a:r>
              <a:rPr lang="en-US" dirty="0" err="1"/>
              <a:t>papirusu</a:t>
            </a:r>
            <a:r>
              <a:rPr lang="en-US" dirty="0"/>
              <a:t> </a:t>
            </a:r>
            <a:r>
              <a:rPr lang="en-US" dirty="0" err="1"/>
              <a:t>ali</a:t>
            </a:r>
            <a:r>
              <a:rPr lang="en-US" dirty="0"/>
              <a:t> </a:t>
            </a:r>
            <a:r>
              <a:rPr lang="en-US" dirty="0" err="1"/>
              <a:t>pergamentu</a:t>
            </a:r>
            <a:r>
              <a:rPr lang="en-US" dirty="0"/>
              <a:t>, </a:t>
            </a:r>
            <a:r>
              <a:rPr lang="en-US" dirty="0" err="1"/>
              <a:t>ki</a:t>
            </a:r>
            <a:r>
              <a:rPr lang="en-US" dirty="0"/>
              <a:t> </a:t>
            </a:r>
            <a:r>
              <a:rPr lang="en-US" dirty="0" err="1"/>
              <a:t>vsebuje</a:t>
            </a:r>
            <a:r>
              <a:rPr lang="en-US" dirty="0"/>
              <a:t> </a:t>
            </a:r>
            <a:r>
              <a:rPr lang="en-US" dirty="0" err="1"/>
              <a:t>več</a:t>
            </a:r>
            <a:r>
              <a:rPr lang="en-US" dirty="0"/>
              <a:t> </a:t>
            </a:r>
            <a:r>
              <a:rPr lang="en-US" dirty="0" err="1"/>
              <a:t>zapisov</a:t>
            </a:r>
            <a:r>
              <a:rPr lang="en-US" dirty="0"/>
              <a:t>; </a:t>
            </a:r>
            <a:r>
              <a:rPr lang="en-US" dirty="0" err="1"/>
              <a:t>starejši</a:t>
            </a:r>
            <a:r>
              <a:rPr lang="en-US" dirty="0"/>
              <a:t> so </a:t>
            </a:r>
            <a:r>
              <a:rPr lang="en-US" dirty="0" err="1"/>
              <a:t>bili</a:t>
            </a:r>
            <a:r>
              <a:rPr lang="en-US" dirty="0"/>
              <a:t> </a:t>
            </a:r>
            <a:r>
              <a:rPr lang="en-US" dirty="0" err="1"/>
              <a:t>zbrisani</a:t>
            </a:r>
            <a:r>
              <a:rPr lang="en-US" dirty="0"/>
              <a:t>, </a:t>
            </a:r>
            <a:r>
              <a:rPr lang="en-US" dirty="0" err="1"/>
              <a:t>da</a:t>
            </a:r>
            <a:r>
              <a:rPr lang="en-US" dirty="0"/>
              <a:t> so</a:t>
            </a:r>
            <a:r>
              <a:rPr lang="sl-SI" dirty="0"/>
              <a:t> lahko </a:t>
            </a:r>
            <a:r>
              <a:rPr lang="en-US" dirty="0" err="1"/>
              <a:t>pisarji</a:t>
            </a:r>
            <a:r>
              <a:rPr lang="sl-SI" dirty="0"/>
              <a:t> pergamente znova uporabili oziroma</a:t>
            </a:r>
            <a:r>
              <a:rPr lang="en-US" dirty="0"/>
              <a:t> </a:t>
            </a:r>
            <a:r>
              <a:rPr lang="en-US" dirty="0" err="1"/>
              <a:t>čeznje</a:t>
            </a:r>
            <a:r>
              <a:rPr lang="en-US" dirty="0"/>
              <a:t> </a:t>
            </a:r>
            <a:r>
              <a:rPr lang="en-US" dirty="0" err="1"/>
              <a:t>napisali</a:t>
            </a:r>
            <a:r>
              <a:rPr lang="en-US" dirty="0"/>
              <a:t> nova </a:t>
            </a:r>
            <a:r>
              <a:rPr lang="en-US" dirty="0" err="1"/>
              <a:t>besedila</a:t>
            </a:r>
            <a:r>
              <a:rPr lang="en-US" dirty="0"/>
              <a:t>.</a:t>
            </a:r>
            <a:endParaRPr lang="sl-SI" dirty="0"/>
          </a:p>
          <a:p>
            <a:r>
              <a:rPr lang="en-US" dirty="0" err="1"/>
              <a:t>Bralstvo</a:t>
            </a:r>
            <a:r>
              <a:rPr lang="sl-SI" dirty="0"/>
              <a:t>/</a:t>
            </a:r>
            <a:r>
              <a:rPr lang="en-US" dirty="0" err="1"/>
              <a:t>občinstvo</a:t>
            </a:r>
            <a:r>
              <a:rPr lang="en-US" dirty="0"/>
              <a:t> </a:t>
            </a:r>
            <a:r>
              <a:rPr lang="en-US" dirty="0" err="1"/>
              <a:t>doživlja</a:t>
            </a:r>
            <a:r>
              <a:rPr lang="en-US" dirty="0"/>
              <a:t> </a:t>
            </a:r>
            <a:r>
              <a:rPr lang="en-US" dirty="0" err="1"/>
              <a:t>adaptacij</a:t>
            </a:r>
            <a:r>
              <a:rPr lang="sl-SI" dirty="0"/>
              <a:t>e</a:t>
            </a:r>
            <a:r>
              <a:rPr lang="en-US" dirty="0"/>
              <a:t> </a:t>
            </a:r>
            <a:r>
              <a:rPr lang="en-US" dirty="0" err="1"/>
              <a:t>kot</a:t>
            </a:r>
            <a:r>
              <a:rPr lang="en-US" dirty="0"/>
              <a:t> </a:t>
            </a:r>
            <a:r>
              <a:rPr lang="en-US" dirty="0" err="1"/>
              <a:t>palimseste</a:t>
            </a:r>
            <a:r>
              <a:rPr lang="en-US" dirty="0"/>
              <a:t>, </a:t>
            </a:r>
            <a:r>
              <a:rPr lang="en-US" dirty="0" err="1"/>
              <a:t>ker</a:t>
            </a:r>
            <a:r>
              <a:rPr lang="en-US" dirty="0"/>
              <a:t> v </a:t>
            </a:r>
            <a:r>
              <a:rPr lang="en-US" dirty="0" err="1"/>
              <a:t>njih</a:t>
            </a:r>
            <a:r>
              <a:rPr lang="en-US" dirty="0"/>
              <a:t> </a:t>
            </a:r>
            <a:r>
              <a:rPr lang="en-US" dirty="0" err="1"/>
              <a:t>prepoznamo</a:t>
            </a:r>
            <a:r>
              <a:rPr lang="en-US" dirty="0"/>
              <a:t> </a:t>
            </a:r>
            <a:r>
              <a:rPr lang="en-US" dirty="0" err="1"/>
              <a:t>variacije</a:t>
            </a:r>
            <a:r>
              <a:rPr lang="en-US" dirty="0"/>
              <a:t> </a:t>
            </a:r>
            <a:r>
              <a:rPr lang="en-US" dirty="0" err="1"/>
              <a:t>ali</a:t>
            </a:r>
            <a:r>
              <a:rPr lang="en-US" dirty="0"/>
              <a:t> </a:t>
            </a:r>
            <a:r>
              <a:rPr lang="en-US" dirty="0" err="1"/>
              <a:t>ponovitve</a:t>
            </a:r>
            <a:r>
              <a:rPr lang="en-US" dirty="0"/>
              <a:t> del, </a:t>
            </a:r>
            <a:r>
              <a:rPr lang="en-US" dirty="0" err="1"/>
              <a:t>ki</a:t>
            </a:r>
            <a:r>
              <a:rPr lang="en-US" dirty="0"/>
              <a:t> se </a:t>
            </a:r>
            <a:r>
              <a:rPr lang="en-US" dirty="0" err="1"/>
              <a:t>jih</a:t>
            </a:r>
            <a:r>
              <a:rPr lang="en-US" dirty="0"/>
              <a:t> </a:t>
            </a:r>
            <a:r>
              <a:rPr lang="en-US" dirty="0" err="1"/>
              <a:t>spominjamo</a:t>
            </a:r>
            <a:r>
              <a:rPr lang="en-US" dirty="0"/>
              <a:t>.</a:t>
            </a:r>
            <a:endParaRPr lang="sl-SI" dirty="0"/>
          </a:p>
          <a:p>
            <a:r>
              <a:rPr lang="en-US" dirty="0"/>
              <a:t>Thomas </a:t>
            </a:r>
            <a:r>
              <a:rPr lang="en-US" dirty="0" err="1"/>
              <a:t>Leitch</a:t>
            </a:r>
            <a:r>
              <a:rPr lang="sl-SI" dirty="0"/>
              <a:t>: </a:t>
            </a:r>
            <a:r>
              <a:rPr lang="en-US" dirty="0" err="1"/>
              <a:t>vsaka</a:t>
            </a:r>
            <a:r>
              <a:rPr lang="en-US" dirty="0"/>
              <a:t> </a:t>
            </a:r>
            <a:r>
              <a:rPr lang="en-US" dirty="0" err="1"/>
              <a:t>adaptacija</a:t>
            </a:r>
            <a:r>
              <a:rPr lang="en-US" dirty="0"/>
              <a:t> </a:t>
            </a:r>
            <a:r>
              <a:rPr lang="en-US" dirty="0" err="1"/>
              <a:t>nosi</a:t>
            </a:r>
            <a:r>
              <a:rPr lang="en-US" dirty="0"/>
              <a:t> v </a:t>
            </a:r>
            <a:r>
              <a:rPr lang="en-US" dirty="0" err="1"/>
              <a:t>sebi</a:t>
            </a:r>
            <a:r>
              <a:rPr lang="en-US" dirty="0"/>
              <a:t> </a:t>
            </a:r>
            <a:r>
              <a:rPr lang="en-US" dirty="0" err="1"/>
              <a:t>sledi</a:t>
            </a:r>
            <a:r>
              <a:rPr lang="en-US" dirty="0"/>
              <a:t> </a:t>
            </a:r>
            <a:r>
              <a:rPr lang="en-US" dirty="0" err="1"/>
              <a:t>drugih</a:t>
            </a:r>
            <a:r>
              <a:rPr lang="en-US" dirty="0"/>
              <a:t> del; </a:t>
            </a:r>
            <a:r>
              <a:rPr lang="en-US" dirty="0" err="1"/>
              <a:t>čeprav</a:t>
            </a:r>
            <a:r>
              <a:rPr lang="en-US" dirty="0"/>
              <a:t> so </a:t>
            </a:r>
            <a:r>
              <a:rPr lang="en-US" dirty="0" err="1"/>
              <a:t>ta</a:t>
            </a:r>
            <a:r>
              <a:rPr lang="en-US" dirty="0"/>
              <a:t> </a:t>
            </a:r>
            <a:r>
              <a:rPr lang="en-US" dirty="0" err="1"/>
              <a:t>prekrita</a:t>
            </a:r>
            <a:r>
              <a:rPr lang="en-US" dirty="0"/>
              <a:t> z </a:t>
            </a:r>
            <a:r>
              <a:rPr lang="en-US" dirty="0" err="1"/>
              <a:t>novim</a:t>
            </a:r>
            <a:r>
              <a:rPr lang="en-US" dirty="0"/>
              <a:t>, so </a:t>
            </a:r>
            <a:r>
              <a:rPr lang="en-US" dirty="0" err="1"/>
              <a:t>kljub</a:t>
            </a:r>
            <a:r>
              <a:rPr lang="en-US" dirty="0"/>
              <a:t> </a:t>
            </a:r>
            <a:r>
              <a:rPr lang="en-US" dirty="0" err="1"/>
              <a:t>temu</a:t>
            </a:r>
            <a:r>
              <a:rPr lang="en-US" dirty="0"/>
              <a:t> </a:t>
            </a:r>
            <a:r>
              <a:rPr lang="sl-SI" dirty="0"/>
              <a:t>prisotna. </a:t>
            </a:r>
          </a:p>
          <a:p>
            <a:endParaRPr lang="sl-S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a:t>Različice teksta </a:t>
            </a:r>
            <a:br>
              <a:rPr lang="sl-SI" dirty="0"/>
            </a:br>
            <a:r>
              <a:rPr lang="sl-SI" dirty="0"/>
              <a:t>intertekstualnost  </a:t>
            </a:r>
          </a:p>
        </p:txBody>
      </p:sp>
      <p:sp>
        <p:nvSpPr>
          <p:cNvPr id="3" name="Subtitle 2"/>
          <p:cNvSpPr>
            <a:spLocks noGrp="1"/>
          </p:cNvSpPr>
          <p:nvPr>
            <p:ph type="subTitle" idx="1"/>
          </p:nvPr>
        </p:nvSpPr>
        <p:spPr/>
        <p:txBody>
          <a:bodyPr/>
          <a:lstStyle/>
          <a:p>
            <a:r>
              <a:rPr lang="sl-SI" dirty="0"/>
              <a:t>Alica v čudežni deželi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b="1" i="1" dirty="0"/>
              <a:t>Aličine dogodivščine v čudežni deželi, </a:t>
            </a:r>
            <a:r>
              <a:rPr lang="sl-SI" b="1" dirty="0"/>
              <a:t>Lewis </a:t>
            </a:r>
            <a:r>
              <a:rPr lang="sl-SI" b="1" dirty="0" err="1"/>
              <a:t>Carroll</a:t>
            </a:r>
            <a:r>
              <a:rPr lang="sl-SI" b="1" dirty="0"/>
              <a:t>, 1865 </a:t>
            </a:r>
            <a:endParaRPr lang="sl-SI" dirty="0"/>
          </a:p>
        </p:txBody>
      </p:sp>
      <p:sp>
        <p:nvSpPr>
          <p:cNvPr id="3" name="Content Placeholder 2"/>
          <p:cNvSpPr>
            <a:spLocks noGrp="1"/>
          </p:cNvSpPr>
          <p:nvPr>
            <p:ph idx="1"/>
          </p:nvPr>
        </p:nvSpPr>
        <p:spPr/>
        <p:txBody>
          <a:bodyPr>
            <a:normAutofit fontScale="77500" lnSpcReduction="20000"/>
          </a:bodyPr>
          <a:lstStyle/>
          <a:p>
            <a:pPr>
              <a:buNone/>
            </a:pPr>
            <a:r>
              <a:rPr lang="sl-SI" b="1" i="1" dirty="0">
                <a:latin typeface="Constantia" pitchFamily="18" charset="0"/>
              </a:rPr>
              <a:t>fantazijski roman</a:t>
            </a:r>
          </a:p>
          <a:p>
            <a:pPr>
              <a:buNone/>
            </a:pPr>
            <a:r>
              <a:rPr lang="sl-SI" dirty="0">
                <a:latin typeface="Constantia" pitchFamily="18" charset="0"/>
              </a:rPr>
              <a:t>Kakšne vrste intertekstualnost? </a:t>
            </a:r>
          </a:p>
          <a:p>
            <a:pPr>
              <a:buNone/>
            </a:pPr>
            <a:r>
              <a:rPr lang="sl-SI" dirty="0">
                <a:latin typeface="Constantia" pitchFamily="18" charset="0"/>
              </a:rPr>
              <a:t>Lewis v svojem delu uporablja in prireja: uganke, odlomke iz zgodovinskih knjig, učbenikov, knjig z moralnim naukom, otroških pesmic, uspavank, limerickov, sanjskih bukev ... </a:t>
            </a:r>
          </a:p>
          <a:p>
            <a:pPr>
              <a:buNone/>
            </a:pPr>
            <a:r>
              <a:rPr lang="sl-SI" dirty="0">
                <a:latin typeface="Constantia" pitchFamily="18" charset="0"/>
              </a:rPr>
              <a:t>Te vire parodira, npr. s paranomazijo (ustvarjanje povezav med podobno zvenečimi besedami) destabilizira didaktično oziroma moralno sporočilo predlog. </a:t>
            </a:r>
          </a:p>
          <a:p>
            <a:pPr>
              <a:buNone/>
            </a:pPr>
            <a:r>
              <a:rPr lang="sl-SI" dirty="0">
                <a:latin typeface="Constantia" pitchFamily="18" charset="0"/>
              </a:rPr>
              <a:t>Obvladujoči princip besedil – NONSENS = ni sporočila, nauka, le užitek v besedah in njihovih zabavnih zvenih. </a:t>
            </a:r>
          </a:p>
          <a:p>
            <a:pPr>
              <a:buNone/>
            </a:pPr>
            <a:r>
              <a:rPr lang="sl-SI" dirty="0">
                <a:latin typeface="Constantia" pitchFamily="18" charset="0"/>
              </a:rPr>
              <a:t>Realizem </a:t>
            </a:r>
            <a:r>
              <a:rPr lang="sl-SI" dirty="0">
                <a:latin typeface="Constantia" pitchFamily="18" charset="0"/>
                <a:cs typeface="Arial"/>
              </a:rPr>
              <a:t>→ </a:t>
            </a:r>
            <a:r>
              <a:rPr lang="sl-SI" dirty="0">
                <a:latin typeface="Constantia" pitchFamily="18" charset="0"/>
              </a:rPr>
              <a:t>fantazija. </a:t>
            </a:r>
          </a:p>
          <a:p>
            <a:pPr>
              <a:buNone/>
            </a:pPr>
            <a:r>
              <a:rPr lang="sl-SI" dirty="0">
                <a:latin typeface="Constantia" pitchFamily="18" charset="0"/>
                <a:cs typeface="Arial"/>
              </a:rPr>
              <a:t>Enopomenskost →</a:t>
            </a:r>
            <a:r>
              <a:rPr lang="sl-SI" dirty="0">
                <a:latin typeface="Constantia" pitchFamily="18" charset="0"/>
              </a:rPr>
              <a:t> mnogopomenskost. </a:t>
            </a:r>
          </a:p>
          <a:p>
            <a:pPr>
              <a:buNone/>
            </a:pPr>
            <a:r>
              <a:rPr lang="sl-SI" dirty="0">
                <a:latin typeface="Constantia" pitchFamily="18" charset="0"/>
              </a:rPr>
              <a:t>Asociativna sanjska dramaturgija.</a:t>
            </a:r>
          </a:p>
          <a:p>
            <a:pPr>
              <a:buNone/>
            </a:pPr>
            <a:r>
              <a:rPr lang="sl-SI" dirty="0">
                <a:latin typeface="Constantia" pitchFamily="18" charset="0"/>
              </a:rPr>
              <a:t> Nekateri so v </a:t>
            </a:r>
            <a:r>
              <a:rPr lang="sl-SI" i="1" dirty="0">
                <a:latin typeface="Constantia" pitchFamily="18" charset="0"/>
              </a:rPr>
              <a:t>Alici</a:t>
            </a:r>
            <a:r>
              <a:rPr lang="sl-SI" dirty="0">
                <a:latin typeface="Constantia" pitchFamily="18" charset="0"/>
              </a:rPr>
              <a:t> videli tudi psihadelične elemente, ki se spogledujejo s spremenjenimi stanji zavesti. </a:t>
            </a:r>
          </a:p>
          <a:p>
            <a:endParaRPr lang="sl-SI"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6715148" cy="428604"/>
          </a:xfrm>
        </p:spPr>
        <p:txBody>
          <a:bodyPr>
            <a:normAutofit fontScale="90000"/>
          </a:bodyPr>
          <a:lstStyle/>
          <a:p>
            <a:pPr lvl="0" algn="ctr"/>
            <a:r>
              <a:rPr lang="sl-SI" dirty="0" err="1">
                <a:solidFill>
                  <a:schemeClr val="tx1"/>
                </a:solidFill>
                <a:latin typeface="Constantia" pitchFamily="18" charset="0"/>
              </a:rPr>
              <a:t>Carrollova</a:t>
            </a:r>
            <a:r>
              <a:rPr lang="sl-SI" dirty="0">
                <a:solidFill>
                  <a:schemeClr val="tx1"/>
                </a:solidFill>
                <a:latin typeface="Constantia" pitchFamily="18" charset="0"/>
              </a:rPr>
              <a:t> parodija pesmi </a:t>
            </a:r>
            <a:endParaRPr lang="ru-RU" dirty="0">
              <a:solidFill>
                <a:schemeClr val="tx1"/>
              </a:solidFill>
              <a:latin typeface="Constantia" pitchFamily="18" charset="0"/>
            </a:endParaRPr>
          </a:p>
        </p:txBody>
      </p:sp>
      <p:sp>
        <p:nvSpPr>
          <p:cNvPr id="3" name="Содержимое 2"/>
          <p:cNvSpPr>
            <a:spLocks noGrp="1"/>
          </p:cNvSpPr>
          <p:nvPr>
            <p:ph sz="quarter" idx="2"/>
          </p:nvPr>
        </p:nvSpPr>
        <p:spPr>
          <a:xfrm>
            <a:off x="357158" y="1714488"/>
            <a:ext cx="4114800" cy="4676788"/>
          </a:xfrm>
        </p:spPr>
        <p:txBody>
          <a:bodyPr>
            <a:normAutofit fontScale="92500" lnSpcReduction="10000"/>
          </a:bodyPr>
          <a:lstStyle/>
          <a:p>
            <a:pPr>
              <a:buNone/>
            </a:pPr>
            <a:r>
              <a:rPr lang="en-US" dirty="0"/>
              <a:t>“How doth the little busy bee</a:t>
            </a:r>
            <a:endParaRPr lang="ru-RU" dirty="0"/>
          </a:p>
          <a:p>
            <a:pPr>
              <a:buNone/>
            </a:pPr>
            <a:r>
              <a:rPr lang="en-US" dirty="0"/>
              <a:t>Improve each shining hour</a:t>
            </a:r>
            <a:endParaRPr lang="ru-RU" dirty="0"/>
          </a:p>
          <a:p>
            <a:pPr>
              <a:buNone/>
            </a:pPr>
            <a:r>
              <a:rPr lang="en-US" dirty="0"/>
              <a:t>And gather honey all the day</a:t>
            </a:r>
            <a:endParaRPr lang="ru-RU" dirty="0"/>
          </a:p>
          <a:p>
            <a:pPr>
              <a:buNone/>
            </a:pPr>
            <a:r>
              <a:rPr lang="en-US" dirty="0"/>
              <a:t>From every opening flower.</a:t>
            </a:r>
            <a:endParaRPr lang="ru-RU" dirty="0"/>
          </a:p>
          <a:p>
            <a:pPr>
              <a:buNone/>
            </a:pPr>
            <a:r>
              <a:rPr lang="en-US" dirty="0"/>
              <a:t> </a:t>
            </a:r>
            <a:endParaRPr lang="ru-RU" dirty="0"/>
          </a:p>
          <a:p>
            <a:pPr>
              <a:buNone/>
            </a:pPr>
            <a:r>
              <a:rPr lang="en-US" dirty="0"/>
              <a:t>How </a:t>
            </a:r>
            <a:r>
              <a:rPr lang="en-US" dirty="0" err="1"/>
              <a:t>skilfully</a:t>
            </a:r>
            <a:r>
              <a:rPr lang="en-US" dirty="0"/>
              <a:t> she builds her cell</a:t>
            </a:r>
            <a:endParaRPr lang="ru-RU" dirty="0"/>
          </a:p>
          <a:p>
            <a:pPr>
              <a:buNone/>
            </a:pPr>
            <a:r>
              <a:rPr lang="en-US" dirty="0"/>
              <a:t>How neat she spreads the wax</a:t>
            </a:r>
            <a:endParaRPr lang="ru-RU" dirty="0"/>
          </a:p>
          <a:p>
            <a:pPr>
              <a:buNone/>
            </a:pPr>
            <a:r>
              <a:rPr lang="en-US" dirty="0"/>
              <a:t>And </a:t>
            </a:r>
            <a:r>
              <a:rPr lang="en-US" dirty="0" err="1"/>
              <a:t>labours</a:t>
            </a:r>
            <a:r>
              <a:rPr lang="en-US" dirty="0"/>
              <a:t> hard to store it well</a:t>
            </a:r>
            <a:endParaRPr lang="ru-RU" dirty="0"/>
          </a:p>
          <a:p>
            <a:pPr>
              <a:buNone/>
            </a:pPr>
            <a:r>
              <a:rPr lang="en-US" dirty="0"/>
              <a:t>With the sweet food she makes.</a:t>
            </a:r>
            <a:r>
              <a:rPr lang="sl-SI" dirty="0"/>
              <a:t>”</a:t>
            </a:r>
            <a:endParaRPr lang="ru-RU" dirty="0"/>
          </a:p>
          <a:p>
            <a:pPr>
              <a:buNone/>
            </a:pPr>
            <a:endParaRPr lang="en-US" dirty="0"/>
          </a:p>
          <a:p>
            <a:pPr>
              <a:buNone/>
            </a:pPr>
            <a:r>
              <a:rPr lang="en-US" b="1" dirty="0"/>
              <a:t>Isaac Watts, 1674–1748  “Against Idleness and Mischief”</a:t>
            </a:r>
            <a:endParaRPr lang="ru-RU" b="1" dirty="0"/>
          </a:p>
          <a:p>
            <a:pPr>
              <a:buNone/>
            </a:pPr>
            <a:r>
              <a:rPr lang="en-US" dirty="0"/>
              <a:t/>
            </a:r>
            <a:br>
              <a:rPr lang="en-US" dirty="0"/>
            </a:br>
            <a:endParaRPr lang="ru-RU" dirty="0"/>
          </a:p>
        </p:txBody>
      </p:sp>
      <p:sp>
        <p:nvSpPr>
          <p:cNvPr id="5" name="Текст 4"/>
          <p:cNvSpPr>
            <a:spLocks noGrp="1"/>
          </p:cNvSpPr>
          <p:nvPr>
            <p:ph type="body" sz="quarter" idx="1"/>
          </p:nvPr>
        </p:nvSpPr>
        <p:spPr>
          <a:xfrm>
            <a:off x="571472" y="714356"/>
            <a:ext cx="3657600" cy="658368"/>
          </a:xfrm>
        </p:spPr>
        <p:txBody>
          <a:bodyPr/>
          <a:lstStyle/>
          <a:p>
            <a:pPr algn="ctr"/>
            <a:r>
              <a:rPr lang="en-US" sz="2800" dirty="0" err="1">
                <a:solidFill>
                  <a:schemeClr val="tx1"/>
                </a:solidFill>
              </a:rPr>
              <a:t>Primar</a:t>
            </a:r>
            <a:r>
              <a:rPr lang="sl-SI" sz="2800" dirty="0">
                <a:solidFill>
                  <a:schemeClr val="tx1"/>
                </a:solidFill>
              </a:rPr>
              <a:t>ni</a:t>
            </a:r>
            <a:r>
              <a:rPr lang="en-US" sz="2800" dirty="0">
                <a:solidFill>
                  <a:schemeClr val="tx1"/>
                </a:solidFill>
              </a:rPr>
              <a:t> </a:t>
            </a:r>
            <a:r>
              <a:rPr lang="en-US" sz="2800" dirty="0" err="1">
                <a:solidFill>
                  <a:schemeClr val="tx1"/>
                </a:solidFill>
              </a:rPr>
              <a:t>te</a:t>
            </a:r>
            <a:r>
              <a:rPr lang="sl-SI" sz="2800" dirty="0">
                <a:solidFill>
                  <a:schemeClr val="tx1"/>
                </a:solidFill>
              </a:rPr>
              <a:t>ks</a:t>
            </a:r>
            <a:r>
              <a:rPr lang="en-US" sz="2800" dirty="0">
                <a:solidFill>
                  <a:schemeClr val="tx1"/>
                </a:solidFill>
              </a:rPr>
              <a:t>t</a:t>
            </a:r>
            <a:endParaRPr lang="ru-RU" sz="2800" dirty="0">
              <a:solidFill>
                <a:schemeClr val="tx1"/>
              </a:solidFill>
            </a:endParaRPr>
          </a:p>
        </p:txBody>
      </p:sp>
      <p:sp>
        <p:nvSpPr>
          <p:cNvPr id="6" name="Текст 5"/>
          <p:cNvSpPr>
            <a:spLocks noGrp="1"/>
          </p:cNvSpPr>
          <p:nvPr>
            <p:ph type="body" sz="quarter" idx="3"/>
          </p:nvPr>
        </p:nvSpPr>
        <p:spPr>
          <a:xfrm>
            <a:off x="4500562" y="714356"/>
            <a:ext cx="3657600" cy="658368"/>
          </a:xfrm>
        </p:spPr>
        <p:txBody>
          <a:bodyPr/>
          <a:lstStyle/>
          <a:p>
            <a:pPr algn="ctr"/>
            <a:r>
              <a:rPr lang="en-US" sz="2800" dirty="0">
                <a:solidFill>
                  <a:schemeClr val="tx1"/>
                </a:solidFill>
              </a:rPr>
              <a:t>Carroll</a:t>
            </a:r>
            <a:r>
              <a:rPr lang="sl-SI" sz="2800" dirty="0">
                <a:solidFill>
                  <a:schemeClr val="tx1"/>
                </a:solidFill>
              </a:rPr>
              <a:t>ov</a:t>
            </a:r>
            <a:r>
              <a:rPr lang="en-US" sz="2800" dirty="0">
                <a:solidFill>
                  <a:schemeClr val="tx1"/>
                </a:solidFill>
              </a:rPr>
              <a:t> </a:t>
            </a:r>
            <a:r>
              <a:rPr lang="en-US" sz="2800" dirty="0" err="1">
                <a:solidFill>
                  <a:schemeClr val="tx1"/>
                </a:solidFill>
              </a:rPr>
              <a:t>te</a:t>
            </a:r>
            <a:r>
              <a:rPr lang="sl-SI" sz="2800" dirty="0">
                <a:solidFill>
                  <a:schemeClr val="tx1"/>
                </a:solidFill>
              </a:rPr>
              <a:t>ks</a:t>
            </a:r>
            <a:r>
              <a:rPr lang="en-US" sz="2800" dirty="0">
                <a:solidFill>
                  <a:schemeClr val="tx1"/>
                </a:solidFill>
              </a:rPr>
              <a:t>t</a:t>
            </a:r>
            <a:endParaRPr lang="ru-RU" sz="2800" dirty="0">
              <a:solidFill>
                <a:schemeClr val="tx1"/>
              </a:solidFill>
            </a:endParaRPr>
          </a:p>
        </p:txBody>
      </p:sp>
      <p:sp>
        <p:nvSpPr>
          <p:cNvPr id="8" name="Содержимое 7"/>
          <p:cNvSpPr>
            <a:spLocks noGrp="1"/>
          </p:cNvSpPr>
          <p:nvPr>
            <p:ph sz="quarter" idx="4"/>
          </p:nvPr>
        </p:nvSpPr>
        <p:spPr>
          <a:xfrm>
            <a:off x="4286248" y="1643050"/>
            <a:ext cx="4357718" cy="4605350"/>
          </a:xfrm>
        </p:spPr>
        <p:txBody>
          <a:bodyPr>
            <a:normAutofit/>
          </a:bodyPr>
          <a:lstStyle/>
          <a:p>
            <a:pPr>
              <a:buNone/>
            </a:pPr>
            <a:r>
              <a:rPr lang="en-US" sz="2000" dirty="0"/>
              <a:t>“How doth the little crocodile </a:t>
            </a:r>
            <a:br>
              <a:rPr lang="en-US" sz="2000" dirty="0"/>
            </a:br>
            <a:r>
              <a:rPr lang="en-US" sz="2000" dirty="0"/>
              <a:t>Improve his shining tail, </a:t>
            </a:r>
            <a:br>
              <a:rPr lang="en-US" sz="2000" dirty="0"/>
            </a:br>
            <a:r>
              <a:rPr lang="en-US" sz="2000" dirty="0"/>
              <a:t>And pour the waters of the Nile </a:t>
            </a:r>
            <a:br>
              <a:rPr lang="en-US" sz="2000" dirty="0"/>
            </a:br>
            <a:r>
              <a:rPr lang="en-US" sz="2000" dirty="0"/>
              <a:t>On every golden scale!</a:t>
            </a:r>
            <a:endParaRPr lang="ru-RU" sz="2000" dirty="0"/>
          </a:p>
          <a:p>
            <a:pPr>
              <a:buNone/>
            </a:pPr>
            <a:r>
              <a:rPr lang="en-US" sz="2000" dirty="0"/>
              <a:t> </a:t>
            </a:r>
            <a:endParaRPr lang="ru-RU" sz="2000" dirty="0"/>
          </a:p>
          <a:p>
            <a:pPr>
              <a:buNone/>
            </a:pPr>
            <a:r>
              <a:rPr lang="en-US" sz="2000" dirty="0"/>
              <a:t>How cheerfully he seems to grin, </a:t>
            </a:r>
            <a:br>
              <a:rPr lang="en-US" sz="2000" dirty="0"/>
            </a:br>
            <a:r>
              <a:rPr lang="en-US" sz="2000" dirty="0"/>
              <a:t>How neatly spread his claws, </a:t>
            </a:r>
            <a:br>
              <a:rPr lang="en-US" sz="2000" dirty="0"/>
            </a:br>
            <a:r>
              <a:rPr lang="en-US" sz="2000" dirty="0"/>
              <a:t>And welcome little fishes in </a:t>
            </a:r>
            <a:br>
              <a:rPr lang="en-US" sz="2000" dirty="0"/>
            </a:br>
            <a:r>
              <a:rPr lang="en-US" sz="2000" dirty="0"/>
              <a:t>With gently smiling jaws!'” </a:t>
            </a:r>
            <a:endParaRPr lang="ru-RU" sz="2000" dirty="0"/>
          </a:p>
          <a:p>
            <a:pPr>
              <a:buNone/>
            </a:pP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i="1" dirty="0" err="1" smtClean="0"/>
              <a:t>Alica</a:t>
            </a:r>
            <a:r>
              <a:rPr lang="en-GB" sz="4000" i="1" dirty="0" smtClean="0"/>
              <a:t> v </a:t>
            </a:r>
            <a:r>
              <a:rPr lang="en-GB" sz="4000" i="1" dirty="0" err="1" smtClean="0"/>
              <a:t>čudežni</a:t>
            </a:r>
            <a:r>
              <a:rPr lang="en-GB" sz="4000" i="1" dirty="0" smtClean="0"/>
              <a:t> </a:t>
            </a:r>
            <a:r>
              <a:rPr lang="en-GB" sz="4000" i="1" dirty="0" err="1" smtClean="0"/>
              <a:t>deželi</a:t>
            </a:r>
            <a:r>
              <a:rPr lang="en-GB" sz="4000" i="1" dirty="0" smtClean="0"/>
              <a:t> </a:t>
            </a:r>
            <a:br>
              <a:rPr lang="en-GB" sz="4000" i="1" dirty="0" smtClean="0"/>
            </a:br>
            <a:r>
              <a:rPr lang="en-GB" sz="4000" dirty="0" smtClean="0"/>
              <a:t>(</a:t>
            </a:r>
            <a:r>
              <a:rPr lang="sl-SI" sz="4000" dirty="0" smtClean="0"/>
              <a:t>Alice </a:t>
            </a:r>
            <a:r>
              <a:rPr lang="sl-SI" sz="4000" dirty="0"/>
              <a:t>in </a:t>
            </a:r>
            <a:r>
              <a:rPr lang="sl-SI" sz="4000" dirty="0" smtClean="0"/>
              <a:t>Wonderland</a:t>
            </a:r>
            <a:r>
              <a:rPr lang="en-GB" sz="4000" dirty="0" smtClean="0"/>
              <a:t>,</a:t>
            </a:r>
            <a:r>
              <a:rPr lang="sl-SI" sz="4000" dirty="0"/>
              <a:t> Jonathan </a:t>
            </a:r>
            <a:r>
              <a:rPr lang="sl-SI" sz="4000" dirty="0" smtClean="0"/>
              <a:t>Miller</a:t>
            </a:r>
            <a:r>
              <a:rPr lang="en-GB" sz="4000" dirty="0" smtClean="0"/>
              <a:t>, 1966)</a:t>
            </a:r>
            <a:r>
              <a:rPr lang="sl-SI" sz="4000" dirty="0" smtClean="0"/>
              <a:t> </a:t>
            </a:r>
            <a:r>
              <a:rPr lang="sl-SI" sz="4000" dirty="0"/>
              <a:t>– TV nadaljevanka</a:t>
            </a:r>
          </a:p>
        </p:txBody>
      </p:sp>
      <p:sp>
        <p:nvSpPr>
          <p:cNvPr id="3" name="Content Placeholder 2"/>
          <p:cNvSpPr>
            <a:spLocks noGrp="1"/>
          </p:cNvSpPr>
          <p:nvPr>
            <p:ph idx="1"/>
          </p:nvPr>
        </p:nvSpPr>
        <p:spPr/>
        <p:txBody>
          <a:bodyPr>
            <a:normAutofit fontScale="85000" lnSpcReduction="20000"/>
          </a:bodyPr>
          <a:lstStyle/>
          <a:p>
            <a:r>
              <a:rPr lang="sl-SI" dirty="0"/>
              <a:t>Prvič prikazana na  BBC-ju 28. decembra 1966.</a:t>
            </a:r>
          </a:p>
          <a:p>
            <a:r>
              <a:rPr lang="sl-SI" dirty="0"/>
              <a:t>Navdih za Millerjev vizualni stil viktorijanska fotografija; avtor Lewis Carroll, model Julia Margaret </a:t>
            </a:r>
            <a:r>
              <a:rPr lang="sl-SI" dirty="0" err="1"/>
              <a:t>Cameron</a:t>
            </a:r>
            <a:r>
              <a:rPr lang="sl-SI" dirty="0"/>
              <a:t>. </a:t>
            </a:r>
          </a:p>
          <a:p>
            <a:r>
              <a:rPr lang="sl-SI" dirty="0"/>
              <a:t>Velázquezova slika Las meninas.  </a:t>
            </a:r>
          </a:p>
          <a:p>
            <a:r>
              <a:rPr lang="sl-SI" dirty="0"/>
              <a:t>Vsi interierji in eksterierji so posneti po fotografijah iz 19. stoletja. </a:t>
            </a:r>
          </a:p>
          <a:p>
            <a:r>
              <a:rPr lang="sl-SI" dirty="0"/>
              <a:t>Miller je v intervjuju povedal, da je želel </a:t>
            </a:r>
            <a:r>
              <a:rPr lang="sl-SI" dirty="0" err="1"/>
              <a:t>Carrollov</a:t>
            </a:r>
            <a:r>
              <a:rPr lang="sl-SI" dirty="0"/>
              <a:t> tekst v največji meri interpretirati kot kritiko viktorijanske družbe in njenih konvencij. </a:t>
            </a:r>
          </a:p>
          <a:p>
            <a:pPr>
              <a:buNone/>
            </a:pPr>
            <a:r>
              <a:rPr lang="sl-SI" dirty="0"/>
              <a:t/>
            </a:r>
            <a:br>
              <a:rPr lang="sl-SI" dirty="0"/>
            </a:br>
            <a:endParaRPr lang="sl-SI" dirty="0"/>
          </a:p>
          <a:p>
            <a:pPr>
              <a:buNone/>
            </a:pPr>
            <a:r>
              <a:rPr lang="sl-SI" dirty="0"/>
              <a:t>Vir: </a:t>
            </a:r>
            <a:r>
              <a:rPr lang="sl-SI" dirty="0" smtClean="0"/>
              <a:t>Lång</a:t>
            </a:r>
            <a:r>
              <a:rPr lang="en-GB" dirty="0" smtClean="0"/>
              <a:t>, </a:t>
            </a:r>
            <a:r>
              <a:rPr lang="sl-SI" dirty="0" smtClean="0"/>
              <a:t>Markus</a:t>
            </a:r>
            <a:r>
              <a:rPr lang="en-GB" dirty="0" smtClean="0"/>
              <a:t>. 2006.</a:t>
            </a:r>
            <a:r>
              <a:rPr lang="sl-SI" dirty="0" smtClean="0"/>
              <a:t> </a:t>
            </a:r>
            <a:r>
              <a:rPr lang="pl-PL" dirty="0" smtClean="0"/>
              <a:t>»</a:t>
            </a:r>
            <a:r>
              <a:rPr lang="sl-SI" dirty="0" smtClean="0"/>
              <a:t>Jonathan </a:t>
            </a:r>
            <a:r>
              <a:rPr lang="sl-SI" dirty="0"/>
              <a:t>Miller and Childhood</a:t>
            </a:r>
            <a:r>
              <a:rPr lang="pl-PL" dirty="0" smtClean="0"/>
              <a:t>«</a:t>
            </a:r>
            <a:r>
              <a:rPr lang="en-GB" dirty="0" smtClean="0"/>
              <a:t>,</a:t>
            </a:r>
            <a:r>
              <a:rPr lang="pl-PL" dirty="0" smtClean="0"/>
              <a:t> </a:t>
            </a:r>
            <a:r>
              <a:rPr lang="en-US" i="1" dirty="0" smtClean="0"/>
              <a:t>Lewis </a:t>
            </a:r>
            <a:r>
              <a:rPr lang="en-US" i="1" dirty="0"/>
              <a:t>Carroll Review</a:t>
            </a:r>
            <a:r>
              <a:rPr lang="en-US" dirty="0"/>
              <a:t>, </a:t>
            </a:r>
            <a:r>
              <a:rPr lang="sl-SI" dirty="0"/>
              <a:t>št.</a:t>
            </a:r>
            <a:r>
              <a:rPr lang="en-US" dirty="0"/>
              <a:t> </a:t>
            </a:r>
            <a:r>
              <a:rPr lang="en-US" dirty="0" smtClean="0"/>
              <a:t>31, </a:t>
            </a:r>
            <a:r>
              <a:rPr lang="sl-SI" dirty="0" err="1" smtClean="0"/>
              <a:t>str</a:t>
            </a:r>
            <a:r>
              <a:rPr lang="en-US" dirty="0"/>
              <a:t>. </a:t>
            </a:r>
            <a:r>
              <a:rPr lang="en-US" dirty="0" smtClean="0"/>
              <a:t>13–16.</a:t>
            </a:r>
            <a:endParaRPr lang="sl-SI" dirty="0"/>
          </a:p>
          <a:p>
            <a:pPr>
              <a:buNone/>
            </a:pPr>
            <a:endParaRPr lang="sl-SI"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s-Meninas-011.jpg"/>
          <p:cNvPicPr>
            <a:picLocks noGrp="1" noChangeAspect="1"/>
          </p:cNvPicPr>
          <p:nvPr>
            <p:ph idx="1"/>
          </p:nvPr>
        </p:nvPicPr>
        <p:blipFill>
          <a:blip r:embed="rId2" cstate="print"/>
          <a:stretch>
            <a:fillRect/>
          </a:stretch>
        </p:blipFill>
        <p:spPr>
          <a:xfrm>
            <a:off x="683568" y="908720"/>
            <a:ext cx="7828280" cy="469696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439843d8fd4bbc4a85a6346c47944fc1.jpg"/>
          <p:cNvPicPr>
            <a:picLocks noGrp="1" noChangeAspect="1"/>
          </p:cNvPicPr>
          <p:nvPr>
            <p:ph idx="1"/>
          </p:nvPr>
        </p:nvPicPr>
        <p:blipFill>
          <a:blip r:embed="rId2" cstate="print"/>
          <a:stretch>
            <a:fillRect/>
          </a:stretch>
        </p:blipFill>
        <p:spPr>
          <a:xfrm>
            <a:off x="2555773" y="980713"/>
            <a:ext cx="4167561" cy="56039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fb1fece597cc8e26b7541dc47eb5dab--victorian-photography-lewis-carroll.jpg"/>
          <p:cNvPicPr>
            <a:picLocks noChangeAspect="1"/>
          </p:cNvPicPr>
          <p:nvPr/>
        </p:nvPicPr>
        <p:blipFill>
          <a:blip r:embed="rId2" cstate="print"/>
          <a:stretch>
            <a:fillRect/>
          </a:stretch>
        </p:blipFill>
        <p:spPr>
          <a:xfrm>
            <a:off x="2190750" y="795337"/>
            <a:ext cx="4762500" cy="52673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mmins CUP"/>
          <p:cNvPicPr>
            <a:picLocks noChangeAspect="1"/>
          </p:cNvPicPr>
          <p:nvPr/>
        </p:nvPicPr>
        <p:blipFill>
          <a:blip r:embed="rId2" cstate="print"/>
          <a:srcRect/>
          <a:stretch>
            <a:fillRect/>
          </a:stretch>
        </p:blipFill>
        <p:spPr bwMode="auto">
          <a:xfrm>
            <a:off x="544639" y="764704"/>
            <a:ext cx="8599361" cy="4475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a:t>Millerjeva </a:t>
            </a:r>
            <a:r>
              <a:rPr lang="en-GB" sz="5400" i="1" dirty="0" err="1"/>
              <a:t>Alica</a:t>
            </a:r>
            <a:r>
              <a:rPr lang="en-GB" sz="5400" i="1" dirty="0"/>
              <a:t> v </a:t>
            </a:r>
            <a:r>
              <a:rPr lang="en-GB" sz="5400" i="1" dirty="0" err="1"/>
              <a:t>čudežni</a:t>
            </a:r>
            <a:r>
              <a:rPr lang="en-GB" sz="5400" i="1" dirty="0"/>
              <a:t> </a:t>
            </a:r>
            <a:r>
              <a:rPr lang="en-GB" sz="5400" i="1" dirty="0" err="1"/>
              <a:t>deželi</a:t>
            </a:r>
            <a:r>
              <a:rPr lang="sl-SI" dirty="0" smtClean="0"/>
              <a:t> </a:t>
            </a:r>
            <a:r>
              <a:rPr lang="sl-SI" dirty="0"/>
              <a:t/>
            </a:r>
            <a:br>
              <a:rPr lang="sl-SI" dirty="0"/>
            </a:br>
            <a:r>
              <a:rPr lang="sl-SI" dirty="0"/>
              <a:t>Sanjska dramaturgija </a:t>
            </a:r>
          </a:p>
        </p:txBody>
      </p:sp>
      <p:sp>
        <p:nvSpPr>
          <p:cNvPr id="3" name="Content Placeholder 2"/>
          <p:cNvSpPr>
            <a:spLocks noGrp="1"/>
          </p:cNvSpPr>
          <p:nvPr>
            <p:ph idx="1"/>
          </p:nvPr>
        </p:nvSpPr>
        <p:spPr/>
        <p:txBody>
          <a:bodyPr>
            <a:normAutofit/>
          </a:bodyPr>
          <a:lstStyle/>
          <a:p>
            <a:r>
              <a:rPr lang="sl-SI" dirty="0"/>
              <a:t>Film je v največji meri posnet z devetmilimetrskim širokokotnim objektivom, s čimer pridobi globinski fokus, značilen za filme Stanleyja Kubricka. </a:t>
            </a:r>
          </a:p>
          <a:p>
            <a:r>
              <a:rPr lang="sl-SI" dirty="0"/>
              <a:t>Fotografija in scenografija dajeta filmu nadrealistično in sanjsko atmosfero.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l-SI" dirty="0"/>
              <a:t>UŽITEK V ADAPTACIJAH </a:t>
            </a:r>
          </a:p>
        </p:txBody>
      </p:sp>
      <p:sp>
        <p:nvSpPr>
          <p:cNvPr id="3" name="Content Placeholder 2"/>
          <p:cNvSpPr>
            <a:spLocks noGrp="1"/>
          </p:cNvSpPr>
          <p:nvPr>
            <p:ph idx="1"/>
          </p:nvPr>
        </p:nvSpPr>
        <p:spPr/>
        <p:txBody>
          <a:bodyPr>
            <a:normAutofit/>
          </a:bodyPr>
          <a:lstStyle/>
          <a:p>
            <a:pPr>
              <a:buNone/>
            </a:pPr>
            <a:r>
              <a:rPr lang="sl-SI" dirty="0" smtClean="0"/>
              <a:t>1. Užitek </a:t>
            </a:r>
            <a:r>
              <a:rPr lang="sl-SI" dirty="0"/>
              <a:t>znanega vzorca, </a:t>
            </a:r>
            <a:r>
              <a:rPr lang="sl-SI" dirty="0" smtClean="0"/>
              <a:t>formule</a:t>
            </a:r>
            <a:endParaRPr lang="en-GB" dirty="0" smtClean="0"/>
          </a:p>
          <a:p>
            <a:pPr>
              <a:buNone/>
            </a:pPr>
            <a:r>
              <a:rPr lang="sl-SI" dirty="0" smtClean="0"/>
              <a:t>2</a:t>
            </a:r>
            <a:r>
              <a:rPr lang="sl-SI" dirty="0"/>
              <a:t>. Užitek novosti; inverzija pričakovanj, novo videnje že znanega</a:t>
            </a:r>
          </a:p>
          <a:p>
            <a:endParaRPr lang="sl-S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a:t>ADAPTACIJA: BIOLOŠKI DISKURZ</a:t>
            </a:r>
          </a:p>
        </p:txBody>
      </p:sp>
      <p:sp>
        <p:nvSpPr>
          <p:cNvPr id="3" name="Content Placeholder 2"/>
          <p:cNvSpPr>
            <a:spLocks noGrp="1"/>
          </p:cNvSpPr>
          <p:nvPr>
            <p:ph idx="1"/>
          </p:nvPr>
        </p:nvSpPr>
        <p:spPr/>
        <p:txBody>
          <a:bodyPr>
            <a:normAutofit/>
          </a:bodyPr>
          <a:lstStyle/>
          <a:p>
            <a:r>
              <a:rPr lang="sl-SI" dirty="0"/>
              <a:t>Spreminjanje, modifikacije določenega organizma oziroma vrste z namenom, da bi se slednja bolje prilagodila novemu okolju </a:t>
            </a:r>
          </a:p>
          <a:p>
            <a:r>
              <a:rPr lang="sl-SI" dirty="0"/>
              <a:t>Prilagajanje starejših besedil spremenjenim navadam ali okusom občinstva oziroma tržni prevladi novega medija ter njegovim tehnološkim zakonitostim</a:t>
            </a:r>
          </a:p>
          <a:p>
            <a:r>
              <a:rPr lang="sl-SI" dirty="0"/>
              <a:t>Adaptacija pomaga zgodbi, ki jo predeluje, da preživi in ne utone v pozabo </a:t>
            </a:r>
          </a:p>
          <a:p>
            <a:pPr>
              <a:buNone/>
            </a:pPr>
            <a:r>
              <a:rPr lang="sl-SI" dirty="0"/>
              <a:t>(Robert Stam in Linda Hutcheon)</a:t>
            </a:r>
          </a:p>
          <a:p>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Kekec </a:t>
            </a:r>
          </a:p>
        </p:txBody>
      </p:sp>
      <p:sp>
        <p:nvSpPr>
          <p:cNvPr id="3" name="Content Placeholder 2"/>
          <p:cNvSpPr>
            <a:spLocks noGrp="1"/>
          </p:cNvSpPr>
          <p:nvPr>
            <p:ph idx="1"/>
          </p:nvPr>
        </p:nvSpPr>
        <p:spPr/>
        <p:txBody>
          <a:bodyPr>
            <a:normAutofit/>
          </a:bodyPr>
          <a:lstStyle/>
          <a:p>
            <a:r>
              <a:rPr lang="sl-SI" dirty="0"/>
              <a:t>Mitološko izročilo o Pehtri, Pehti oziroma Sredozimki ter Bedancu oziroma divjem možu</a:t>
            </a:r>
          </a:p>
          <a:p>
            <a:r>
              <a:rPr lang="sl-SI" dirty="0"/>
              <a:t>Kranjskogorski pripovedovalec Peter Jakelj - Smerinjekov.</a:t>
            </a:r>
          </a:p>
          <a:p>
            <a:r>
              <a:rPr lang="sl-SI" dirty="0" err="1"/>
              <a:t>Vanodotove</a:t>
            </a:r>
            <a:r>
              <a:rPr lang="sl-SI" dirty="0"/>
              <a:t> planinske povesti – samozaložba – revijalne objave</a:t>
            </a:r>
          </a:p>
          <a:p>
            <a:r>
              <a:rPr lang="sl-SI" dirty="0"/>
              <a:t>Filmi Jožeta Galeta (1951, 1963, 1968) </a:t>
            </a:r>
          </a:p>
          <a:p>
            <a:r>
              <a:rPr lang="sl-SI" dirty="0"/>
              <a:t>Priredbe, slikanice (ilustratorji Marička Koren, Matjaž Schmidt, Zvonko Čoh) </a:t>
            </a:r>
          </a:p>
          <a:p>
            <a:pPr>
              <a:buNone/>
            </a:pPr>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l-SI" dirty="0"/>
              <a:t>RAZUMEVANJE ADAPTACIJ, PRISTOPI </a:t>
            </a:r>
          </a:p>
        </p:txBody>
      </p:sp>
      <p:sp>
        <p:nvSpPr>
          <p:cNvPr id="3" name="Text Placeholder 2"/>
          <p:cNvSpPr>
            <a:spLocks noGrp="1"/>
          </p:cNvSpPr>
          <p:nvPr>
            <p:ph type="body" idx="1"/>
          </p:nvPr>
        </p:nvSpPr>
        <p:spPr/>
        <p:txBody>
          <a:bodyPr/>
          <a:lstStyle/>
          <a:p>
            <a:pPr algn="ctr"/>
            <a:r>
              <a:rPr lang="sl-SI" dirty="0"/>
              <a:t>STARI </a:t>
            </a:r>
          </a:p>
        </p:txBody>
      </p:sp>
      <p:sp>
        <p:nvSpPr>
          <p:cNvPr id="4" name="Text Placeholder 3"/>
          <p:cNvSpPr>
            <a:spLocks noGrp="1"/>
          </p:cNvSpPr>
          <p:nvPr>
            <p:ph type="body" sz="half" idx="3"/>
          </p:nvPr>
        </p:nvSpPr>
        <p:spPr/>
        <p:txBody>
          <a:bodyPr/>
          <a:lstStyle/>
          <a:p>
            <a:pPr algn="ctr"/>
            <a:r>
              <a:rPr lang="sl-SI" dirty="0"/>
              <a:t>NOVI </a:t>
            </a:r>
          </a:p>
        </p:txBody>
      </p:sp>
      <p:sp>
        <p:nvSpPr>
          <p:cNvPr id="5" name="Content Placeholder 4"/>
          <p:cNvSpPr>
            <a:spLocks noGrp="1"/>
          </p:cNvSpPr>
          <p:nvPr>
            <p:ph sz="quarter" idx="2"/>
          </p:nvPr>
        </p:nvSpPr>
        <p:spPr/>
        <p:txBody>
          <a:bodyPr>
            <a:normAutofit/>
          </a:bodyPr>
          <a:lstStyle/>
          <a:p>
            <a:pPr marL="457200" indent="-457200">
              <a:buFont typeface="+mj-lt"/>
              <a:buAutoNum type="arabicPeriod"/>
            </a:pPr>
            <a:r>
              <a:rPr lang="sl-SI" dirty="0"/>
              <a:t>Enosmeren proces: </a:t>
            </a:r>
            <a:br>
              <a:rPr lang="sl-SI" dirty="0"/>
            </a:br>
            <a:r>
              <a:rPr lang="sl-SI" dirty="0">
                <a:latin typeface="Times New Roman" pitchFamily="18" charset="0"/>
                <a:cs typeface="Times New Roman" pitchFamily="18" charset="0"/>
              </a:rPr>
              <a:t>Izvirnik (večvreden)  → priredba (manjvredna)</a:t>
            </a:r>
          </a:p>
          <a:p>
            <a:pPr marL="457200" indent="-457200">
              <a:buFont typeface="+mj-lt"/>
              <a:buAutoNum type="arabicPeriod"/>
            </a:pPr>
            <a:r>
              <a:rPr lang="sl-SI" dirty="0">
                <a:latin typeface="Times New Roman" pitchFamily="18" charset="0"/>
                <a:cs typeface="Times New Roman" pitchFamily="18" charset="0"/>
              </a:rPr>
              <a:t>Dihotomija med besedo in sliko </a:t>
            </a:r>
          </a:p>
          <a:p>
            <a:pPr marL="457200" indent="-457200">
              <a:buFont typeface="+mj-lt"/>
              <a:buAutoNum type="arabicPeriod"/>
            </a:pPr>
            <a:r>
              <a:rPr lang="sl-SI" dirty="0">
                <a:latin typeface="Times New Roman" pitchFamily="18" charset="0"/>
                <a:cs typeface="Times New Roman" pitchFamily="18" charset="0"/>
              </a:rPr>
              <a:t>Iskanje razlik med izvirnikom in priredbo; </a:t>
            </a:r>
            <a:r>
              <a:rPr lang="sl-SI" u="sng" dirty="0">
                <a:latin typeface="Times New Roman" pitchFamily="18" charset="0"/>
                <a:cs typeface="Times New Roman" pitchFamily="18" charset="0"/>
              </a:rPr>
              <a:t>klasifikacije</a:t>
            </a:r>
            <a:r>
              <a:rPr lang="sl-SI" dirty="0">
                <a:latin typeface="Times New Roman" pitchFamily="18" charset="0"/>
                <a:cs typeface="Times New Roman" pitchFamily="18" charset="0"/>
              </a:rPr>
              <a:t>, ki razvrščajo adaptacije glede na zvestobo originalu</a:t>
            </a:r>
          </a:p>
          <a:p>
            <a:pPr>
              <a:buNone/>
            </a:pPr>
            <a:endParaRPr lang="sl-SI" dirty="0"/>
          </a:p>
          <a:p>
            <a:endParaRPr lang="sl-SI" dirty="0"/>
          </a:p>
        </p:txBody>
      </p:sp>
      <p:sp>
        <p:nvSpPr>
          <p:cNvPr id="6" name="Content Placeholder 5"/>
          <p:cNvSpPr>
            <a:spLocks noGrp="1"/>
          </p:cNvSpPr>
          <p:nvPr>
            <p:ph sz="quarter" idx="4"/>
          </p:nvPr>
        </p:nvSpPr>
        <p:spPr/>
        <p:txBody>
          <a:bodyPr/>
          <a:lstStyle/>
          <a:p>
            <a:pPr marL="457200" indent="-457200">
              <a:buFont typeface="+mj-lt"/>
              <a:buAutoNum type="arabicPeriod"/>
            </a:pPr>
            <a:r>
              <a:rPr lang="sl-SI" dirty="0"/>
              <a:t>Izvirnikov ni: intertekstualnost</a:t>
            </a:r>
          </a:p>
          <a:p>
            <a:pPr marL="457200" indent="-457200">
              <a:buFont typeface="+mj-lt"/>
              <a:buAutoNum type="arabicPeriod"/>
            </a:pPr>
            <a:r>
              <a:rPr lang="sl-SI" dirty="0"/>
              <a:t>Iskanje intertekstualnih  povezav</a:t>
            </a:r>
          </a:p>
          <a:p>
            <a:pPr marL="457200" indent="-457200">
              <a:buFont typeface="+mj-lt"/>
              <a:buAutoNum type="arabicPeriod"/>
            </a:pPr>
            <a:r>
              <a:rPr lang="sl-SI" dirty="0"/>
              <a:t>Naratologija; primerjanje „površinskih struktur“   </a:t>
            </a:r>
          </a:p>
          <a:p>
            <a:endParaRPr lang="sl-S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45402716"/>
              </p:ext>
            </p:extLst>
          </p:nvPr>
        </p:nvGraphicFramePr>
        <p:xfrm>
          <a:off x="251520" y="188639"/>
          <a:ext cx="8856984" cy="6646487"/>
        </p:xfrm>
        <a:graphic>
          <a:graphicData uri="http://schemas.openxmlformats.org/drawingml/2006/table">
            <a:tbl>
              <a:tblPr/>
              <a:tblGrid>
                <a:gridCol w="3084191">
                  <a:extLst>
                    <a:ext uri="{9D8B030D-6E8A-4147-A177-3AD203B41FA5}">
                      <a16:colId xmlns:a16="http://schemas.microsoft.com/office/drawing/2014/main" val="20000"/>
                    </a:ext>
                  </a:extLst>
                </a:gridCol>
                <a:gridCol w="2004202">
                  <a:extLst>
                    <a:ext uri="{9D8B030D-6E8A-4147-A177-3AD203B41FA5}">
                      <a16:colId xmlns:a16="http://schemas.microsoft.com/office/drawing/2014/main" val="20001"/>
                    </a:ext>
                  </a:extLst>
                </a:gridCol>
                <a:gridCol w="1702222">
                  <a:extLst>
                    <a:ext uri="{9D8B030D-6E8A-4147-A177-3AD203B41FA5}">
                      <a16:colId xmlns:a16="http://schemas.microsoft.com/office/drawing/2014/main" val="20002"/>
                    </a:ext>
                  </a:extLst>
                </a:gridCol>
                <a:gridCol w="2066369">
                  <a:extLst>
                    <a:ext uri="{9D8B030D-6E8A-4147-A177-3AD203B41FA5}">
                      <a16:colId xmlns:a16="http://schemas.microsoft.com/office/drawing/2014/main" val="20003"/>
                    </a:ext>
                  </a:extLst>
                </a:gridCol>
              </a:tblGrid>
              <a:tr h="460094">
                <a:tc>
                  <a:txBody>
                    <a:bodyPr/>
                    <a:lstStyle/>
                    <a:p>
                      <a:pPr marL="457200" algn="just">
                        <a:lnSpc>
                          <a:spcPct val="115000"/>
                        </a:lnSpc>
                        <a:spcAft>
                          <a:spcPts val="0"/>
                        </a:spcAft>
                      </a:pPr>
                      <a:endParaRPr lang="sl-SI" sz="1400" dirty="0">
                        <a:latin typeface="Arial"/>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400">
                          <a:solidFill>
                            <a:srgbClr val="FF0000"/>
                          </a:solidFill>
                          <a:latin typeface="Arial"/>
                          <a:ea typeface="Calibri"/>
                          <a:cs typeface="Times New Roman"/>
                        </a:rPr>
                        <a:t>DOBESEDNA ADAPTACIJA </a:t>
                      </a:r>
                      <a:endParaRPr lang="sl-SI" sz="1400">
                        <a:solidFill>
                          <a:srgbClr val="FF00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a:solidFill>
                            <a:srgbClr val="FF0000"/>
                          </a:solidFill>
                          <a:latin typeface="Arial"/>
                          <a:ea typeface="Calibri"/>
                          <a:cs typeface="Times New Roman"/>
                        </a:rPr>
                        <a:t>ZVESTA </a:t>
                      </a:r>
                      <a:endParaRPr lang="sl-SI" sz="1400">
                        <a:solidFill>
                          <a:srgbClr val="FF0000"/>
                        </a:solidFill>
                        <a:latin typeface="Calibri"/>
                        <a:ea typeface="Calibri"/>
                        <a:cs typeface="Times New Roman"/>
                      </a:endParaRPr>
                    </a:p>
                    <a:p>
                      <a:pPr>
                        <a:lnSpc>
                          <a:spcPct val="115000"/>
                        </a:lnSpc>
                        <a:spcAft>
                          <a:spcPts val="0"/>
                        </a:spcAft>
                      </a:pPr>
                      <a:r>
                        <a:rPr lang="sl-SI" sz="1400">
                          <a:solidFill>
                            <a:srgbClr val="FF0000"/>
                          </a:solidFill>
                          <a:latin typeface="Arial"/>
                          <a:ea typeface="Calibri"/>
                          <a:cs typeface="Times New Roman"/>
                        </a:rPr>
                        <a:t>ADAPTACIJA </a:t>
                      </a:r>
                      <a:endParaRPr lang="sl-SI" sz="1400">
                        <a:solidFill>
                          <a:srgbClr val="FF00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dirty="0">
                          <a:solidFill>
                            <a:srgbClr val="FF0000"/>
                          </a:solidFill>
                          <a:latin typeface="Arial"/>
                          <a:ea typeface="Calibri"/>
                          <a:cs typeface="Times New Roman"/>
                        </a:rPr>
                        <a:t>SVOBODNA </a:t>
                      </a:r>
                      <a:endParaRPr lang="sl-SI" sz="1400" dirty="0">
                        <a:solidFill>
                          <a:srgbClr val="FF0000"/>
                        </a:solidFill>
                        <a:latin typeface="Calibri"/>
                        <a:ea typeface="Calibri"/>
                        <a:cs typeface="Times New Roman"/>
                      </a:endParaRPr>
                    </a:p>
                    <a:p>
                      <a:pPr>
                        <a:lnSpc>
                          <a:spcPct val="115000"/>
                        </a:lnSpc>
                        <a:spcAft>
                          <a:spcPts val="0"/>
                        </a:spcAft>
                      </a:pPr>
                      <a:r>
                        <a:rPr lang="sl-SI" sz="1400" dirty="0">
                          <a:solidFill>
                            <a:srgbClr val="FF0000"/>
                          </a:solidFill>
                          <a:latin typeface="Arial"/>
                          <a:ea typeface="Calibri"/>
                          <a:cs typeface="Times New Roman"/>
                        </a:rPr>
                        <a:t>ADAPTACIJA </a:t>
                      </a:r>
                      <a:endParaRPr lang="sl-SI" sz="1400" dirty="0">
                        <a:solidFill>
                          <a:srgbClr val="FF00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7127">
                <a:tc>
                  <a:txBody>
                    <a:bodyPr/>
                    <a:lstStyle/>
                    <a:p>
                      <a:pPr marL="228600" algn="just">
                        <a:lnSpc>
                          <a:spcPct val="115000"/>
                        </a:lnSpc>
                        <a:spcAft>
                          <a:spcPts val="0"/>
                        </a:spcAft>
                      </a:pPr>
                      <a:r>
                        <a:rPr lang="sl-SI" sz="1400" dirty="0">
                          <a:latin typeface="Arial"/>
                          <a:ea typeface="Calibri"/>
                          <a:cs typeface="Times New Roman"/>
                        </a:rPr>
                        <a:t>Alfred Estermann </a:t>
                      </a:r>
                      <a:endParaRPr lang="sl-SI" sz="1400" dirty="0">
                        <a:latin typeface="Calibri"/>
                        <a:ea typeface="Calibri"/>
                        <a:cs typeface="Times New Roman"/>
                      </a:endParaRPr>
                    </a:p>
                    <a:p>
                      <a:pPr marL="685800" algn="just">
                        <a:lnSpc>
                          <a:spcPct val="115000"/>
                        </a:lnSpc>
                        <a:spcAft>
                          <a:spcPts val="0"/>
                        </a:spcAft>
                      </a:pPr>
                      <a:r>
                        <a:rPr lang="sl-SI" sz="1400" i="1" dirty="0">
                          <a:latin typeface="Arial"/>
                          <a:ea typeface="Calibri"/>
                          <a:cs typeface="Times New Roman"/>
                        </a:rPr>
                        <a:t>Die Verfilmung Literarischer Werke</a:t>
                      </a:r>
                      <a:r>
                        <a:rPr lang="sl-SI" sz="1400" dirty="0">
                          <a:latin typeface="Arial"/>
                          <a:ea typeface="Calibri"/>
                          <a:cs typeface="Times New Roman"/>
                        </a:rPr>
                        <a:t> (1965):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400">
                          <a:latin typeface="Arial"/>
                          <a:ea typeface="Calibri"/>
                          <a:cs typeface="Times New Roman"/>
                        </a:rPr>
                        <a:t>DOKUMENTACIJA </a:t>
                      </a:r>
                      <a:endParaRPr lang="sl-SI"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dirty="0">
                          <a:latin typeface="Arial"/>
                          <a:ea typeface="Calibri"/>
                          <a:cs typeface="Times New Roman"/>
                        </a:rPr>
                        <a:t>FILMSKI PRENOS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dirty="0">
                          <a:latin typeface="Arial"/>
                          <a:ea typeface="Calibri"/>
                          <a:cs typeface="Times New Roman"/>
                        </a:rPr>
                        <a:t>UMETNIŠKI FILM</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4972">
                <a:tc>
                  <a:txBody>
                    <a:bodyPr/>
                    <a:lstStyle/>
                    <a:p>
                      <a:pPr marL="228600" algn="just">
                        <a:lnSpc>
                          <a:spcPct val="115000"/>
                        </a:lnSpc>
                        <a:spcAft>
                          <a:spcPts val="0"/>
                        </a:spcAft>
                      </a:pPr>
                      <a:r>
                        <a:rPr lang="sl-SI" sz="1400">
                          <a:latin typeface="Arial"/>
                          <a:ea typeface="Calibri"/>
                          <a:cs typeface="Times New Roman"/>
                        </a:rPr>
                        <a:t>Geoffrey Wagner</a:t>
                      </a:r>
                      <a:endParaRPr lang="sl-SI" sz="1400">
                        <a:latin typeface="Calibri"/>
                        <a:ea typeface="Calibri"/>
                        <a:cs typeface="Times New Roman"/>
                      </a:endParaRPr>
                    </a:p>
                    <a:p>
                      <a:pPr marL="685800" algn="just">
                        <a:lnSpc>
                          <a:spcPct val="115000"/>
                        </a:lnSpc>
                        <a:spcAft>
                          <a:spcPts val="0"/>
                        </a:spcAft>
                      </a:pPr>
                      <a:r>
                        <a:rPr lang="sl-SI" sz="1400" i="1">
                          <a:latin typeface="Arial"/>
                          <a:ea typeface="Calibri"/>
                          <a:cs typeface="Times New Roman"/>
                        </a:rPr>
                        <a:t>The Novel and the Cinema </a:t>
                      </a:r>
                      <a:endParaRPr lang="sl-SI" sz="1400">
                        <a:latin typeface="Calibri"/>
                        <a:ea typeface="Calibri"/>
                        <a:cs typeface="Times New Roman"/>
                      </a:endParaRPr>
                    </a:p>
                    <a:p>
                      <a:pPr marL="685800" algn="just">
                        <a:lnSpc>
                          <a:spcPct val="115000"/>
                        </a:lnSpc>
                        <a:spcAft>
                          <a:spcPts val="0"/>
                        </a:spcAft>
                      </a:pPr>
                      <a:r>
                        <a:rPr lang="sl-SI" sz="1400">
                          <a:latin typeface="Arial"/>
                          <a:ea typeface="Calibri"/>
                          <a:cs typeface="Times New Roman"/>
                        </a:rPr>
                        <a:t>(1975):</a:t>
                      </a:r>
                      <a:endParaRPr lang="sl-SI"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400" b="1" dirty="0">
                          <a:latin typeface="Arial"/>
                          <a:ea typeface="Calibri"/>
                          <a:cs typeface="Times New Roman"/>
                        </a:rPr>
                        <a:t>PRENOS</a:t>
                      </a:r>
                      <a:endParaRPr lang="sl-SI" sz="1400" dirty="0">
                        <a:latin typeface="Calibri"/>
                        <a:ea typeface="Calibri"/>
                        <a:cs typeface="Times New Roman"/>
                      </a:endParaRPr>
                    </a:p>
                    <a:p>
                      <a:pPr algn="just">
                        <a:lnSpc>
                          <a:spcPct val="115000"/>
                        </a:lnSpc>
                        <a:spcAft>
                          <a:spcPts val="0"/>
                        </a:spcAft>
                      </a:pPr>
                      <a:r>
                        <a:rPr lang="sl-SI" sz="1400" dirty="0">
                          <a:latin typeface="Arial"/>
                          <a:ea typeface="Calibri"/>
                          <a:cs typeface="Times New Roman"/>
                        </a:rPr>
                        <a:t>literarno besedilo preneseno </a:t>
                      </a:r>
                      <a:endParaRPr lang="sl-SI" sz="1400" dirty="0">
                        <a:latin typeface="Calibri"/>
                        <a:ea typeface="Calibri"/>
                        <a:cs typeface="Times New Roman"/>
                      </a:endParaRPr>
                    </a:p>
                    <a:p>
                      <a:pPr algn="just">
                        <a:lnSpc>
                          <a:spcPct val="115000"/>
                        </a:lnSpc>
                        <a:spcAft>
                          <a:spcPts val="0"/>
                        </a:spcAft>
                      </a:pPr>
                      <a:r>
                        <a:rPr lang="sl-SI" sz="1400" dirty="0">
                          <a:latin typeface="Arial"/>
                          <a:ea typeface="Calibri"/>
                          <a:cs typeface="Times New Roman"/>
                        </a:rPr>
                        <a:t>neposredno na film z minimalnim </a:t>
                      </a:r>
                      <a:endParaRPr lang="sl-SI" sz="1400" dirty="0">
                        <a:latin typeface="Calibri"/>
                        <a:ea typeface="Calibri"/>
                        <a:cs typeface="Times New Roman"/>
                      </a:endParaRPr>
                    </a:p>
                    <a:p>
                      <a:pPr algn="just">
                        <a:lnSpc>
                          <a:spcPct val="115000"/>
                        </a:lnSpc>
                        <a:spcAft>
                          <a:spcPts val="0"/>
                        </a:spcAft>
                      </a:pPr>
                      <a:r>
                        <a:rPr lang="sl-SI" sz="1400" dirty="0">
                          <a:latin typeface="Arial"/>
                          <a:ea typeface="Calibri"/>
                          <a:cs typeface="Times New Roman"/>
                        </a:rPr>
                        <a:t>vmešavanjem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dirty="0">
                          <a:latin typeface="Arial"/>
                          <a:ea typeface="Calibri"/>
                          <a:cs typeface="Times New Roman"/>
                        </a:rPr>
                        <a:t>KOMENTAR</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izvirnik je nekoliko spremenjen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a:latin typeface="Arial"/>
                          <a:ea typeface="Calibri"/>
                          <a:cs typeface="Times New Roman"/>
                        </a:rPr>
                        <a:t>ANALOGIJA</a:t>
                      </a:r>
                      <a:endParaRPr lang="sl-SI" sz="1400">
                        <a:latin typeface="Calibri"/>
                        <a:ea typeface="Calibri"/>
                        <a:cs typeface="Times New Roman"/>
                      </a:endParaRPr>
                    </a:p>
                    <a:p>
                      <a:pPr>
                        <a:lnSpc>
                          <a:spcPct val="115000"/>
                        </a:lnSpc>
                        <a:spcAft>
                          <a:spcPts val="0"/>
                        </a:spcAft>
                      </a:pPr>
                      <a:r>
                        <a:rPr lang="sl-SI" sz="1400">
                          <a:latin typeface="Arial"/>
                          <a:ea typeface="Calibri"/>
                          <a:cs typeface="Times New Roman"/>
                        </a:rPr>
                        <a:t>precejšen razkorak med izvirnikom in novo različico, pri čemer dobimo novo umetniško delo </a:t>
                      </a:r>
                      <a:endParaRPr lang="sl-SI"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536">
                <a:tc>
                  <a:txBody>
                    <a:bodyPr/>
                    <a:lstStyle/>
                    <a:p>
                      <a:pPr marL="228600" algn="just">
                        <a:lnSpc>
                          <a:spcPct val="115000"/>
                        </a:lnSpc>
                        <a:spcAft>
                          <a:spcPts val="0"/>
                        </a:spcAft>
                      </a:pPr>
                      <a:r>
                        <a:rPr lang="sl-SI" sz="1400" dirty="0" err="1">
                          <a:latin typeface="Arial"/>
                          <a:ea typeface="Calibri"/>
                          <a:cs typeface="Times New Roman"/>
                        </a:rPr>
                        <a:t>Dudley</a:t>
                      </a:r>
                      <a:r>
                        <a:rPr lang="sl-SI" sz="1400" dirty="0">
                          <a:latin typeface="Arial"/>
                          <a:ea typeface="Calibri"/>
                          <a:cs typeface="Times New Roman"/>
                        </a:rPr>
                        <a:t> Andrew </a:t>
                      </a:r>
                      <a:endParaRPr lang="sl-SI" sz="1400" dirty="0">
                        <a:latin typeface="Calibri"/>
                        <a:ea typeface="Calibri"/>
                        <a:cs typeface="Times New Roman"/>
                      </a:endParaRPr>
                    </a:p>
                    <a:p>
                      <a:pPr marL="685800" algn="just">
                        <a:lnSpc>
                          <a:spcPct val="115000"/>
                        </a:lnSpc>
                        <a:spcAft>
                          <a:spcPts val="0"/>
                        </a:spcAft>
                      </a:pPr>
                      <a:r>
                        <a:rPr lang="sl-SI" sz="1400" i="1" dirty="0" err="1">
                          <a:latin typeface="Arial"/>
                          <a:ea typeface="Calibri"/>
                          <a:cs typeface="Times New Roman"/>
                        </a:rPr>
                        <a:t>The</a:t>
                      </a:r>
                      <a:r>
                        <a:rPr lang="sl-SI" sz="1400" i="1" dirty="0">
                          <a:latin typeface="Arial"/>
                          <a:ea typeface="Calibri"/>
                          <a:cs typeface="Times New Roman"/>
                        </a:rPr>
                        <a:t> </a:t>
                      </a:r>
                      <a:r>
                        <a:rPr lang="sl-SI" sz="1400" i="1" dirty="0" err="1">
                          <a:latin typeface="Arial"/>
                          <a:ea typeface="Calibri"/>
                          <a:cs typeface="Times New Roman"/>
                        </a:rPr>
                        <a:t>Well</a:t>
                      </a:r>
                      <a:r>
                        <a:rPr lang="sl-SI" sz="1400" i="1" dirty="0">
                          <a:latin typeface="Arial"/>
                          <a:ea typeface="Calibri"/>
                          <a:cs typeface="Times New Roman"/>
                        </a:rPr>
                        <a:t> </a:t>
                      </a:r>
                      <a:r>
                        <a:rPr lang="sl-SI" sz="1400" i="1" dirty="0" err="1">
                          <a:latin typeface="Arial"/>
                          <a:ea typeface="Calibri"/>
                          <a:cs typeface="Times New Roman"/>
                        </a:rPr>
                        <a:t>worn</a:t>
                      </a:r>
                      <a:r>
                        <a:rPr lang="sl-SI" sz="1400" i="1" dirty="0">
                          <a:latin typeface="Arial"/>
                          <a:ea typeface="Calibri"/>
                          <a:cs typeface="Times New Roman"/>
                        </a:rPr>
                        <a:t> Muse: </a:t>
                      </a:r>
                      <a:r>
                        <a:rPr lang="sl-SI" sz="1400" i="1" dirty="0" err="1">
                          <a:latin typeface="Arial"/>
                          <a:ea typeface="Calibri"/>
                          <a:cs typeface="Times New Roman"/>
                        </a:rPr>
                        <a:t>Adaptation</a:t>
                      </a:r>
                      <a:r>
                        <a:rPr lang="sl-SI" sz="1400" i="1" dirty="0">
                          <a:latin typeface="Arial"/>
                          <a:ea typeface="Calibri"/>
                          <a:cs typeface="Times New Roman"/>
                        </a:rPr>
                        <a:t> in Film </a:t>
                      </a:r>
                      <a:r>
                        <a:rPr lang="sl-SI" sz="1400" i="1" dirty="0" err="1">
                          <a:latin typeface="Arial"/>
                          <a:ea typeface="Calibri"/>
                          <a:cs typeface="Times New Roman"/>
                        </a:rPr>
                        <a:t>History</a:t>
                      </a:r>
                      <a:r>
                        <a:rPr lang="sl-SI" sz="1400" i="1" dirty="0">
                          <a:latin typeface="Arial"/>
                          <a:ea typeface="Calibri"/>
                          <a:cs typeface="Times New Roman"/>
                        </a:rPr>
                        <a:t> </a:t>
                      </a:r>
                      <a:r>
                        <a:rPr lang="sl-SI" sz="1400" i="1" dirty="0" err="1">
                          <a:latin typeface="Arial"/>
                          <a:ea typeface="Calibri"/>
                          <a:cs typeface="Times New Roman"/>
                        </a:rPr>
                        <a:t>and</a:t>
                      </a:r>
                      <a:r>
                        <a:rPr lang="sl-SI" sz="1400" i="1" dirty="0">
                          <a:latin typeface="Arial"/>
                          <a:ea typeface="Calibri"/>
                          <a:cs typeface="Times New Roman"/>
                        </a:rPr>
                        <a:t> </a:t>
                      </a:r>
                      <a:r>
                        <a:rPr lang="sl-SI" sz="1400" i="1" dirty="0" err="1">
                          <a:latin typeface="Arial"/>
                          <a:ea typeface="Calibri"/>
                          <a:cs typeface="Times New Roman"/>
                        </a:rPr>
                        <a:t>Theory</a:t>
                      </a:r>
                      <a:r>
                        <a:rPr lang="sl-SI" sz="1400" i="1" dirty="0">
                          <a:latin typeface="Arial"/>
                          <a:ea typeface="Calibri"/>
                          <a:cs typeface="Times New Roman"/>
                        </a:rPr>
                        <a:t>, </a:t>
                      </a:r>
                      <a:r>
                        <a:rPr lang="sl-SI" sz="1400" i="1" dirty="0" err="1">
                          <a:latin typeface="Arial"/>
                          <a:ea typeface="Calibri"/>
                          <a:cs typeface="Times New Roman"/>
                        </a:rPr>
                        <a:t>Narrative</a:t>
                      </a:r>
                      <a:r>
                        <a:rPr lang="sl-SI" sz="1400" i="1" dirty="0">
                          <a:latin typeface="Arial"/>
                          <a:ea typeface="Calibri"/>
                          <a:cs typeface="Times New Roman"/>
                        </a:rPr>
                        <a:t> </a:t>
                      </a:r>
                      <a:r>
                        <a:rPr lang="sl-SI" sz="1400" i="1" dirty="0" err="1">
                          <a:latin typeface="Arial"/>
                          <a:ea typeface="Calibri"/>
                          <a:cs typeface="Times New Roman"/>
                        </a:rPr>
                        <a:t>Strategies</a:t>
                      </a:r>
                      <a:r>
                        <a:rPr lang="sl-SI" sz="1400" i="1" dirty="0">
                          <a:latin typeface="Arial"/>
                          <a:ea typeface="Calibri"/>
                          <a:cs typeface="Times New Roman"/>
                        </a:rPr>
                        <a:t>: original </a:t>
                      </a:r>
                      <a:r>
                        <a:rPr lang="sl-SI" sz="1400" i="1" dirty="0" err="1">
                          <a:latin typeface="Arial"/>
                          <a:ea typeface="Calibri"/>
                          <a:cs typeface="Times New Roman"/>
                        </a:rPr>
                        <a:t>Essays</a:t>
                      </a:r>
                      <a:r>
                        <a:rPr lang="sl-SI" sz="1400" i="1" dirty="0">
                          <a:latin typeface="Arial"/>
                          <a:ea typeface="Calibri"/>
                          <a:cs typeface="Times New Roman"/>
                        </a:rPr>
                        <a:t> in Film </a:t>
                      </a:r>
                      <a:r>
                        <a:rPr lang="sl-SI" sz="1400" i="1" dirty="0" err="1">
                          <a:latin typeface="Arial"/>
                          <a:ea typeface="Calibri"/>
                          <a:cs typeface="Times New Roman"/>
                        </a:rPr>
                        <a:t>and</a:t>
                      </a:r>
                      <a:r>
                        <a:rPr lang="sl-SI" sz="1400" i="1" dirty="0">
                          <a:latin typeface="Arial"/>
                          <a:ea typeface="Calibri"/>
                          <a:cs typeface="Times New Roman"/>
                        </a:rPr>
                        <a:t> </a:t>
                      </a:r>
                      <a:r>
                        <a:rPr lang="sl-SI" sz="1400" i="1" dirty="0" err="1">
                          <a:latin typeface="Arial"/>
                          <a:ea typeface="Calibri"/>
                          <a:cs typeface="Times New Roman"/>
                        </a:rPr>
                        <a:t>Prose</a:t>
                      </a:r>
                      <a:r>
                        <a:rPr lang="sl-SI" sz="1400" i="1" dirty="0">
                          <a:latin typeface="Arial"/>
                          <a:ea typeface="Calibri"/>
                          <a:cs typeface="Times New Roman"/>
                        </a:rPr>
                        <a:t> Fiction</a:t>
                      </a:r>
                      <a:r>
                        <a:rPr lang="sl-SI" sz="1400" dirty="0">
                          <a:latin typeface="Arial"/>
                          <a:ea typeface="Calibri"/>
                          <a:cs typeface="Times New Roman"/>
                        </a:rPr>
                        <a:t> (1980):</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dirty="0">
                          <a:latin typeface="Arial"/>
                          <a:ea typeface="Calibri"/>
                          <a:cs typeface="Times New Roman"/>
                        </a:rPr>
                        <a:t>ZVESTA TRANSFORMACIJA</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a:latin typeface="Arial"/>
                          <a:ea typeface="Calibri"/>
                          <a:cs typeface="Times New Roman"/>
                        </a:rPr>
                        <a:t>IZPOSOJANJE</a:t>
                      </a:r>
                      <a:endParaRPr lang="sl-SI"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a:latin typeface="Arial"/>
                          <a:ea typeface="Calibri"/>
                          <a:cs typeface="Times New Roman"/>
                        </a:rPr>
                        <a:t>KRIŽANJE</a:t>
                      </a:r>
                      <a:endParaRPr lang="sl-SI" sz="140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34992">
                <a:tc>
                  <a:txBody>
                    <a:bodyPr/>
                    <a:lstStyle/>
                    <a:p>
                      <a:pPr marL="228600" algn="just">
                        <a:lnSpc>
                          <a:spcPct val="115000"/>
                        </a:lnSpc>
                        <a:spcAft>
                          <a:spcPts val="0"/>
                        </a:spcAft>
                      </a:pPr>
                      <a:r>
                        <a:rPr lang="sl-SI" sz="1400" dirty="0">
                          <a:latin typeface="Arial"/>
                          <a:ea typeface="Calibri"/>
                          <a:cs typeface="Times New Roman"/>
                        </a:rPr>
                        <a:t>Linda </a:t>
                      </a:r>
                      <a:r>
                        <a:rPr lang="sl-SI" sz="1400" dirty="0" err="1">
                          <a:latin typeface="Arial"/>
                          <a:ea typeface="Calibri"/>
                          <a:cs typeface="Times New Roman"/>
                        </a:rPr>
                        <a:t>Costanzo</a:t>
                      </a:r>
                      <a:r>
                        <a:rPr lang="sl-SI" sz="1400" dirty="0">
                          <a:latin typeface="Arial"/>
                          <a:ea typeface="Calibri"/>
                          <a:cs typeface="Times New Roman"/>
                        </a:rPr>
                        <a:t> </a:t>
                      </a:r>
                      <a:r>
                        <a:rPr lang="sl-SI" sz="1400" dirty="0" err="1">
                          <a:latin typeface="Arial"/>
                          <a:ea typeface="Calibri"/>
                          <a:cs typeface="Times New Roman"/>
                        </a:rPr>
                        <a:t>Cahir</a:t>
                      </a:r>
                      <a:endParaRPr lang="sl-SI" sz="1400" dirty="0">
                        <a:latin typeface="Arial"/>
                        <a:ea typeface="Calibri"/>
                        <a:cs typeface="Times New Roman"/>
                      </a:endParaRPr>
                    </a:p>
                    <a:p>
                      <a:pPr marL="228600" algn="just">
                        <a:lnSpc>
                          <a:spcPct val="115000"/>
                        </a:lnSpc>
                        <a:spcAft>
                          <a:spcPts val="0"/>
                        </a:spcAft>
                      </a:pPr>
                      <a:r>
                        <a:rPr lang="sl-SI" sz="1400" i="1" dirty="0">
                          <a:latin typeface="Arial"/>
                          <a:ea typeface="Calibri"/>
                          <a:cs typeface="Times New Roman"/>
                        </a:rPr>
                        <a:t>Literature into Film. Theory and Practical Approaches </a:t>
                      </a:r>
                      <a:r>
                        <a:rPr lang="sl-SI" sz="1400" dirty="0">
                          <a:latin typeface="Arial"/>
                          <a:ea typeface="Calibri"/>
                          <a:cs typeface="Times New Roman"/>
                        </a:rPr>
                        <a:t>(2006):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dirty="0">
                          <a:latin typeface="Arial"/>
                          <a:ea typeface="Calibri"/>
                          <a:cs typeface="Times New Roman"/>
                        </a:rPr>
                        <a:t>DOBESEDNI PREVOD </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reprodukcija zgodbe in drugih podrobnosti iz literarnega dela </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v filmski medij na čim bolj zvest način</a:t>
                      </a:r>
                      <a:r>
                        <a:rPr lang="sl-SI" sz="1400" b="1" dirty="0">
                          <a:latin typeface="Arial"/>
                          <a:ea typeface="Calibri"/>
                          <a:cs typeface="Times New Roman"/>
                        </a:rPr>
                        <a:t>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dirty="0">
                          <a:latin typeface="Arial"/>
                          <a:ea typeface="Calibri"/>
                          <a:cs typeface="Times New Roman"/>
                        </a:rPr>
                        <a:t>TRADICIONALNI PREVOD</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ohranja zgodbo in slog izvirnika, </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a spremeni določene detajle, da bolje ustrezajo filmskemu mediju</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l-SI" sz="1400" b="1" dirty="0">
                          <a:latin typeface="Arial"/>
                          <a:ea typeface="Calibri"/>
                          <a:cs typeface="Times New Roman"/>
                        </a:rPr>
                        <a:t>RADIKALNI PREVOD</a:t>
                      </a:r>
                      <a:endParaRPr lang="sl-SI" sz="1400" dirty="0">
                        <a:latin typeface="Calibri"/>
                        <a:ea typeface="Calibri"/>
                        <a:cs typeface="Times New Roman"/>
                      </a:endParaRPr>
                    </a:p>
                    <a:p>
                      <a:pPr>
                        <a:lnSpc>
                          <a:spcPct val="115000"/>
                        </a:lnSpc>
                        <a:spcAft>
                          <a:spcPts val="0"/>
                        </a:spcAft>
                      </a:pPr>
                      <a:r>
                        <a:rPr lang="sl-SI" sz="1400" dirty="0">
                          <a:latin typeface="Arial"/>
                          <a:ea typeface="Calibri"/>
                          <a:cs typeface="Times New Roman"/>
                        </a:rPr>
                        <a:t>ekstremno preoblikovanje izvirnika, ki na novo interpretira literarno delo </a:t>
                      </a:r>
                      <a:endParaRPr lang="sl-SI" sz="1400" dirty="0">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2100</TotalTime>
  <Words>2557</Words>
  <Application>Microsoft Office PowerPoint</Application>
  <PresentationFormat>Diaprojekcija na zaslonu (4:3)</PresentationFormat>
  <Paragraphs>240</Paragraphs>
  <Slides>40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40</vt:i4>
      </vt:variant>
    </vt:vector>
  </HeadingPairs>
  <TitlesOfParts>
    <vt:vector size="46" baseType="lpstr">
      <vt:lpstr>Arial</vt:lpstr>
      <vt:lpstr>Calibri</vt:lpstr>
      <vt:lpstr>Constantia</vt:lpstr>
      <vt:lpstr>Times New Roman</vt:lpstr>
      <vt:lpstr>Wingdings 2</vt:lpstr>
      <vt:lpstr>Flow</vt:lpstr>
      <vt:lpstr>PowerPointova predstavitev</vt:lpstr>
      <vt:lpstr>ADAPTACIJA – OPREDELITEV (SSKJ) </vt:lpstr>
      <vt:lpstr>ADAPTACIJE – UMETNIŠKI DISKURZ Izhodišče: PREVODLJIVOST ZGODB </vt:lpstr>
      <vt:lpstr>PowerPointova predstavitev</vt:lpstr>
      <vt:lpstr>UŽITEK V ADAPTACIJAH </vt:lpstr>
      <vt:lpstr>ADAPTACIJA: BIOLOŠKI DISKURZ</vt:lpstr>
      <vt:lpstr>Kekec </vt:lpstr>
      <vt:lpstr>RAZUMEVANJE ADAPTACIJ, PRISTOPI </vt:lpstr>
      <vt:lpstr>PowerPointova predstavitev</vt:lpstr>
      <vt:lpstr>STAREJŠI PRISTOPI K ADAPTACIJAM </vt:lpstr>
      <vt:lpstr>Predsodki do adaptacij filma  Virginia Woolf, »The Cinema«, 1928 </vt:lpstr>
      <vt:lpstr>Starejši pristopi: Predsodek 1</vt:lpstr>
      <vt:lpstr>Starejši pristopi: Predsodek 2</vt:lpstr>
      <vt:lpstr>  Starejši pristopi: Predsodek 3 Film je umetnost slike, literatura umetnost besede</vt:lpstr>
      <vt:lpstr>Charles Dickens  Veliko pričakovanje, 1861  </vt:lpstr>
      <vt:lpstr>Veliko pričakovanje </vt:lpstr>
      <vt:lpstr>Chatman: film lahko opisuje le implicitno, ne eksplicitno</vt:lpstr>
      <vt:lpstr>Guernica (Alain Resnais, Robert Hessens, 1950)</vt:lpstr>
      <vt:lpstr> OPIS V FILMU</vt:lpstr>
      <vt:lpstr>Predsodek 4  Film in literatura sta rivala – nekdaj </vt:lpstr>
      <vt:lpstr>Rivalstvo – danes</vt:lpstr>
      <vt:lpstr>Predsodek 5: odpor do telesnosti, ki določa filmsko produkcijo/recepcijo</vt:lpstr>
      <vt:lpstr>Doživljanje filma = utelešeno občutje  - izziv filmske vzgoje </vt:lpstr>
      <vt:lpstr>NOVI PRISTOPI K ADAPTACIJAM</vt:lpstr>
      <vt:lpstr>Naratologija</vt:lpstr>
      <vt:lpstr>Pripovedni čas </vt:lpstr>
      <vt:lpstr>Pripovedovalec – prvoosebni </vt:lpstr>
      <vt:lpstr>Peklenska pomaranča (A Clockwork Orange) </vt:lpstr>
      <vt:lpstr>Naratološka analiza začetka novele  Dominika Smoleta Črni dnevi in beli dan, 1957 </vt:lpstr>
      <vt:lpstr>Naratološka analiza filma  Boštjana Hladnika Ples v dežju (1961)</vt:lpstr>
      <vt:lpstr>INTERTEKSTUALNOST </vt:lpstr>
      <vt:lpstr>PALIMPSESTNOST </vt:lpstr>
      <vt:lpstr>Različice teksta  intertekstualnost  </vt:lpstr>
      <vt:lpstr>Aličine dogodivščine v čudežni deželi, Lewis Carroll, 1865 </vt:lpstr>
      <vt:lpstr>Carrollova parodija pesmi </vt:lpstr>
      <vt:lpstr>Alica v čudežni deželi  (Alice in Wonderland, Jonathan Miller, 1966) – TV nadaljevanka</vt:lpstr>
      <vt:lpstr>PowerPointova predstavitev</vt:lpstr>
      <vt:lpstr>PowerPointova predstavitev</vt:lpstr>
      <vt:lpstr>PowerPointova predstavitev</vt:lpstr>
      <vt:lpstr>Millerjeva Alica v čudežni deželi  Sanjska dramaturgija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dc:creator>
  <cp:lastModifiedBy>zalazagar97@gmail.com</cp:lastModifiedBy>
  <cp:revision>171</cp:revision>
  <dcterms:created xsi:type="dcterms:W3CDTF">2017-10-13T17:02:33Z</dcterms:created>
  <dcterms:modified xsi:type="dcterms:W3CDTF">2018-10-02T19:52:44Z</dcterms:modified>
</cp:coreProperties>
</file>