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27" r:id="rId2"/>
    <p:sldId id="325" r:id="rId3"/>
    <p:sldId id="337" r:id="rId4"/>
    <p:sldId id="338" r:id="rId5"/>
    <p:sldId id="366" r:id="rId6"/>
    <p:sldId id="339" r:id="rId7"/>
    <p:sldId id="351" r:id="rId8"/>
    <p:sldId id="340" r:id="rId9"/>
    <p:sldId id="341" r:id="rId10"/>
    <p:sldId id="352" r:id="rId11"/>
    <p:sldId id="353" r:id="rId12"/>
    <p:sldId id="354" r:id="rId13"/>
    <p:sldId id="355" r:id="rId14"/>
    <p:sldId id="356" r:id="rId15"/>
    <p:sldId id="358" r:id="rId16"/>
    <p:sldId id="359" r:id="rId17"/>
    <p:sldId id="369" r:id="rId18"/>
    <p:sldId id="360" r:id="rId19"/>
    <p:sldId id="361" r:id="rId20"/>
    <p:sldId id="362" r:id="rId21"/>
    <p:sldId id="367" r:id="rId22"/>
    <p:sldId id="368" r:id="rId23"/>
    <p:sldId id="370" r:id="rId24"/>
    <p:sldId id="371" r:id="rId2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A00"/>
    <a:srgbClr val="DAB000"/>
    <a:srgbClr val="BC9508"/>
    <a:srgbClr val="BFB605"/>
    <a:srgbClr val="C49F00"/>
    <a:srgbClr val="C8A200"/>
    <a:srgbClr val="0072C8"/>
    <a:srgbClr val="0081E2"/>
    <a:srgbClr val="007AD6"/>
    <a:srgbClr val="009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37" autoAdjust="0"/>
  </p:normalViewPr>
  <p:slideViewPr>
    <p:cSldViewPr>
      <p:cViewPr varScale="1">
        <p:scale>
          <a:sx n="81" d="100"/>
          <a:sy n="81" d="100"/>
        </p:scale>
        <p:origin x="142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C57C6-7596-4878-A4BC-552ADBC811F1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6C953-A5DC-4F66-AC4E-578F2BB786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4138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430C0-0691-4523-9D14-CA0D436DA544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71726-B109-4E8D-BC1F-B4038804FF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497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151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476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004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904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206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806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647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458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390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613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963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CBE40-F3F9-4345-932E-4FFDD4918DAB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979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9571"/>
            <a:ext cx="7848872" cy="1727261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Razumevanje filma</a:t>
            </a:r>
          </a:p>
          <a:p>
            <a:pPr marL="0" indent="0" algn="ctr">
              <a:buNone/>
            </a:pPr>
            <a:r>
              <a:rPr lang="sl-SI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Razumem film – doživljam svet</a:t>
            </a:r>
          </a:p>
        </p:txBody>
      </p:sp>
    </p:spTree>
    <p:extLst>
      <p:ext uri="{BB962C8B-B14F-4D97-AF65-F5344CB8AC3E}">
        <p14:creationId xmlns:p14="http://schemas.microsoft.com/office/powerpoint/2010/main" val="587886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vizija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8136904" cy="43924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VIZIJA </a:t>
            </a:r>
            <a:r>
              <a:rPr lang="sl-SI" sz="2400" b="1" dirty="0">
                <a:cs typeface="Times New Roman" pitchFamily="18" charset="0"/>
              </a:rPr>
              <a:t>»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RETUŠIRANJA REALNEGA Z REALNIM</a:t>
            </a:r>
            <a:r>
              <a:rPr lang="sl-SI" sz="2400" b="1" dirty="0">
                <a:cs typeface="Times New Roman" pitchFamily="18" charset="0"/>
              </a:rPr>
              <a:t>«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sl-SI" sz="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800" dirty="0" err="1">
                <a:cs typeface="Times New Roman" pitchFamily="18" charset="0"/>
              </a:rPr>
              <a:t>Bressonova</a:t>
            </a:r>
            <a:r>
              <a:rPr lang="sl-SI" sz="1800" dirty="0">
                <a:cs typeface="Times New Roman" pitchFamily="18" charset="0"/>
              </a:rPr>
              <a:t> realizacija se odraža v radikalni viziji »</a:t>
            </a:r>
            <a:r>
              <a:rPr lang="sl-SI" sz="1800" b="1" dirty="0">
                <a:cs typeface="Times New Roman" pitchFamily="18" charset="0"/>
              </a:rPr>
              <a:t>retuširanja realnega z realnim</a:t>
            </a:r>
            <a:r>
              <a:rPr lang="sl-SI" sz="1800" dirty="0">
                <a:cs typeface="Times New Roman" pitchFamily="18" charset="0"/>
              </a:rPr>
              <a:t>«, ki predstavlja proces »</a:t>
            </a:r>
            <a:r>
              <a:rPr lang="sl-SI" sz="1800" b="1" dirty="0">
                <a:cs typeface="Times New Roman" pitchFamily="18" charset="0"/>
              </a:rPr>
              <a:t>drobitve na fragmente</a:t>
            </a:r>
            <a:r>
              <a:rPr lang="sl-SI" sz="1800" dirty="0">
                <a:cs typeface="Times New Roman" pitchFamily="18" charset="0"/>
              </a:rPr>
              <a:t>«: </a:t>
            </a:r>
          </a:p>
          <a:p>
            <a:pPr marL="0" indent="0">
              <a:buNone/>
            </a:pPr>
            <a:r>
              <a:rPr lang="sl-SI" sz="1800" i="1" dirty="0">
                <a:cs typeface="Times New Roman" pitchFamily="18" charset="0"/>
              </a:rPr>
              <a:t>»</a:t>
            </a:r>
            <a:r>
              <a:rPr lang="sl-SI" sz="1800" b="1" i="1" dirty="0" err="1">
                <a:cs typeface="Times New Roman" pitchFamily="18" charset="0"/>
              </a:rPr>
              <a:t>Fragmentiranje</a:t>
            </a:r>
            <a:r>
              <a:rPr lang="sl-SI" sz="1800" b="1" i="1" dirty="0">
                <a:cs typeface="Times New Roman" pitchFamily="18" charset="0"/>
              </a:rPr>
              <a:t> je neizbežno, če se hočemo izogniti reprezentaciji. Videti bitja in stvari v vsakem njihovem posameznem delu. Osamiti te dele. Osamosvojiti jih zato, da bi jim lahko dali novo odvisnost</a:t>
            </a:r>
            <a:r>
              <a:rPr lang="sl-SI" sz="1800" i="1" dirty="0">
                <a:cs typeface="Times New Roman" pitchFamily="18" charset="0"/>
              </a:rPr>
              <a:t>.« </a:t>
            </a:r>
            <a:endParaRPr lang="sl-SI" sz="1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" dirty="0"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l-SI" sz="1800" dirty="0" err="1">
                <a:cs typeface="Times New Roman" pitchFamily="18" charset="0"/>
              </a:rPr>
              <a:t>Bressonova</a:t>
            </a:r>
            <a:r>
              <a:rPr lang="sl-SI" sz="1800" dirty="0">
                <a:cs typeface="Times New Roman" pitchFamily="18" charset="0"/>
              </a:rPr>
              <a:t> vizija </a:t>
            </a:r>
            <a:r>
              <a:rPr lang="sl-SI" sz="1800" b="1" dirty="0">
                <a:cs typeface="Times New Roman" pitchFamily="18" charset="0"/>
              </a:rPr>
              <a:t>kinematografa</a:t>
            </a:r>
            <a:r>
              <a:rPr lang="sl-SI" sz="1800" dirty="0">
                <a:cs typeface="Times New Roman" pitchFamily="18" charset="0"/>
              </a:rPr>
              <a:t> temelji na prepričanju o njegovih možnostih </a:t>
            </a:r>
            <a:r>
              <a:rPr lang="sl-SI" sz="1800" b="1" dirty="0">
                <a:cs typeface="Times New Roman" pitchFamily="18" charset="0"/>
              </a:rPr>
              <a:t>prodiranja </a:t>
            </a:r>
            <a:r>
              <a:rPr lang="sl-SI" sz="1800" dirty="0">
                <a:cs typeface="Times New Roman" pitchFamily="18" charset="0"/>
              </a:rPr>
              <a:t>tja, kamor druge umetnosti ne dospevajo: </a:t>
            </a:r>
          </a:p>
          <a:p>
            <a:pPr marL="0" indent="0">
              <a:buNone/>
            </a:pPr>
            <a:r>
              <a:rPr lang="sl-SI" sz="1800" i="1" dirty="0">
                <a:cs typeface="Times New Roman" pitchFamily="18" charset="0"/>
              </a:rPr>
              <a:t>»</a:t>
            </a:r>
            <a:r>
              <a:rPr lang="sl-SI" sz="1800" b="1" i="1" dirty="0">
                <a:cs typeface="Times New Roman" pitchFamily="18" charset="0"/>
              </a:rPr>
              <a:t>S kamero ne ujameš samo fizičnih gibov, ki so za svinčnik, čopič ali pero neulovljivi, marveč tudi drobna znamenja duševnih stanj, ki jih brez kamere sploh ni mogoče odkriti</a:t>
            </a:r>
            <a:r>
              <a:rPr lang="sl-SI" sz="1800" i="1" dirty="0">
                <a:cs typeface="Times New Roman" pitchFamily="18" charset="0"/>
              </a:rPr>
              <a:t>.« </a:t>
            </a:r>
            <a:endParaRPr lang="sl-SI" sz="1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" dirty="0"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l-SI" sz="1800" b="1" dirty="0">
                <a:cs typeface="Times New Roman" pitchFamily="18" charset="0"/>
              </a:rPr>
              <a:t>Dovršna</a:t>
            </a:r>
            <a:r>
              <a:rPr lang="sl-SI" sz="1800" dirty="0">
                <a:cs typeface="Times New Roman" pitchFamily="18" charset="0"/>
              </a:rPr>
              <a:t> oblika takšne </a:t>
            </a:r>
            <a:r>
              <a:rPr lang="sl-SI" sz="1800" b="1" dirty="0">
                <a:cs typeface="Times New Roman" pitchFamily="18" charset="0"/>
              </a:rPr>
              <a:t>nedoločljivosti </a:t>
            </a:r>
            <a:r>
              <a:rPr lang="sl-SI" sz="1800" dirty="0">
                <a:cs typeface="Times New Roman" pitchFamily="18" charset="0"/>
              </a:rPr>
              <a:t>vzpostavlja</a:t>
            </a:r>
            <a:r>
              <a:rPr lang="sl-SI" sz="1800" b="1" dirty="0">
                <a:cs typeface="Times New Roman" pitchFamily="18" charset="0"/>
              </a:rPr>
              <a:t> situacije, </a:t>
            </a:r>
            <a:r>
              <a:rPr lang="sl-SI" sz="1800" dirty="0">
                <a:cs typeface="Times New Roman" pitchFamily="18" charset="0"/>
              </a:rPr>
              <a:t>na katere </a:t>
            </a:r>
            <a:r>
              <a:rPr lang="sl-SI" sz="1800" b="1" dirty="0">
                <a:cs typeface="Times New Roman" pitchFamily="18" charset="0"/>
              </a:rPr>
              <a:t>filmski liki </a:t>
            </a:r>
            <a:r>
              <a:rPr lang="sl-SI" sz="1800" dirty="0">
                <a:cs typeface="Times New Roman" pitchFamily="18" charset="0"/>
              </a:rPr>
              <a:t>ne morejo </a:t>
            </a:r>
            <a:r>
              <a:rPr lang="sl-SI" sz="1800" b="1" dirty="0">
                <a:cs typeface="Times New Roman" pitchFamily="18" charset="0"/>
              </a:rPr>
              <a:t>(od)reagirati</a:t>
            </a:r>
            <a:r>
              <a:rPr lang="sl-SI" sz="1800" dirty="0">
                <a:cs typeface="Times New Roman" pitchFamily="18" charset="0"/>
              </a:rPr>
              <a:t>, ampak se le še prepuščajo</a:t>
            </a:r>
            <a:r>
              <a:rPr lang="sl-SI" sz="1800" b="1" dirty="0">
                <a:cs typeface="Times New Roman" pitchFamily="18" charset="0"/>
              </a:rPr>
              <a:t> trenutnim vzgibom </a:t>
            </a:r>
            <a:r>
              <a:rPr lang="sl-SI" sz="1800" dirty="0">
                <a:cs typeface="Times New Roman" pitchFamily="18" charset="0"/>
              </a:rPr>
              <a:t>in</a:t>
            </a:r>
            <a:r>
              <a:rPr lang="sl-SI" sz="1800" b="1" dirty="0">
                <a:cs typeface="Times New Roman" pitchFamily="18" charset="0"/>
              </a:rPr>
              <a:t> ravnodušnosti </a:t>
            </a:r>
            <a:r>
              <a:rPr lang="sl-SI" sz="1800" dirty="0">
                <a:cs typeface="Times New Roman" pitchFamily="18" charset="0"/>
              </a:rPr>
              <a:t>do morebitnih posledic svoje </a:t>
            </a:r>
            <a:r>
              <a:rPr lang="sl-SI" sz="1800" b="1" dirty="0">
                <a:cs typeface="Times New Roman" pitchFamily="18" charset="0"/>
              </a:rPr>
              <a:t>(ne)dejavnosti</a:t>
            </a:r>
            <a:r>
              <a:rPr lang="sl-SI" sz="1800" dirty="0">
                <a:cs typeface="Times New Roman" pitchFamily="18" charset="0"/>
              </a:rPr>
              <a:t>. Kristalizacija tovrstnega pristopa je zaznavna zlasti v </a:t>
            </a:r>
            <a:r>
              <a:rPr lang="sl-SI" sz="1800" b="1" dirty="0">
                <a:cs typeface="Times New Roman" pitchFamily="18" charset="0"/>
              </a:rPr>
              <a:t>filmskem</a:t>
            </a:r>
            <a:r>
              <a:rPr lang="sl-SI" sz="1800" dirty="0">
                <a:cs typeface="Times New Roman" pitchFamily="18" charset="0"/>
              </a:rPr>
              <a:t> </a:t>
            </a:r>
            <a:r>
              <a:rPr lang="sl-SI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MINIMALIZMU</a:t>
            </a:r>
            <a:r>
              <a:rPr lang="sl-SI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1245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minimalizem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 fontScale="250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9600" b="1" dirty="0">
                <a:cs typeface="Times New Roman" pitchFamily="18" charset="0"/>
              </a:rPr>
              <a:t>KLJUČNI PREDSTAVNIKI FILMSKEGA </a:t>
            </a:r>
            <a:r>
              <a:rPr lang="sl-SI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MINIMALIZMA</a:t>
            </a:r>
            <a:r>
              <a:rPr lang="sl-SI" sz="9600" b="1" dirty="0">
                <a:cs typeface="Times New Roman" pitchFamily="18" charset="0"/>
              </a:rPr>
              <a:t>:</a:t>
            </a:r>
            <a:endParaRPr lang="sl-SI" sz="9600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4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b="1" dirty="0">
                <a:cs typeface="Times New Roman" pitchFamily="18" charset="0"/>
              </a:rPr>
              <a:t>Med najvidnejše ustvarjalce prvega vala filmskega </a:t>
            </a:r>
            <a:r>
              <a:rPr lang="sl-SI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minimalizma</a:t>
            </a:r>
            <a:r>
              <a:rPr lang="sl-SI" sz="8000" b="1" dirty="0">
                <a:cs typeface="Times New Roman" pitchFamily="18" charset="0"/>
              </a:rPr>
              <a:t> uvrščamo avtorska imena, kot so:</a:t>
            </a:r>
            <a:r>
              <a:rPr lang="sl-SI" sz="8000" dirty="0"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sl-SI" sz="8000" dirty="0" err="1">
                <a:cs typeface="Times New Roman" pitchFamily="18" charset="0"/>
              </a:rPr>
              <a:t>Yasujiro</a:t>
            </a:r>
            <a:r>
              <a:rPr lang="sl-SI" sz="8000" dirty="0">
                <a:cs typeface="Times New Roman" pitchFamily="18" charset="0"/>
              </a:rPr>
              <a:t> </a:t>
            </a:r>
            <a:r>
              <a:rPr lang="sl-SI" sz="8000" dirty="0" err="1">
                <a:cs typeface="Times New Roman" pitchFamily="18" charset="0"/>
              </a:rPr>
              <a:t>Ozu</a:t>
            </a:r>
            <a:r>
              <a:rPr lang="sl-SI" sz="8000" dirty="0">
                <a:cs typeface="Times New Roman" pitchFamily="18" charset="0"/>
              </a:rPr>
              <a:t>, Robert </a:t>
            </a:r>
            <a:r>
              <a:rPr lang="sl-SI" sz="8000" dirty="0" err="1">
                <a:cs typeface="Times New Roman" pitchFamily="18" charset="0"/>
              </a:rPr>
              <a:t>Bresson</a:t>
            </a:r>
            <a:r>
              <a:rPr lang="sl-SI" sz="8000" dirty="0">
                <a:cs typeface="Times New Roman" pitchFamily="18" charset="0"/>
              </a:rPr>
              <a:t>, Michelangelo </a:t>
            </a:r>
            <a:r>
              <a:rPr lang="sl-SI" sz="8000" dirty="0" err="1">
                <a:cs typeface="Times New Roman" pitchFamily="18" charset="0"/>
              </a:rPr>
              <a:t>Antonioni</a:t>
            </a:r>
            <a:r>
              <a:rPr lang="sl-SI" sz="8000" dirty="0">
                <a:cs typeface="Times New Roman" pitchFamily="18" charset="0"/>
              </a:rPr>
              <a:t>, Éric Rohmer, Alain </a:t>
            </a:r>
            <a:r>
              <a:rPr lang="sl-SI" sz="8000" dirty="0" err="1">
                <a:cs typeface="Times New Roman" pitchFamily="18" charset="0"/>
              </a:rPr>
              <a:t>Resnais</a:t>
            </a:r>
            <a:r>
              <a:rPr lang="sl-SI" sz="8000" dirty="0">
                <a:cs typeface="Times New Roman" pitchFamily="18" charset="0"/>
              </a:rPr>
              <a:t>, </a:t>
            </a:r>
            <a:r>
              <a:rPr lang="sl-SI" sz="8000" dirty="0" err="1">
                <a:cs typeface="Times New Roman" pitchFamily="18" charset="0"/>
              </a:rPr>
              <a:t>Manoel</a:t>
            </a:r>
            <a:r>
              <a:rPr lang="sl-SI" sz="8000" dirty="0">
                <a:cs typeface="Times New Roman" pitchFamily="18" charset="0"/>
              </a:rPr>
              <a:t> de </a:t>
            </a:r>
            <a:r>
              <a:rPr lang="sl-SI" sz="8000" dirty="0" err="1">
                <a:cs typeface="Times New Roman" pitchFamily="18" charset="0"/>
              </a:rPr>
              <a:t>Oliveira</a:t>
            </a:r>
            <a:r>
              <a:rPr lang="sl-SI" sz="8000" dirty="0">
                <a:cs typeface="Times New Roman" pitchFamily="18" charset="0"/>
              </a:rPr>
              <a:t>, John Cassavetes, </a:t>
            </a:r>
            <a:r>
              <a:rPr lang="sl-SI" sz="8000" dirty="0" err="1">
                <a:cs typeface="Times New Roman" pitchFamily="18" charset="0"/>
              </a:rPr>
              <a:t>Shirley</a:t>
            </a:r>
            <a:r>
              <a:rPr lang="sl-SI" sz="8000" dirty="0">
                <a:cs typeface="Times New Roman" pitchFamily="18" charset="0"/>
              </a:rPr>
              <a:t> Clarke …</a:t>
            </a:r>
          </a:p>
          <a:p>
            <a:pPr marL="0" indent="0">
              <a:buNone/>
            </a:pPr>
            <a:endParaRPr lang="sl-SI" sz="4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b="1" dirty="0">
                <a:cs typeface="Times New Roman" pitchFamily="18" charset="0"/>
              </a:rPr>
              <a:t>Danes govorimo že o drugem valu oz. </a:t>
            </a:r>
            <a:r>
              <a:rPr lang="sl-SI" sz="8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neominimalizmu</a:t>
            </a:r>
            <a:r>
              <a:rPr lang="sl-SI" sz="8000" b="1" dirty="0">
                <a:cs typeface="Times New Roman" pitchFamily="18" charset="0"/>
              </a:rPr>
              <a:t>, kamor prištevamo cineaste kot: </a:t>
            </a:r>
          </a:p>
          <a:p>
            <a:pPr marL="0" indent="0">
              <a:buNone/>
            </a:pPr>
            <a:r>
              <a:rPr lang="sl-SI" sz="8000" dirty="0" err="1">
                <a:cs typeface="Times New Roman" pitchFamily="18" charset="0"/>
              </a:rPr>
              <a:t>Aki</a:t>
            </a:r>
            <a:r>
              <a:rPr lang="sl-SI" sz="8000" dirty="0">
                <a:cs typeface="Times New Roman" pitchFamily="18" charset="0"/>
              </a:rPr>
              <a:t> </a:t>
            </a:r>
            <a:r>
              <a:rPr lang="sl-SI" sz="8000" dirty="0" err="1">
                <a:cs typeface="Times New Roman" pitchFamily="18" charset="0"/>
              </a:rPr>
              <a:t>Kaurismäki</a:t>
            </a:r>
            <a:r>
              <a:rPr lang="sl-SI" sz="8000" dirty="0">
                <a:cs typeface="Times New Roman" pitchFamily="18" charset="0"/>
              </a:rPr>
              <a:t>, Jim </a:t>
            </a:r>
            <a:r>
              <a:rPr lang="sl-SI" sz="8000" dirty="0" err="1">
                <a:cs typeface="Times New Roman" pitchFamily="18" charset="0"/>
              </a:rPr>
              <a:t>Jarmusch</a:t>
            </a:r>
            <a:r>
              <a:rPr lang="sl-SI" sz="8000" dirty="0">
                <a:cs typeface="Times New Roman" pitchFamily="18" charset="0"/>
              </a:rPr>
              <a:t>, </a:t>
            </a:r>
            <a:r>
              <a:rPr lang="sl-SI" sz="8000" dirty="0" err="1">
                <a:cs typeface="Times New Roman" pitchFamily="18" charset="0"/>
              </a:rPr>
              <a:t>Harmony</a:t>
            </a:r>
            <a:r>
              <a:rPr lang="sl-SI" sz="8000" dirty="0">
                <a:cs typeface="Times New Roman" pitchFamily="18" charset="0"/>
              </a:rPr>
              <a:t> </a:t>
            </a:r>
            <a:r>
              <a:rPr lang="sl-SI" sz="8000" dirty="0" err="1">
                <a:cs typeface="Times New Roman" pitchFamily="18" charset="0"/>
              </a:rPr>
              <a:t>Korine</a:t>
            </a:r>
            <a:r>
              <a:rPr lang="sl-SI" sz="8000" dirty="0">
                <a:cs typeface="Times New Roman" pitchFamily="18" charset="0"/>
              </a:rPr>
              <a:t>, </a:t>
            </a:r>
            <a:r>
              <a:rPr lang="sl-SI" sz="8000" dirty="0" err="1">
                <a:cs typeface="Times New Roman" pitchFamily="18" charset="0"/>
              </a:rPr>
              <a:t>Gus</a:t>
            </a:r>
            <a:r>
              <a:rPr lang="sl-SI" sz="8000" dirty="0">
                <a:cs typeface="Times New Roman" pitchFamily="18" charset="0"/>
              </a:rPr>
              <a:t> Van </a:t>
            </a:r>
            <a:r>
              <a:rPr lang="sl-SI" sz="8000" dirty="0" err="1">
                <a:cs typeface="Times New Roman" pitchFamily="18" charset="0"/>
              </a:rPr>
              <a:t>Sant</a:t>
            </a:r>
            <a:r>
              <a:rPr lang="sl-SI" sz="8000" dirty="0">
                <a:cs typeface="Times New Roman" pitchFamily="18" charset="0"/>
              </a:rPr>
              <a:t>, Hal </a:t>
            </a:r>
            <a:r>
              <a:rPr lang="sl-SI" sz="8000" dirty="0" err="1">
                <a:cs typeface="Times New Roman" pitchFamily="18" charset="0"/>
              </a:rPr>
              <a:t>Hartley</a:t>
            </a:r>
            <a:r>
              <a:rPr lang="sl-SI" sz="8000" dirty="0">
                <a:cs typeface="Times New Roman" pitchFamily="18" charset="0"/>
              </a:rPr>
              <a:t>, </a:t>
            </a:r>
            <a:r>
              <a:rPr lang="sl-SI" sz="8000" dirty="0" err="1">
                <a:cs typeface="Times New Roman" pitchFamily="18" charset="0"/>
              </a:rPr>
              <a:t>Lance</a:t>
            </a:r>
            <a:r>
              <a:rPr lang="sl-SI" sz="8000" dirty="0">
                <a:cs typeface="Times New Roman" pitchFamily="18" charset="0"/>
              </a:rPr>
              <a:t>  </a:t>
            </a:r>
            <a:r>
              <a:rPr lang="sl-SI" sz="8000" dirty="0" err="1">
                <a:cs typeface="Times New Roman" pitchFamily="18" charset="0"/>
              </a:rPr>
              <a:t>Hammer</a:t>
            </a:r>
            <a:r>
              <a:rPr lang="sl-SI" sz="8000" dirty="0">
                <a:cs typeface="Times New Roman" pitchFamily="18" charset="0"/>
              </a:rPr>
              <a:t>, </a:t>
            </a:r>
            <a:r>
              <a:rPr lang="sl-SI" sz="8000" dirty="0" err="1">
                <a:cs typeface="Times New Roman" pitchFamily="18" charset="0"/>
              </a:rPr>
              <a:t>Ramin</a:t>
            </a:r>
            <a:r>
              <a:rPr lang="sl-SI" sz="8000" dirty="0">
                <a:cs typeface="Times New Roman" pitchFamily="18" charset="0"/>
              </a:rPr>
              <a:t> </a:t>
            </a:r>
            <a:r>
              <a:rPr lang="sl-SI" sz="8000" dirty="0" err="1">
                <a:cs typeface="Times New Roman" pitchFamily="18" charset="0"/>
              </a:rPr>
              <a:t>Bahrani</a:t>
            </a:r>
            <a:r>
              <a:rPr lang="sl-SI" sz="8000" dirty="0">
                <a:cs typeface="Times New Roman" pitchFamily="18" charset="0"/>
              </a:rPr>
              <a:t>, </a:t>
            </a:r>
            <a:r>
              <a:rPr lang="sl-SI" sz="8000" dirty="0" err="1">
                <a:cs typeface="Times New Roman" pitchFamily="18" charset="0"/>
              </a:rPr>
              <a:t>Lodge</a:t>
            </a:r>
            <a:r>
              <a:rPr lang="sl-SI" sz="8000" dirty="0">
                <a:cs typeface="Times New Roman" pitchFamily="18" charset="0"/>
              </a:rPr>
              <a:t> </a:t>
            </a:r>
            <a:r>
              <a:rPr lang="sl-SI" sz="8000" dirty="0" err="1">
                <a:cs typeface="Times New Roman" pitchFamily="18" charset="0"/>
              </a:rPr>
              <a:t>Kerrigan</a:t>
            </a:r>
            <a:r>
              <a:rPr lang="sl-SI" sz="8000" dirty="0">
                <a:cs typeface="Times New Roman" pitchFamily="18" charset="0"/>
              </a:rPr>
              <a:t>, </a:t>
            </a:r>
            <a:r>
              <a:rPr lang="sl-SI" sz="8000" dirty="0" err="1">
                <a:cs typeface="Times New Roman" pitchFamily="18" charset="0"/>
              </a:rPr>
              <a:t>Philippe</a:t>
            </a:r>
            <a:r>
              <a:rPr lang="sl-SI" sz="8000" dirty="0">
                <a:cs typeface="Times New Roman" pitchFamily="18" charset="0"/>
              </a:rPr>
              <a:t> </a:t>
            </a:r>
            <a:r>
              <a:rPr lang="sl-SI" sz="8000" dirty="0" err="1">
                <a:cs typeface="Times New Roman" pitchFamily="18" charset="0"/>
              </a:rPr>
              <a:t>Garell</a:t>
            </a:r>
            <a:r>
              <a:rPr lang="sl-SI" sz="8000" dirty="0">
                <a:cs typeface="Times New Roman" pitchFamily="18" charset="0"/>
              </a:rPr>
              <a:t>, Jean-Pierre in </a:t>
            </a:r>
            <a:r>
              <a:rPr lang="sl-SI" sz="8000" dirty="0" err="1">
                <a:cs typeface="Times New Roman" pitchFamily="18" charset="0"/>
              </a:rPr>
              <a:t>Luc</a:t>
            </a:r>
            <a:r>
              <a:rPr lang="sl-SI" sz="8000" dirty="0">
                <a:cs typeface="Times New Roman" pitchFamily="18" charset="0"/>
              </a:rPr>
              <a:t> </a:t>
            </a:r>
            <a:r>
              <a:rPr lang="sl-SI" sz="8000" dirty="0" err="1">
                <a:cs typeface="Times New Roman" pitchFamily="18" charset="0"/>
              </a:rPr>
              <a:t>Dardenne</a:t>
            </a:r>
            <a:r>
              <a:rPr lang="sl-SI" sz="8000" dirty="0">
                <a:cs typeface="Times New Roman" pitchFamily="18" charset="0"/>
              </a:rPr>
              <a:t>, Bruno </a:t>
            </a:r>
            <a:r>
              <a:rPr lang="sl-SI" sz="8000" dirty="0" err="1">
                <a:cs typeface="Times New Roman" pitchFamily="18" charset="0"/>
              </a:rPr>
              <a:t>Dumont</a:t>
            </a:r>
            <a:r>
              <a:rPr lang="sl-SI" sz="8000" dirty="0">
                <a:cs typeface="Times New Roman" pitchFamily="18" charset="0"/>
              </a:rPr>
              <a:t>, Abbas </a:t>
            </a:r>
            <a:r>
              <a:rPr lang="sl-SI" sz="8000" dirty="0" err="1">
                <a:cs typeface="Times New Roman" pitchFamily="18" charset="0"/>
              </a:rPr>
              <a:t>Kiarostamij</a:t>
            </a:r>
            <a:r>
              <a:rPr lang="sl-SI" sz="8000" dirty="0">
                <a:cs typeface="Times New Roman" pitchFamily="18" charset="0"/>
              </a:rPr>
              <a:t>, Lav </a:t>
            </a:r>
            <a:r>
              <a:rPr lang="sl-SI" sz="8000" dirty="0" err="1">
                <a:cs typeface="Times New Roman" pitchFamily="18" charset="0"/>
              </a:rPr>
              <a:t>DiazaHou</a:t>
            </a:r>
            <a:r>
              <a:rPr lang="sl-SI" sz="8000" dirty="0">
                <a:cs typeface="Times New Roman" pitchFamily="18" charset="0"/>
              </a:rPr>
              <a:t> </a:t>
            </a:r>
            <a:r>
              <a:rPr lang="sl-SI" sz="8000" dirty="0" err="1">
                <a:cs typeface="Times New Roman" pitchFamily="18" charset="0"/>
              </a:rPr>
              <a:t>Hsiao-hsien</a:t>
            </a:r>
            <a:r>
              <a:rPr lang="sl-SI" sz="8000" dirty="0">
                <a:cs typeface="Times New Roman" pitchFamily="18" charset="0"/>
              </a:rPr>
              <a:t>, </a:t>
            </a:r>
            <a:r>
              <a:rPr lang="sl-SI" sz="8000" dirty="0" err="1">
                <a:cs typeface="Times New Roman" pitchFamily="18" charset="0"/>
              </a:rPr>
              <a:t>Tsai</a:t>
            </a:r>
            <a:r>
              <a:rPr lang="sl-SI" sz="8000" dirty="0">
                <a:cs typeface="Times New Roman" pitchFamily="18" charset="0"/>
              </a:rPr>
              <a:t> </a:t>
            </a:r>
            <a:r>
              <a:rPr lang="sl-SI" sz="8000" dirty="0" err="1">
                <a:cs typeface="Times New Roman" pitchFamily="18" charset="0"/>
              </a:rPr>
              <a:t>Ming-liang</a:t>
            </a:r>
            <a:r>
              <a:rPr lang="sl-SI" sz="8000" dirty="0">
                <a:cs typeface="Times New Roman" pitchFamily="18" charset="0"/>
              </a:rPr>
              <a:t>, </a:t>
            </a:r>
            <a:r>
              <a:rPr lang="sl-SI" sz="8000" dirty="0" err="1">
                <a:cs typeface="Times New Roman" pitchFamily="18" charset="0"/>
              </a:rPr>
              <a:t>Wong</a:t>
            </a:r>
            <a:r>
              <a:rPr lang="sl-SI" sz="8000" dirty="0">
                <a:cs typeface="Times New Roman" pitchFamily="18" charset="0"/>
              </a:rPr>
              <a:t> Kar-</a:t>
            </a:r>
            <a:r>
              <a:rPr lang="sl-SI" sz="8000" dirty="0" err="1">
                <a:cs typeface="Times New Roman" pitchFamily="18" charset="0"/>
              </a:rPr>
              <a:t>wai</a:t>
            </a:r>
            <a:r>
              <a:rPr lang="sl-SI" sz="8000" dirty="0">
                <a:cs typeface="Times New Roman" pitchFamily="18" charset="0"/>
              </a:rPr>
              <a:t>, </a:t>
            </a:r>
            <a:r>
              <a:rPr lang="sl-SI" sz="8000" dirty="0" err="1">
                <a:cs typeface="Times New Roman" pitchFamily="18" charset="0"/>
              </a:rPr>
              <a:t>Jia</a:t>
            </a:r>
            <a:r>
              <a:rPr lang="sl-SI" sz="8000" dirty="0">
                <a:cs typeface="Times New Roman" pitchFamily="18" charset="0"/>
              </a:rPr>
              <a:t> </a:t>
            </a:r>
            <a:r>
              <a:rPr lang="sl-SI" sz="8000" dirty="0" err="1">
                <a:cs typeface="Times New Roman" pitchFamily="18" charset="0"/>
              </a:rPr>
              <a:t>Zhangke</a:t>
            </a:r>
            <a:r>
              <a:rPr lang="sl-SI" sz="8000" dirty="0">
                <a:cs typeface="Times New Roman" pitchFamily="18" charset="0"/>
              </a:rPr>
              <a:t>, </a:t>
            </a:r>
            <a:r>
              <a:rPr lang="sl-SI" sz="8000" dirty="0" err="1">
                <a:cs typeface="Times New Roman" pitchFamily="18" charset="0"/>
              </a:rPr>
              <a:t>Naomi</a:t>
            </a:r>
            <a:r>
              <a:rPr lang="sl-SI" sz="8000" dirty="0">
                <a:cs typeface="Times New Roman" pitchFamily="18" charset="0"/>
              </a:rPr>
              <a:t> </a:t>
            </a:r>
            <a:r>
              <a:rPr lang="sl-SI" sz="8000" dirty="0" err="1">
                <a:cs typeface="Times New Roman" pitchFamily="18" charset="0"/>
              </a:rPr>
              <a:t>Kawase</a:t>
            </a:r>
            <a:r>
              <a:rPr lang="sl-SI" sz="8000" dirty="0">
                <a:cs typeface="Times New Roman" pitchFamily="18" charset="0"/>
              </a:rPr>
              <a:t>, </a:t>
            </a:r>
            <a:r>
              <a:rPr lang="sl-SI" sz="8000" dirty="0" err="1">
                <a:cs typeface="Times New Roman" pitchFamily="18" charset="0"/>
              </a:rPr>
              <a:t>Apitchatpong</a:t>
            </a:r>
            <a:r>
              <a:rPr lang="sl-SI" sz="8000" dirty="0">
                <a:cs typeface="Times New Roman" pitchFamily="18" charset="0"/>
              </a:rPr>
              <a:t> </a:t>
            </a:r>
            <a:r>
              <a:rPr lang="sl-SI" sz="8000" dirty="0" err="1">
                <a:cs typeface="Times New Roman" pitchFamily="18" charset="0"/>
              </a:rPr>
              <a:t>Weerasethakul</a:t>
            </a:r>
            <a:r>
              <a:rPr lang="sl-SI" sz="8000" dirty="0">
                <a:cs typeface="Times New Roman" pitchFamily="18" charset="0"/>
              </a:rPr>
              <a:t>, </a:t>
            </a:r>
            <a:r>
              <a:rPr lang="sl-SI" sz="8000" dirty="0" err="1">
                <a:cs typeface="Times New Roman" pitchFamily="18" charset="0"/>
              </a:rPr>
              <a:t>Hong</a:t>
            </a:r>
            <a:r>
              <a:rPr lang="sl-SI" sz="8000" dirty="0">
                <a:cs typeface="Times New Roman" pitchFamily="18" charset="0"/>
              </a:rPr>
              <a:t> </a:t>
            </a:r>
            <a:r>
              <a:rPr lang="sl-SI" sz="8000" dirty="0" err="1">
                <a:cs typeface="Times New Roman" pitchFamily="18" charset="0"/>
              </a:rPr>
              <a:t>Sang-soo</a:t>
            </a:r>
            <a:r>
              <a:rPr lang="sl-SI" sz="8000" dirty="0">
                <a:cs typeface="Times New Roman" pitchFamily="18" charset="0"/>
              </a:rPr>
              <a:t>, </a:t>
            </a:r>
            <a:r>
              <a:rPr lang="sl-SI" sz="8000" dirty="0" err="1">
                <a:cs typeface="Times New Roman" pitchFamily="18" charset="0"/>
              </a:rPr>
              <a:t>Kim</a:t>
            </a:r>
            <a:r>
              <a:rPr lang="sl-SI" sz="8000" dirty="0">
                <a:cs typeface="Times New Roman" pitchFamily="18" charset="0"/>
              </a:rPr>
              <a:t> Ki-</a:t>
            </a:r>
            <a:r>
              <a:rPr lang="sl-SI" sz="8000" dirty="0" err="1">
                <a:cs typeface="Times New Roman" pitchFamily="18" charset="0"/>
              </a:rPr>
              <a:t>duk</a:t>
            </a:r>
            <a:r>
              <a:rPr lang="sl-SI" sz="8000" dirty="0">
                <a:cs typeface="Times New Roman" pitchFamily="18" charset="0"/>
              </a:rPr>
              <a:t>, </a:t>
            </a:r>
            <a:r>
              <a:rPr lang="sl-SI" sz="8000" dirty="0" err="1">
                <a:cs typeface="Times New Roman" pitchFamily="18" charset="0"/>
              </a:rPr>
              <a:t>Hur</a:t>
            </a:r>
            <a:r>
              <a:rPr lang="sl-SI" sz="8000" dirty="0">
                <a:cs typeface="Times New Roman" pitchFamily="18" charset="0"/>
              </a:rPr>
              <a:t> Jin-ho, </a:t>
            </a:r>
            <a:r>
              <a:rPr lang="sl-SI" sz="8000" dirty="0" err="1">
                <a:cs typeface="Times New Roman" pitchFamily="18" charset="0"/>
              </a:rPr>
              <a:t>Lisandro</a:t>
            </a:r>
            <a:r>
              <a:rPr lang="sl-SI" sz="8000" dirty="0">
                <a:cs typeface="Times New Roman" pitchFamily="18" charset="0"/>
              </a:rPr>
              <a:t> </a:t>
            </a:r>
            <a:r>
              <a:rPr lang="sl-SI" sz="8000" dirty="0" err="1">
                <a:cs typeface="Times New Roman" pitchFamily="18" charset="0"/>
              </a:rPr>
              <a:t>Alonso</a:t>
            </a:r>
            <a:r>
              <a:rPr lang="sl-SI" sz="8000" dirty="0">
                <a:cs typeface="Times New Roman" pitchFamily="18" charset="0"/>
              </a:rPr>
              <a:t>, Ana </a:t>
            </a:r>
            <a:r>
              <a:rPr lang="sl-SI" sz="8000" dirty="0" err="1">
                <a:cs typeface="Times New Roman" pitchFamily="18" charset="0"/>
              </a:rPr>
              <a:t>Poliak</a:t>
            </a:r>
            <a:r>
              <a:rPr lang="sl-SI" sz="8000" dirty="0">
                <a:cs typeface="Times New Roman" pitchFamily="18" charset="0"/>
              </a:rPr>
              <a:t> …</a:t>
            </a:r>
          </a:p>
          <a:p>
            <a:endParaRPr lang="sl-SI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334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idejna vodila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8136904" cy="41764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IDEJNA VODILA FILMSKEGA MINIMALIZMA</a:t>
            </a: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000" dirty="0">
                <a:cs typeface="Times New Roman" pitchFamily="18" charset="0"/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striktna, nepopustljiva osredotočenost</a:t>
            </a: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000" dirty="0">
                <a:cs typeface="Times New Roman" pitchFamily="18" charset="0"/>
              </a:rPr>
              <a:t>Na temeljni ravni je mogoče govoriti o procesu </a:t>
            </a:r>
            <a:r>
              <a:rPr lang="sl-SI" sz="2000" b="1" dirty="0">
                <a:cs typeface="Times New Roman" pitchFamily="18" charset="0"/>
              </a:rPr>
              <a:t>iskanja poti</a:t>
            </a:r>
            <a:r>
              <a:rPr lang="sl-SI" sz="2000" dirty="0">
                <a:cs typeface="Times New Roman" pitchFamily="18" charset="0"/>
              </a:rPr>
              <a:t> do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bistva</a:t>
            </a:r>
            <a:r>
              <a:rPr lang="sl-SI" sz="2000" dirty="0">
                <a:cs typeface="Times New Roman" pitchFamily="18" charset="0"/>
              </a:rPr>
              <a:t> stvari, pojavov. </a:t>
            </a:r>
          </a:p>
          <a:p>
            <a:pPr marL="0" indent="0">
              <a:buNone/>
            </a:pPr>
            <a:endParaRPr lang="sl-SI" sz="1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000" dirty="0">
                <a:cs typeface="Times New Roman" pitchFamily="18" charset="0"/>
              </a:rPr>
              <a:t>Koncept </a:t>
            </a:r>
            <a:r>
              <a:rPr lang="sl-SI" sz="2000" b="1" dirty="0">
                <a:cs typeface="Times New Roman" pitchFamily="18" charset="0"/>
              </a:rPr>
              <a:t>radikalnega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zmanjševanja</a:t>
            </a:r>
            <a:r>
              <a:rPr lang="sl-SI" sz="2000" dirty="0">
                <a:cs typeface="Times New Roman" pitchFamily="18" charset="0"/>
              </a:rPr>
              <a:t>, s težnjo po približanju bistvu, je pogosto obravnavan kot nujna </a:t>
            </a:r>
            <a:r>
              <a:rPr lang="sl-SI" sz="2000" b="1" dirty="0">
                <a:cs typeface="Times New Roman" pitchFamily="18" charset="0"/>
              </a:rPr>
              <a:t>notranja logika minimalistične umetnosti</a:t>
            </a:r>
            <a:r>
              <a:rPr lang="sl-SI" sz="2000" dirty="0">
                <a:cs typeface="Times New Roman" pitchFamily="18" charset="0"/>
              </a:rPr>
              <a:t>, v kateri se odraža </a:t>
            </a:r>
            <a:r>
              <a:rPr lang="sl-SI" sz="2000" i="1" dirty="0">
                <a:cs typeface="Times New Roman" pitchFamily="18" charset="0"/>
              </a:rPr>
              <a:t>»redukcionistično zavzemanje« </a:t>
            </a:r>
            <a:r>
              <a:rPr lang="sl-SI" sz="2000" dirty="0">
                <a:cs typeface="Times New Roman" pitchFamily="18" charset="0"/>
              </a:rPr>
              <a:t>za definiranje bistva določenega medija. </a:t>
            </a:r>
          </a:p>
          <a:p>
            <a:pPr marL="0" indent="0">
              <a:buNone/>
            </a:pPr>
            <a:endParaRPr lang="sl-SI" sz="1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000" dirty="0">
                <a:cs typeface="Times New Roman" pitchFamily="18" charset="0"/>
              </a:rPr>
              <a:t>S pomočjo </a:t>
            </a:r>
            <a:r>
              <a:rPr lang="sl-SI" sz="2000" b="1" dirty="0">
                <a:cs typeface="Times New Roman" pitchFamily="18" charset="0"/>
              </a:rPr>
              <a:t>strategij zmanjševanja </a:t>
            </a:r>
            <a:r>
              <a:rPr lang="sl-SI" sz="2000" dirty="0">
                <a:cs typeface="Times New Roman" pitchFamily="18" charset="0"/>
              </a:rPr>
              <a:t>in </a:t>
            </a:r>
            <a:r>
              <a:rPr lang="sl-SI" sz="2000" b="1" dirty="0">
                <a:cs typeface="Times New Roman" pitchFamily="18" charset="0"/>
              </a:rPr>
              <a:t>omejevanja</a:t>
            </a:r>
            <a:r>
              <a:rPr lang="sl-SI" sz="2000" dirty="0">
                <a:cs typeface="Times New Roman" pitchFamily="18" charset="0"/>
              </a:rPr>
              <a:t> pa se stopnjuje </a:t>
            </a:r>
            <a:r>
              <a:rPr lang="sl-SI" sz="2000" b="1" dirty="0">
                <a:cs typeface="Times New Roman" pitchFamily="18" charset="0"/>
              </a:rPr>
              <a:t>kreativna 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osredotočenost</a:t>
            </a:r>
            <a:r>
              <a:rPr lang="sl-SI" sz="2000" b="1" dirty="0">
                <a:cs typeface="Times New Roman" pitchFamily="18" charset="0"/>
              </a:rPr>
              <a:t> </a:t>
            </a:r>
            <a:r>
              <a:rPr lang="sl-SI" sz="2000" dirty="0">
                <a:cs typeface="Times New Roman" pitchFamily="18" charset="0"/>
              </a:rPr>
              <a:t>na »</a:t>
            </a:r>
            <a:r>
              <a:rPr lang="sl-SI" sz="2000" b="1" dirty="0">
                <a:cs typeface="Times New Roman" pitchFamily="18" charset="0"/>
              </a:rPr>
              <a:t>preostale</a:t>
            </a:r>
            <a:r>
              <a:rPr lang="sl-SI" sz="2000" dirty="0">
                <a:cs typeface="Times New Roman" pitchFamily="18" charset="0"/>
              </a:rPr>
              <a:t>« elemente, ki tako odločno </a:t>
            </a:r>
            <a:r>
              <a:rPr lang="sl-SI" sz="2000" b="1" dirty="0">
                <a:cs typeface="Times New Roman" pitchFamily="18" charset="0"/>
              </a:rPr>
              <a:t>pridobivajo</a:t>
            </a:r>
            <a:r>
              <a:rPr lang="sl-SI" sz="2000" dirty="0">
                <a:cs typeface="Times New Roman" pitchFamily="18" charset="0"/>
              </a:rPr>
              <a:t> v stopnjevanju svoje neposredne </a:t>
            </a:r>
            <a:r>
              <a:rPr lang="sl-SI" sz="2000" b="1" dirty="0">
                <a:cs typeface="Times New Roman" pitchFamily="18" charset="0"/>
              </a:rPr>
              <a:t>izrazne učinkovitosti</a:t>
            </a:r>
            <a:r>
              <a:rPr lang="sl-SI" sz="20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0275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idejna vodila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8136904" cy="396044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proces </a:t>
            </a:r>
            <a:r>
              <a:rPr lang="sl-SI" sz="2400" b="1" dirty="0">
                <a:cs typeface="Times New Roman" pitchFamily="18" charset="0"/>
              </a:rPr>
              <a:t>pozorne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destilacije </a:t>
            </a:r>
            <a:r>
              <a:rPr lang="sl-SI" sz="2400" b="1" dirty="0">
                <a:cs typeface="Times New Roman" pitchFamily="18" charset="0"/>
              </a:rPr>
              <a:t>in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koncentracije</a:t>
            </a: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sl-SI" sz="1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000" dirty="0">
                <a:cs typeface="Times New Roman" pitchFamily="18" charset="0"/>
              </a:rPr>
              <a:t>Težnje po </a:t>
            </a:r>
            <a:r>
              <a:rPr lang="sl-SI" sz="2000" b="1" dirty="0">
                <a:cs typeface="Times New Roman" pitchFamily="18" charset="0"/>
              </a:rPr>
              <a:t>zmanjševanju</a:t>
            </a:r>
            <a:r>
              <a:rPr lang="sl-SI" sz="2000" dirty="0">
                <a:cs typeface="Times New Roman" pitchFamily="18" charset="0"/>
              </a:rPr>
              <a:t> oz. </a:t>
            </a:r>
            <a:r>
              <a:rPr lang="sl-SI" sz="2000" b="1" dirty="0">
                <a:cs typeface="Times New Roman" pitchFamily="18" charset="0"/>
              </a:rPr>
              <a:t>omejevanju</a:t>
            </a:r>
            <a:r>
              <a:rPr lang="sl-SI" sz="2000" dirty="0">
                <a:cs typeface="Times New Roman" pitchFamily="18" charset="0"/>
              </a:rPr>
              <a:t> so mnogo bolj kot s kakršnim koli </a:t>
            </a:r>
            <a:r>
              <a:rPr lang="sl-SI" sz="2000" b="1" dirty="0">
                <a:cs typeface="Times New Roman" pitchFamily="18" charset="0"/>
              </a:rPr>
              <a:t>nihilizmom </a:t>
            </a:r>
            <a:r>
              <a:rPr lang="sl-SI" sz="2000" dirty="0">
                <a:cs typeface="Times New Roman" pitchFamily="18" charset="0"/>
              </a:rPr>
              <a:t>motivirane z željo, da bi bilo mogoče</a:t>
            </a:r>
            <a:r>
              <a:rPr lang="sl-SI" sz="2000" i="1" dirty="0">
                <a:cs typeface="Times New Roman" pitchFamily="18" charset="0"/>
              </a:rPr>
              <a:t> »destilirati neke vrste izkristalizirano polnost.«</a:t>
            </a:r>
            <a:r>
              <a:rPr lang="sl-SI" sz="2000" dirty="0"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sl-SI" sz="2000" dirty="0">
                <a:cs typeface="Times New Roman" pitchFamily="18" charset="0"/>
              </a:rPr>
              <a:t>                                                                                                          (</a:t>
            </a:r>
            <a:r>
              <a:rPr lang="sl-SI" sz="2000" dirty="0" err="1">
                <a:cs typeface="Times New Roman" pitchFamily="18" charset="0"/>
              </a:rPr>
              <a:t>Warren</a:t>
            </a:r>
            <a:r>
              <a:rPr lang="sl-SI" sz="2000" dirty="0">
                <a:cs typeface="Times New Roman" pitchFamily="18" charset="0"/>
              </a:rPr>
              <a:t> </a:t>
            </a:r>
            <a:r>
              <a:rPr lang="sl-SI" sz="2000" dirty="0" err="1">
                <a:cs typeface="Times New Roman" pitchFamily="18" charset="0"/>
              </a:rPr>
              <a:t>Motte</a:t>
            </a:r>
            <a:r>
              <a:rPr lang="sl-SI" sz="2000" dirty="0">
                <a:cs typeface="Times New Roman" pitchFamily="18" charset="0"/>
              </a:rPr>
              <a:t>) </a:t>
            </a:r>
          </a:p>
          <a:p>
            <a:pPr marL="0" indent="0">
              <a:buNone/>
            </a:pPr>
            <a:r>
              <a:rPr lang="sl-SI" sz="1000" dirty="0"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l-SI" sz="2000" dirty="0">
                <a:cs typeface="Times New Roman" pitchFamily="18" charset="0"/>
              </a:rPr>
              <a:t>Takšna </a:t>
            </a:r>
            <a:r>
              <a:rPr lang="sl-SI" sz="2000" b="1" dirty="0">
                <a:cs typeface="Times New Roman" pitchFamily="18" charset="0"/>
              </a:rPr>
              <a:t>izčiščenost</a:t>
            </a:r>
            <a:r>
              <a:rPr lang="sl-SI" sz="2000" dirty="0">
                <a:cs typeface="Times New Roman" pitchFamily="18" charset="0"/>
              </a:rPr>
              <a:t> oz. </a:t>
            </a:r>
            <a:r>
              <a:rPr lang="sl-SI" sz="2000" dirty="0" err="1">
                <a:cs typeface="Times New Roman" pitchFamily="18" charset="0"/>
              </a:rPr>
              <a:t>substancializacija</a:t>
            </a:r>
            <a:r>
              <a:rPr lang="sl-SI" sz="2000" dirty="0">
                <a:cs typeface="Times New Roman" pitchFamily="18" charset="0"/>
              </a:rPr>
              <a:t>, naj bi bila namenjena zagotavljanju  </a:t>
            </a:r>
            <a:r>
              <a:rPr lang="sl-SI" sz="2000" i="1" dirty="0">
                <a:cs typeface="Times New Roman" pitchFamily="18" charset="0"/>
              </a:rPr>
              <a:t>»neposrednega estetskega angažmaja«</a:t>
            </a:r>
            <a:r>
              <a:rPr lang="sl-SI" sz="2000" dirty="0">
                <a:cs typeface="Times New Roman" pitchFamily="18" charset="0"/>
              </a:rPr>
              <a:t> tako v samem ustvarjalnem procesu kakor tudi v njegovem sprejemanju. </a:t>
            </a:r>
          </a:p>
        </p:txBody>
      </p:sp>
    </p:spTree>
    <p:extLst>
      <p:ext uri="{BB962C8B-B14F-4D97-AF65-F5344CB8AC3E}">
        <p14:creationId xmlns:p14="http://schemas.microsoft.com/office/powerpoint/2010/main" val="653162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idejna vodila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8136904" cy="439248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sl-SI" sz="2400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b="1" dirty="0">
                <a:cs typeface="Times New Roman" pitchFamily="18" charset="0"/>
              </a:rPr>
              <a:t>v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običajni izkušnji </a:t>
            </a:r>
            <a:r>
              <a:rPr lang="sl-SI" sz="2400" b="1" dirty="0">
                <a:cs typeface="Times New Roman" pitchFamily="18" charset="0"/>
              </a:rPr>
              <a:t>odkrivati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najgloblje izkustvo</a:t>
            </a:r>
          </a:p>
          <a:p>
            <a:pPr marL="0" indent="0">
              <a:buNone/>
            </a:pPr>
            <a:endParaRPr lang="sl-SI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000" dirty="0">
                <a:cs typeface="Times New Roman" pitchFamily="18" charset="0"/>
              </a:rPr>
              <a:t>Iskanje in doseganje tisto stopnjo </a:t>
            </a:r>
            <a:r>
              <a:rPr lang="sl-SI" sz="2000" b="1" dirty="0">
                <a:cs typeface="Times New Roman" pitchFamily="18" charset="0"/>
              </a:rPr>
              <a:t>enostavnosti</a:t>
            </a:r>
            <a:r>
              <a:rPr lang="sl-SI" sz="2000" dirty="0">
                <a:cs typeface="Times New Roman" pitchFamily="18" charset="0"/>
              </a:rPr>
              <a:t>, v kateri se izraža minimalistična gesta vzpostavljanja </a:t>
            </a:r>
            <a:r>
              <a:rPr lang="sl-SI" sz="2000" b="1" dirty="0">
                <a:cs typeface="Times New Roman" pitchFamily="18" charset="0"/>
              </a:rPr>
              <a:t>interesa za običajno(st) (življenja) </a:t>
            </a:r>
            <a:r>
              <a:rPr lang="sl-SI" sz="2000" dirty="0">
                <a:cs typeface="Times New Roman" pitchFamily="18" charset="0"/>
              </a:rPr>
              <a:t>in odločnost prepričanja, da si </a:t>
            </a:r>
            <a:r>
              <a:rPr lang="sl-SI" sz="2000" i="1" dirty="0">
                <a:cs typeface="Times New Roman" pitchFamily="18" charset="0"/>
              </a:rPr>
              <a:t>»navidezna </a:t>
            </a:r>
            <a:r>
              <a:rPr lang="sl-SI" sz="2000" b="1" i="1" dirty="0">
                <a:cs typeface="Times New Roman" pitchFamily="18" charset="0"/>
              </a:rPr>
              <a:t>banalnost</a:t>
            </a:r>
            <a:r>
              <a:rPr lang="sl-SI" sz="2000" i="1" dirty="0">
                <a:cs typeface="Times New Roman" pitchFamily="18" charset="0"/>
              </a:rPr>
              <a:t> naše vsakdanje izkušnje« </a:t>
            </a:r>
            <a:r>
              <a:rPr lang="sl-SI" sz="2000" dirty="0">
                <a:cs typeface="Times New Roman" pitchFamily="18" charset="0"/>
              </a:rPr>
              <a:t>zasluži neposredno, zavzeto </a:t>
            </a:r>
            <a:r>
              <a:rPr lang="sl-SI" sz="2000" b="1" dirty="0">
                <a:cs typeface="Times New Roman" pitchFamily="18" charset="0"/>
              </a:rPr>
              <a:t>raziskavo</a:t>
            </a:r>
            <a:r>
              <a:rPr lang="sl-SI" sz="2000" dirty="0">
                <a:cs typeface="Times New Roman" pitchFamily="18" charset="0"/>
              </a:rPr>
              <a:t>.</a:t>
            </a:r>
            <a:r>
              <a:rPr lang="sl-SI" sz="2000" baseline="30000" dirty="0">
                <a:cs typeface="Times New Roman" pitchFamily="18" charset="0"/>
              </a:rPr>
              <a:t> </a:t>
            </a:r>
            <a:endParaRPr lang="sl-SI" sz="2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000" baseline="30000" dirty="0"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l-SI" sz="2000" i="1" dirty="0">
                <a:cs typeface="Times New Roman" pitchFamily="18" charset="0"/>
              </a:rPr>
              <a:t>»Minimalistična umetnost z izrazitim premeščanjem poudarkov v neposredno izkušnjo podaja jasno stališče o naravi realnosti. Njena navidezna enostavnost je rezultat </a:t>
            </a:r>
            <a:r>
              <a:rPr lang="sl-SI" sz="2000" i="1" dirty="0" err="1">
                <a:cs typeface="Times New Roman" pitchFamily="18" charset="0"/>
              </a:rPr>
              <a:t>rigorizne</a:t>
            </a:r>
            <a:r>
              <a:rPr lang="sl-SI" sz="2000" i="1" dirty="0">
                <a:cs typeface="Times New Roman" pitchFamily="18" charset="0"/>
              </a:rPr>
              <a:t> </a:t>
            </a:r>
            <a:r>
              <a:rPr lang="sl-SI" sz="2000" b="1" i="1" dirty="0">
                <a:cs typeface="Times New Roman" pitchFamily="18" charset="0"/>
              </a:rPr>
              <a:t>osredotočenosti</a:t>
            </a:r>
            <a:r>
              <a:rPr lang="sl-SI" sz="2000" i="1" dirty="0">
                <a:cs typeface="Times New Roman" pitchFamily="18" charset="0"/>
              </a:rPr>
              <a:t>, izločanja vseh motečih dejavnikov. </a:t>
            </a:r>
            <a:r>
              <a:rPr lang="sl-SI" sz="2000" b="1" i="1" dirty="0">
                <a:cs typeface="Times New Roman" pitchFamily="18" charset="0"/>
              </a:rPr>
              <a:t>Ni </a:t>
            </a:r>
            <a:r>
              <a:rPr lang="sl-SI" sz="2000" i="1" dirty="0">
                <a:cs typeface="Times New Roman" pitchFamily="18" charset="0"/>
              </a:rPr>
              <a:t>ne</a:t>
            </a:r>
            <a:r>
              <a:rPr lang="sl-SI" sz="2000" b="1" i="1" dirty="0">
                <a:cs typeface="Times New Roman" pitchFamily="18" charset="0"/>
              </a:rPr>
              <a:t> preprosta </a:t>
            </a:r>
            <a:r>
              <a:rPr lang="sl-SI" sz="2000" i="1" dirty="0">
                <a:cs typeface="Times New Roman" pitchFamily="18" charset="0"/>
              </a:rPr>
              <a:t>ne</a:t>
            </a:r>
            <a:r>
              <a:rPr lang="sl-SI" sz="2000" b="1" i="1" dirty="0">
                <a:cs typeface="Times New Roman" pitchFamily="18" charset="0"/>
              </a:rPr>
              <a:t> prazna, </a:t>
            </a:r>
            <a:r>
              <a:rPr lang="sl-SI" sz="2000" i="1" dirty="0">
                <a:cs typeface="Times New Roman" pitchFamily="18" charset="0"/>
              </a:rPr>
              <a:t>ni</a:t>
            </a:r>
            <a:r>
              <a:rPr lang="sl-SI" sz="2000" b="1" i="1" dirty="0">
                <a:cs typeface="Times New Roman" pitchFamily="18" charset="0"/>
              </a:rPr>
              <a:t> hladna </a:t>
            </a:r>
            <a:r>
              <a:rPr lang="sl-SI" sz="2000" i="1" dirty="0">
                <a:cs typeface="Times New Roman" pitchFamily="18" charset="0"/>
              </a:rPr>
              <a:t>ne</a:t>
            </a:r>
            <a:r>
              <a:rPr lang="sl-SI" sz="2000" b="1" i="1" dirty="0">
                <a:cs typeface="Times New Roman" pitchFamily="18" charset="0"/>
              </a:rPr>
              <a:t> obskurna. Minimalizem preureja vrednote. V običajni izkušnji odkriva najgloblje izkustvo</a:t>
            </a:r>
            <a:r>
              <a:rPr lang="sl-SI" sz="2000" i="1" dirty="0">
                <a:cs typeface="Times New Roman" pitchFamily="18" charset="0"/>
              </a:rPr>
              <a:t>.« </a:t>
            </a:r>
          </a:p>
          <a:p>
            <a:pPr marL="0" indent="0">
              <a:buNone/>
            </a:pPr>
            <a:r>
              <a:rPr lang="sl-SI" sz="2000" i="1" dirty="0">
                <a:cs typeface="Times New Roman" pitchFamily="18" charset="0"/>
              </a:rPr>
              <a:t>                                                                                                            </a:t>
            </a:r>
            <a:r>
              <a:rPr lang="sl-SI" sz="2000" dirty="0">
                <a:cs typeface="Times New Roman" pitchFamily="18" charset="0"/>
              </a:rPr>
              <a:t>(Nicholas </a:t>
            </a:r>
            <a:r>
              <a:rPr lang="sl-SI" sz="2000" dirty="0" err="1">
                <a:cs typeface="Times New Roman" pitchFamily="18" charset="0"/>
              </a:rPr>
              <a:t>Serota</a:t>
            </a:r>
            <a:r>
              <a:rPr lang="sl-SI" sz="2000" dirty="0"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6504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temeljna določila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132857"/>
            <a:ext cx="7848872" cy="33123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DOLOČILA FILMSKEGA MINIMALIZMA</a:t>
            </a:r>
            <a:endParaRPr lang="sl-SI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sl-SI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nedramatičnost</a:t>
            </a:r>
            <a:r>
              <a:rPr lang="sl-SI" sz="7200" dirty="0">
                <a:cs typeface="Times New Roman" pitchFamily="18" charset="0"/>
              </a:rPr>
              <a:t>: nikakršne (v ospredje potisnjene) dramatizacije, brez (uvajajočega) začetka, brez (logičnega) razpleta, odprt zaključek, odsotnost težnje po napredovanju, nobenih temeljnih pripovednih trikov (</a:t>
            </a:r>
            <a:r>
              <a:rPr lang="sl-SI" sz="7200" i="1" dirty="0" err="1">
                <a:cs typeface="Times New Roman" pitchFamily="18" charset="0"/>
              </a:rPr>
              <a:t>flashback</a:t>
            </a:r>
            <a:r>
              <a:rPr lang="sl-SI" sz="7200" dirty="0">
                <a:cs typeface="Times New Roman" pitchFamily="18" charset="0"/>
              </a:rPr>
              <a:t>, večplastne zgodbe), preprostost, odsotnost zunanjih vzrokov, ki bi izvajali pritisk na protagonista</a:t>
            </a:r>
          </a:p>
          <a:p>
            <a:pPr marL="0" indent="0">
              <a:buNone/>
            </a:pPr>
            <a:endParaRPr lang="sl-SI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brezbesednost</a:t>
            </a:r>
            <a:r>
              <a:rPr lang="sl-SI" sz="7200" dirty="0">
                <a:cs typeface="Times New Roman" pitchFamily="18" charset="0"/>
              </a:rPr>
              <a:t>: lakonične interakcije (ali »nemi« redko-besedni protagonisti), nobenih z zapletom pogojevanih mašil, odsotnost psiholoških argumentov, neposredni zvok, telesna govorica brez »igranja«</a:t>
            </a:r>
          </a:p>
          <a:p>
            <a:pPr marL="0" indent="0">
              <a:buNone/>
            </a:pPr>
            <a:endParaRPr lang="sl-SI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počasnost</a:t>
            </a:r>
            <a:r>
              <a:rPr lang="sl-SI" sz="7200" dirty="0">
                <a:cs typeface="Times New Roman" pitchFamily="18" charset="0"/>
              </a:rPr>
              <a:t>: pogosti dolgi kadri (</a:t>
            </a:r>
            <a:r>
              <a:rPr lang="sl-SI" sz="7200" i="1" dirty="0">
                <a:cs typeface="Times New Roman" pitchFamily="18" charset="0"/>
              </a:rPr>
              <a:t>plani-sekvence</a:t>
            </a:r>
            <a:r>
              <a:rPr lang="sl-SI" sz="7200" dirty="0">
                <a:cs typeface="Times New Roman" pitchFamily="18" charset="0"/>
              </a:rPr>
              <a:t>), statični posnetki »počasna« kamera, potrpežljivi tempo, brez posebnih dogodkov v razvoju časa, razvlečeni premori, prosti tek, občutenje oz. zavedanje časa/trajanja</a:t>
            </a:r>
          </a:p>
          <a:p>
            <a:pPr marL="0" indent="0">
              <a:buNone/>
            </a:pPr>
            <a:endParaRPr lang="sl-SI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odtujenost</a:t>
            </a:r>
            <a:r>
              <a:rPr lang="sl-SI" sz="7200" dirty="0">
                <a:cs typeface="Times New Roman" pitchFamily="18" charset="0"/>
              </a:rPr>
              <a:t>: nepovezanost, tavanje / brezdelje / ravnodušnost (apatičnost), samota, fatalizem, dolgčas (apatija) / </a:t>
            </a:r>
            <a:r>
              <a:rPr lang="sl-SI" sz="7200" dirty="0" err="1">
                <a:cs typeface="Times New Roman" pitchFamily="18" charset="0"/>
              </a:rPr>
              <a:t>malanholičnost</a:t>
            </a:r>
            <a:r>
              <a:rPr lang="sl-SI" sz="7200" dirty="0">
                <a:cs typeface="Times New Roman" pitchFamily="18" charset="0"/>
              </a:rPr>
              <a:t> / depresivnost, </a:t>
            </a:r>
            <a:r>
              <a:rPr lang="sl-SI" sz="7200" dirty="0" err="1">
                <a:cs typeface="Times New Roman" pitchFamily="18" charset="0"/>
              </a:rPr>
              <a:t>nekomformizem</a:t>
            </a:r>
            <a:r>
              <a:rPr lang="sl-SI" sz="7200" dirty="0">
                <a:cs typeface="Times New Roman" pitchFamily="18" charset="0"/>
              </a:rPr>
              <a:t>, oddaljenost protagonista od sveta in drugih likov, praznina, prazni kadri, distanciranost kamere od subjekta</a:t>
            </a:r>
            <a:endParaRPr lang="sl-SI" sz="72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131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naratologija</a:t>
            </a:r>
            <a:r>
              <a:rPr lang="sl-SI" sz="4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NARATOLOGIJA – TEORIJA FILMSKE PRIPOVEDI</a:t>
            </a:r>
          </a:p>
          <a:p>
            <a:pPr marL="0" indent="0">
              <a:buNone/>
            </a:pPr>
            <a:endParaRPr lang="sl-SI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800" b="1" dirty="0">
                <a:cs typeface="Times New Roman" pitchFamily="18" charset="0"/>
              </a:rPr>
              <a:t>Smer v filmski teoriji, ki preučuje splošne oblike in modele delovanja pripovednih struktur.</a:t>
            </a:r>
          </a:p>
          <a:p>
            <a:pPr marL="0" indent="0">
              <a:buNone/>
            </a:pPr>
            <a:endParaRPr lang="sl-SI" sz="11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800" b="1" dirty="0" err="1">
                <a:cs typeface="Times New Roman" pitchFamily="18" charset="0"/>
              </a:rPr>
              <a:t>Naratologija</a:t>
            </a:r>
            <a:r>
              <a:rPr lang="sl-SI" sz="1800" dirty="0">
                <a:cs typeface="Times New Roman" pitchFamily="18" charset="0"/>
              </a:rPr>
              <a:t> predstavlja interdisciplinarno področje, ki se posveča vprašanjem, </a:t>
            </a:r>
            <a:r>
              <a:rPr lang="sl-SI" sz="1800" b="1" dirty="0">
                <a:cs typeface="Times New Roman" pitchFamily="18" charset="0"/>
              </a:rPr>
              <a:t>kako deluje zgodba</a:t>
            </a:r>
            <a:r>
              <a:rPr lang="sl-SI" sz="1800" dirty="0">
                <a:cs typeface="Times New Roman" pitchFamily="18" charset="0"/>
              </a:rPr>
              <a:t>, </a:t>
            </a:r>
            <a:r>
              <a:rPr lang="sl-SI" sz="1800" b="1" dirty="0">
                <a:cs typeface="Times New Roman" pitchFamily="18" charset="0"/>
              </a:rPr>
              <a:t>kako učinkujejo bistveni dejavniki pripovedi</a:t>
            </a:r>
            <a:r>
              <a:rPr lang="sl-SI" sz="1800" dirty="0"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sl-SI" sz="11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800" dirty="0">
                <a:cs typeface="Times New Roman" pitchFamily="18" charset="0"/>
              </a:rPr>
              <a:t>Obravnava različne </a:t>
            </a:r>
            <a:r>
              <a:rPr lang="sl-SI" sz="1800" b="1" dirty="0">
                <a:cs typeface="Times New Roman" pitchFamily="18" charset="0"/>
              </a:rPr>
              <a:t>pripovedne sisteme</a:t>
            </a:r>
            <a:r>
              <a:rPr lang="sl-SI" sz="1800" dirty="0">
                <a:cs typeface="Times New Roman" pitchFamily="18" charset="0"/>
              </a:rPr>
              <a:t>,</a:t>
            </a:r>
            <a:r>
              <a:rPr lang="sl-SI" sz="1800" b="1" dirty="0">
                <a:cs typeface="Times New Roman" pitchFamily="18" charset="0"/>
              </a:rPr>
              <a:t> zasnove</a:t>
            </a:r>
            <a:r>
              <a:rPr lang="sl-SI" sz="1800" dirty="0">
                <a:cs typeface="Times New Roman" pitchFamily="18" charset="0"/>
              </a:rPr>
              <a:t>,</a:t>
            </a:r>
            <a:r>
              <a:rPr lang="sl-SI" sz="1800" b="1" dirty="0">
                <a:cs typeface="Times New Roman" pitchFamily="18" charset="0"/>
              </a:rPr>
              <a:t> strategije</a:t>
            </a:r>
            <a:r>
              <a:rPr lang="sl-SI" sz="1800" dirty="0">
                <a:cs typeface="Times New Roman" pitchFamily="18" charset="0"/>
              </a:rPr>
              <a:t>,</a:t>
            </a:r>
            <a:r>
              <a:rPr lang="sl-SI" sz="1800" b="1" dirty="0">
                <a:cs typeface="Times New Roman" pitchFamily="18" charset="0"/>
              </a:rPr>
              <a:t> estetske norme</a:t>
            </a:r>
            <a:r>
              <a:rPr lang="sl-SI" sz="1800" dirty="0">
                <a:cs typeface="Times New Roman" pitchFamily="18" charset="0"/>
              </a:rPr>
              <a:t>,</a:t>
            </a:r>
            <a:r>
              <a:rPr lang="sl-SI" sz="1800" b="1" dirty="0">
                <a:cs typeface="Times New Roman" pitchFamily="18" charset="0"/>
              </a:rPr>
              <a:t> vrste zgodb </a:t>
            </a:r>
            <a:r>
              <a:rPr lang="sl-SI" sz="1800" dirty="0">
                <a:cs typeface="Times New Roman" pitchFamily="18" charset="0"/>
              </a:rPr>
              <a:t>ter njihovo </a:t>
            </a:r>
            <a:r>
              <a:rPr lang="sl-SI" sz="1800" b="1" dirty="0">
                <a:cs typeface="Times New Roman" pitchFamily="18" charset="0"/>
              </a:rPr>
              <a:t>simbolično pomenskost</a:t>
            </a:r>
            <a:r>
              <a:rPr lang="sl-SI" sz="1800" dirty="0">
                <a:cs typeface="Times New Roman" pitchFamily="18" charset="0"/>
              </a:rPr>
              <a:t>. </a:t>
            </a:r>
            <a:r>
              <a:rPr lang="sl-SI" sz="1800" b="1" dirty="0">
                <a:cs typeface="Times New Roman" pitchFamily="18" charset="0"/>
              </a:rPr>
              <a:t>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00011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naratologija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136904" cy="388843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sz="2000" i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000" i="1" dirty="0">
                <a:cs typeface="Times New Roman" pitchFamily="18" charset="0"/>
              </a:rPr>
              <a:t>»Temeljna predpostavka </a:t>
            </a:r>
            <a:r>
              <a:rPr lang="sl-SI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naratologije</a:t>
            </a:r>
            <a:r>
              <a:rPr lang="sl-SI" sz="2000" i="1" dirty="0">
                <a:cs typeface="Times New Roman" pitchFamily="18" charset="0"/>
              </a:rPr>
              <a:t> temelji na ločevanju med </a:t>
            </a:r>
            <a:r>
              <a:rPr lang="sl-SI" sz="2000" b="1" i="1" dirty="0">
                <a:cs typeface="Times New Roman" pitchFamily="18" charset="0"/>
              </a:rPr>
              <a:t>zgodbo</a:t>
            </a:r>
            <a:r>
              <a:rPr lang="sl-SI" sz="2000" i="1" dirty="0">
                <a:cs typeface="Times New Roman" pitchFamily="18" charset="0"/>
              </a:rPr>
              <a:t> in </a:t>
            </a:r>
            <a:r>
              <a:rPr lang="sl-SI" sz="2000" b="1" i="1" dirty="0">
                <a:cs typeface="Times New Roman" pitchFamily="18" charset="0"/>
              </a:rPr>
              <a:t>naracijo</a:t>
            </a:r>
            <a:r>
              <a:rPr lang="sl-SI" sz="2000" i="1" dirty="0">
                <a:cs typeface="Times New Roman" pitchFamily="18" charset="0"/>
              </a:rPr>
              <a:t>, se pravi, da vsaka </a:t>
            </a:r>
            <a:r>
              <a:rPr lang="sl-SI" sz="2000" b="1" i="1" dirty="0">
                <a:cs typeface="Times New Roman" pitchFamily="18" charset="0"/>
              </a:rPr>
              <a:t>pripoved</a:t>
            </a:r>
            <a:r>
              <a:rPr lang="sl-SI" sz="2000" i="1" dirty="0">
                <a:cs typeface="Times New Roman" pitchFamily="18" charset="0"/>
              </a:rPr>
              <a:t> sestoji iz </a:t>
            </a:r>
            <a:r>
              <a:rPr lang="sl-SI" sz="2000" b="1" i="1" dirty="0">
                <a:cs typeface="Times New Roman" pitchFamily="18" charset="0"/>
              </a:rPr>
              <a:t>zgodbe</a:t>
            </a:r>
            <a:r>
              <a:rPr lang="sl-SI" sz="2000" i="1" dirty="0">
                <a:cs typeface="Times New Roman" pitchFamily="18" charset="0"/>
              </a:rPr>
              <a:t> in </a:t>
            </a:r>
            <a:r>
              <a:rPr lang="sl-SI" sz="2000" b="1" i="1" dirty="0">
                <a:cs typeface="Times New Roman" pitchFamily="18" charset="0"/>
              </a:rPr>
              <a:t>načina</a:t>
            </a:r>
            <a:r>
              <a:rPr lang="sl-SI" sz="2000" i="1" dirty="0">
                <a:cs typeface="Times New Roman" pitchFamily="18" charset="0"/>
              </a:rPr>
              <a:t>, kako je </a:t>
            </a:r>
            <a:r>
              <a:rPr lang="sl-SI" sz="2000" b="1" i="1" dirty="0">
                <a:cs typeface="Times New Roman" pitchFamily="18" charset="0"/>
              </a:rPr>
              <a:t>pripovedovana</a:t>
            </a:r>
            <a:r>
              <a:rPr lang="sl-SI" sz="2000" i="1" dirty="0"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sl-SI" sz="1100" b="1" i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Zgodba</a:t>
            </a:r>
            <a:r>
              <a:rPr lang="sl-SI" sz="2000" i="1" dirty="0">
                <a:cs typeface="Times New Roman" pitchFamily="18" charset="0"/>
              </a:rPr>
              <a:t> obstaja </a:t>
            </a:r>
            <a:r>
              <a:rPr lang="sl-SI" sz="2000" b="1" i="1" dirty="0">
                <a:cs typeface="Times New Roman" pitchFamily="18" charset="0"/>
              </a:rPr>
              <a:t>neodvisno</a:t>
            </a:r>
            <a:r>
              <a:rPr lang="sl-SI" sz="2000" i="1" dirty="0">
                <a:cs typeface="Times New Roman" pitchFamily="18" charset="0"/>
              </a:rPr>
              <a:t> tako od umetniških panog (literatura, film, gledališče) kot od svojih </a:t>
            </a:r>
            <a:r>
              <a:rPr lang="sl-SI" sz="2000" b="1" i="1" dirty="0">
                <a:cs typeface="Times New Roman" pitchFamily="18" charset="0"/>
              </a:rPr>
              <a:t>pripovednih načinov</a:t>
            </a:r>
            <a:r>
              <a:rPr lang="sl-SI" sz="2000" i="1" dirty="0">
                <a:cs typeface="Times New Roman" pitchFamily="18" charset="0"/>
              </a:rPr>
              <a:t> – obenem pa obstaja </a:t>
            </a:r>
            <a:r>
              <a:rPr lang="sl-SI" sz="2000" b="1" i="1" dirty="0">
                <a:cs typeface="Times New Roman" pitchFamily="18" charset="0"/>
              </a:rPr>
              <a:t>samo v njih</a:t>
            </a:r>
            <a:r>
              <a:rPr lang="sl-SI" sz="2000" i="1" dirty="0">
                <a:cs typeface="Times New Roman" pitchFamily="18" charset="0"/>
              </a:rPr>
              <a:t>, saj npr. v filmu </a:t>
            </a:r>
            <a:r>
              <a:rPr lang="sl-SI" sz="2000" b="1" i="1" dirty="0">
                <a:cs typeface="Times New Roman" pitchFamily="18" charset="0"/>
              </a:rPr>
              <a:t>zvemo</a:t>
            </a:r>
            <a:r>
              <a:rPr lang="sl-SI" sz="2000" i="1" dirty="0">
                <a:cs typeface="Times New Roman" pitchFamily="18" charset="0"/>
              </a:rPr>
              <a:t> za </a:t>
            </a:r>
            <a:r>
              <a:rPr lang="sl-SI" sz="2000" b="1" i="1" dirty="0">
                <a:cs typeface="Times New Roman" pitchFamily="18" charset="0"/>
              </a:rPr>
              <a:t>zgodbo</a:t>
            </a:r>
            <a:r>
              <a:rPr lang="sl-SI" sz="2000" i="1" dirty="0">
                <a:cs typeface="Times New Roman" pitchFamily="18" charset="0"/>
              </a:rPr>
              <a:t> prav iz </a:t>
            </a:r>
            <a:r>
              <a:rPr lang="sl-SI" sz="2000" b="1" i="1" dirty="0">
                <a:cs typeface="Times New Roman" pitchFamily="18" charset="0"/>
              </a:rPr>
              <a:t>načina</a:t>
            </a:r>
            <a:r>
              <a:rPr lang="sl-SI" sz="2000" i="1" dirty="0">
                <a:cs typeface="Times New Roman" pitchFamily="18" charset="0"/>
              </a:rPr>
              <a:t>, po katerem je </a:t>
            </a:r>
            <a:r>
              <a:rPr lang="sl-SI" sz="2000" b="1" i="1" dirty="0">
                <a:cs typeface="Times New Roman" pitchFamily="18" charset="0"/>
              </a:rPr>
              <a:t>pripovedovana</a:t>
            </a:r>
            <a:r>
              <a:rPr lang="sl-SI" sz="2000" i="1" dirty="0"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sl-SI" sz="1100" b="1" i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Pripoved</a:t>
            </a:r>
            <a:r>
              <a:rPr lang="sl-SI" sz="2000" i="1" dirty="0">
                <a:cs typeface="Times New Roman" pitchFamily="18" charset="0"/>
              </a:rPr>
              <a:t> je tisto, s čemer </a:t>
            </a:r>
            <a:r>
              <a:rPr lang="sl-SI" sz="2000" b="1" i="1" dirty="0">
                <a:cs typeface="Times New Roman" pitchFamily="18" charset="0"/>
              </a:rPr>
              <a:t>obstaja</a:t>
            </a:r>
            <a:r>
              <a:rPr lang="sl-SI" sz="2000" i="1" dirty="0">
                <a:cs typeface="Times New Roman" pitchFamily="18" charset="0"/>
              </a:rPr>
              <a:t> tudi </a:t>
            </a:r>
            <a:r>
              <a:rPr lang="sl-SI" sz="2000" b="1" i="1" dirty="0">
                <a:cs typeface="Times New Roman" pitchFamily="18" charset="0"/>
              </a:rPr>
              <a:t>zgodba</a:t>
            </a:r>
            <a:r>
              <a:rPr lang="sl-SI" sz="2000" i="1" dirty="0">
                <a:cs typeface="Times New Roman" pitchFamily="18" charset="0"/>
              </a:rPr>
              <a:t>.«                                   </a:t>
            </a:r>
          </a:p>
          <a:p>
            <a:pPr marL="0" indent="0">
              <a:buNone/>
            </a:pPr>
            <a:r>
              <a:rPr lang="sl-SI" sz="2000" i="1" dirty="0">
                <a:cs typeface="Times New Roman" pitchFamily="18" charset="0"/>
              </a:rPr>
              <a:t>                                                                                                            </a:t>
            </a:r>
            <a:r>
              <a:rPr lang="sl-SI" sz="2000" dirty="0">
                <a:cs typeface="Times New Roman" pitchFamily="18" charset="0"/>
              </a:rPr>
              <a:t>(Filmski leksikon)</a:t>
            </a:r>
            <a:endParaRPr lang="sl-SI" sz="2000" b="1" u="sng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563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razporejanje informacij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8136904" cy="43924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NAČINI PRIPOVEDNEGA RAZPOREJANJA PODATKOV</a:t>
            </a: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100" dirty="0"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l-SI" sz="2000" dirty="0">
                <a:cs typeface="Times New Roman" pitchFamily="18" charset="0"/>
              </a:rPr>
              <a:t>Za opredeljevanje te </a:t>
            </a:r>
            <a:r>
              <a:rPr lang="sl-SI" sz="2000" b="1" dirty="0">
                <a:cs typeface="Times New Roman" pitchFamily="18" charset="0"/>
              </a:rPr>
              <a:t>razlike</a:t>
            </a:r>
            <a:r>
              <a:rPr lang="sl-SI" sz="2000" dirty="0">
                <a:cs typeface="Times New Roman" pitchFamily="18" charset="0"/>
              </a:rPr>
              <a:t> se uporablja tudi izrazoslovje </a:t>
            </a:r>
            <a:r>
              <a:rPr lang="sl-SI" sz="2000" b="1" dirty="0">
                <a:cs typeface="Times New Roman" pitchFamily="18" charset="0"/>
              </a:rPr>
              <a:t>ruskih formalistov;</a:t>
            </a:r>
            <a:r>
              <a:rPr lang="sl-SI" sz="2000" dirty="0">
                <a:cs typeface="Times New Roman" pitchFamily="18" charset="0"/>
              </a:rPr>
              <a:t> razlika med </a:t>
            </a:r>
          </a:p>
          <a:p>
            <a:pPr marL="0" indent="0">
              <a:buNone/>
            </a:pPr>
            <a:endParaRPr lang="sl-SI" sz="1100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fabulo</a:t>
            </a:r>
            <a:r>
              <a:rPr lang="sl-SI" sz="2000" dirty="0">
                <a:cs typeface="Times New Roman" pitchFamily="18" charset="0"/>
              </a:rPr>
              <a:t> (zgodba vsakdanjega življenja) </a:t>
            </a:r>
          </a:p>
          <a:p>
            <a:pPr marL="0" indent="360363">
              <a:buNone/>
            </a:pPr>
            <a:r>
              <a:rPr lang="sl-SI" sz="2000" dirty="0">
                <a:cs typeface="Times New Roman" pitchFamily="18" charset="0"/>
              </a:rPr>
              <a:t>in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sižejem</a:t>
            </a:r>
            <a:r>
              <a:rPr lang="sl-SI" sz="2000" dirty="0">
                <a:cs typeface="Times New Roman" pitchFamily="18" charset="0"/>
              </a:rPr>
              <a:t> (načinom umetniškega preoblikovanja zgodbe) </a:t>
            </a:r>
          </a:p>
          <a:p>
            <a:pPr marL="0" indent="0">
              <a:buNone/>
            </a:pPr>
            <a:endParaRPr lang="sl-SI" sz="11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000" dirty="0">
                <a:cs typeface="Times New Roman" pitchFamily="18" charset="0"/>
              </a:rPr>
              <a:t>Temeljna naloga avtorja je, da za potrebe </a:t>
            </a:r>
            <a:r>
              <a:rPr lang="sl-SI" sz="2000" b="1" dirty="0">
                <a:cs typeface="Times New Roman" pitchFamily="18" charset="0"/>
              </a:rPr>
              <a:t>umetniškega ustvarjalnega</a:t>
            </a:r>
            <a:r>
              <a:rPr lang="sl-SI" sz="2000" dirty="0">
                <a:cs typeface="Times New Roman" pitchFamily="18" charset="0"/>
              </a:rPr>
              <a:t> </a:t>
            </a:r>
            <a:r>
              <a:rPr lang="sl-SI" sz="2000" b="1" dirty="0">
                <a:cs typeface="Times New Roman" pitchFamily="18" charset="0"/>
              </a:rPr>
              <a:t>procesa</a:t>
            </a:r>
            <a:r>
              <a:rPr lang="sl-SI" sz="2000" dirty="0">
                <a:cs typeface="Times New Roman" pitchFamily="18" charset="0"/>
              </a:rPr>
              <a:t> </a:t>
            </a:r>
            <a:r>
              <a:rPr lang="sl-SI" sz="2000" b="1" dirty="0">
                <a:cs typeface="Times New Roman" pitchFamily="18" charset="0"/>
              </a:rPr>
              <a:t>fabulo </a:t>
            </a:r>
            <a:r>
              <a:rPr lang="sl-SI" sz="2000" dirty="0">
                <a:cs typeface="Times New Roman" pitchFamily="18" charset="0"/>
              </a:rPr>
              <a:t>preoblikuje</a:t>
            </a:r>
            <a:r>
              <a:rPr lang="sl-SI" sz="2000" b="1" dirty="0">
                <a:cs typeface="Times New Roman" pitchFamily="18" charset="0"/>
              </a:rPr>
              <a:t> </a:t>
            </a:r>
            <a:r>
              <a:rPr lang="sl-SI" sz="2000" dirty="0">
                <a:cs typeface="Times New Roman" pitchFamily="18" charset="0"/>
              </a:rPr>
              <a:t>v</a:t>
            </a:r>
            <a:r>
              <a:rPr lang="sl-SI" sz="2000" b="1" dirty="0">
                <a:cs typeface="Times New Roman" pitchFamily="18" charset="0"/>
              </a:rPr>
              <a:t> siže</a:t>
            </a:r>
            <a:r>
              <a:rPr lang="sl-SI" sz="2000" dirty="0"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sl-SI" sz="11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000" dirty="0">
                <a:cs typeface="Times New Roman" pitchFamily="18" charset="0"/>
              </a:rPr>
              <a:t>Osnovna </a:t>
            </a:r>
            <a:r>
              <a:rPr lang="sl-SI" sz="2000" b="1" dirty="0">
                <a:cs typeface="Times New Roman" pitchFamily="18" charset="0"/>
              </a:rPr>
              <a:t>načina</a:t>
            </a:r>
            <a:r>
              <a:rPr lang="sl-SI" sz="2000" dirty="0">
                <a:cs typeface="Times New Roman" pitchFamily="18" charset="0"/>
              </a:rPr>
              <a:t> oz. </a:t>
            </a:r>
            <a:r>
              <a:rPr lang="sl-SI" sz="2000" b="1" dirty="0">
                <a:cs typeface="Times New Roman" pitchFamily="18" charset="0"/>
              </a:rPr>
              <a:t>modusa</a:t>
            </a:r>
            <a:r>
              <a:rPr lang="sl-SI" sz="2000" dirty="0">
                <a:cs typeface="Times New Roman" pitchFamily="18" charset="0"/>
              </a:rPr>
              <a:t> ureditve informacij glede na spoznavne možnosti osebe (oseb), katerih gledišče prevzema:</a:t>
            </a:r>
          </a:p>
          <a:p>
            <a:pPr marL="0" indent="0">
              <a:buNone/>
            </a:pPr>
            <a:endParaRPr lang="sl-SI" sz="1100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b="1" dirty="0" err="1">
                <a:cs typeface="Times New Roman" pitchFamily="18" charset="0"/>
              </a:rPr>
              <a:t>fokalizacija</a:t>
            </a:r>
            <a:endParaRPr lang="sl-SI" sz="1100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b="1" dirty="0" err="1">
                <a:cs typeface="Times New Roman" pitchFamily="18" charset="0"/>
              </a:rPr>
              <a:t>okularizacija</a:t>
            </a:r>
            <a:endParaRPr lang="sl-SI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73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fokalizacija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96752"/>
            <a:ext cx="8136904" cy="424847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FOKALIZACIJA</a:t>
            </a:r>
            <a:r>
              <a:rPr lang="sl-SI" sz="7200" dirty="0">
                <a:cs typeface="Times New Roman" pitchFamily="18" charset="0"/>
              </a:rPr>
              <a:t> </a:t>
            </a:r>
            <a:r>
              <a:rPr lang="sl-SI" sz="9600" dirty="0">
                <a:cs typeface="Times New Roman" pitchFamily="18" charset="0"/>
              </a:rPr>
              <a:t>– osredotočenost na to, kar filmska oseba </a:t>
            </a:r>
            <a:r>
              <a:rPr lang="sl-SI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VE</a:t>
            </a:r>
            <a:r>
              <a:rPr lang="sl-SI" sz="9600" b="1" dirty="0"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sl-SI" sz="7200" b="1" dirty="0">
                <a:cs typeface="Times New Roman" pitchFamily="18" charset="0"/>
              </a:rPr>
              <a:t>     </a:t>
            </a:r>
            <a:r>
              <a:rPr lang="sl-SI" sz="7200" dirty="0">
                <a:cs typeface="Times New Roman" pitchFamily="18" charset="0"/>
              </a:rPr>
              <a:t>(splošni pojem </a:t>
            </a:r>
            <a:r>
              <a:rPr lang="sl-SI" sz="7200" dirty="0" err="1">
                <a:cs typeface="Times New Roman" pitchFamily="18" charset="0"/>
              </a:rPr>
              <a:t>naratologije</a:t>
            </a:r>
            <a:r>
              <a:rPr lang="sl-SI" sz="7200" dirty="0"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sl-SI" sz="40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7200" b="1" dirty="0">
                <a:cs typeface="Times New Roman" pitchFamily="18" charset="0"/>
              </a:rPr>
              <a:t>zajema vidike pripovednega »žarišča / fokusa« </a:t>
            </a:r>
            <a:r>
              <a:rPr lang="sl-SI" sz="7200" dirty="0">
                <a:cs typeface="Times New Roman" pitchFamily="18" charset="0"/>
              </a:rPr>
              <a:t>oz.</a:t>
            </a:r>
            <a:r>
              <a:rPr lang="sl-SI" sz="7200" b="1" dirty="0">
                <a:cs typeface="Times New Roman" pitchFamily="18" charset="0"/>
              </a:rPr>
              <a:t> pripovednega zornega kota:</a:t>
            </a:r>
            <a:endParaRPr lang="sl-SI" sz="7200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4000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ničelna </a:t>
            </a:r>
            <a:r>
              <a:rPr lang="sl-SI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fokalizacija</a:t>
            </a:r>
            <a:endParaRPr lang="sl-SI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7200" dirty="0">
                <a:cs typeface="Times New Roman" pitchFamily="18" charset="0"/>
              </a:rPr>
              <a:t>dogodki podajani iz </a:t>
            </a:r>
            <a:r>
              <a:rPr lang="sl-SI" sz="7200" b="1" dirty="0">
                <a:cs typeface="Times New Roman" pitchFamily="18" charset="0"/>
              </a:rPr>
              <a:t>nevtralnega</a:t>
            </a:r>
            <a:r>
              <a:rPr lang="sl-SI" sz="7200" dirty="0">
                <a:cs typeface="Times New Roman" pitchFamily="18" charset="0"/>
              </a:rPr>
              <a:t> ali </a:t>
            </a:r>
            <a:r>
              <a:rPr lang="sl-SI" sz="7200" b="1" dirty="0">
                <a:cs typeface="Times New Roman" pitchFamily="18" charset="0"/>
              </a:rPr>
              <a:t>vsevednega</a:t>
            </a:r>
            <a:r>
              <a:rPr lang="sl-SI" sz="7200" dirty="0">
                <a:cs typeface="Times New Roman" pitchFamily="18" charset="0"/>
              </a:rPr>
              <a:t> </a:t>
            </a:r>
            <a:r>
              <a:rPr lang="sl-SI" sz="7200" b="1" dirty="0">
                <a:cs typeface="Times New Roman" pitchFamily="18" charset="0"/>
              </a:rPr>
              <a:t>gledišča</a:t>
            </a:r>
          </a:p>
          <a:p>
            <a:pPr marL="0" indent="0">
              <a:buNone/>
            </a:pPr>
            <a:endParaRPr lang="sl-SI" sz="4000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notranja </a:t>
            </a:r>
            <a:r>
              <a:rPr lang="sl-SI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fokalizacija</a:t>
            </a:r>
            <a:endParaRPr lang="sl-SI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7200" dirty="0">
                <a:cs typeface="Times New Roman" pitchFamily="18" charset="0"/>
              </a:rPr>
              <a:t>podajaje z </a:t>
            </a:r>
            <a:r>
              <a:rPr lang="sl-SI" sz="7200" b="1" dirty="0">
                <a:cs typeface="Times New Roman" pitchFamily="18" charset="0"/>
              </a:rPr>
              <a:t>gledišča</a:t>
            </a:r>
            <a:r>
              <a:rPr lang="sl-SI" sz="7200" dirty="0">
                <a:cs typeface="Times New Roman" pitchFamily="18" charset="0"/>
              </a:rPr>
              <a:t> izbrane </a:t>
            </a:r>
            <a:r>
              <a:rPr lang="sl-SI" sz="7200" b="1" dirty="0">
                <a:cs typeface="Times New Roman" pitchFamily="18" charset="0"/>
              </a:rPr>
              <a:t>osebe</a:t>
            </a:r>
            <a:r>
              <a:rPr lang="sl-SI" sz="7200" dirty="0">
                <a:cs typeface="Times New Roman" pitchFamily="18" charset="0"/>
              </a:rPr>
              <a:t> ali več </a:t>
            </a:r>
            <a:r>
              <a:rPr lang="sl-SI" sz="7200" b="1" dirty="0">
                <a:cs typeface="Times New Roman" pitchFamily="18" charset="0"/>
              </a:rPr>
              <a:t>pripovedovalcev </a:t>
            </a:r>
          </a:p>
          <a:p>
            <a:pPr marL="0" indent="360363">
              <a:buNone/>
            </a:pPr>
            <a:r>
              <a:rPr lang="sl-SI" sz="7200" b="1" dirty="0">
                <a:cs typeface="Times New Roman" pitchFamily="18" charset="0"/>
              </a:rPr>
              <a:t>- fiksna</a:t>
            </a:r>
            <a:r>
              <a:rPr lang="sl-SI" sz="7200" dirty="0">
                <a:cs typeface="Times New Roman" pitchFamily="18" charset="0"/>
              </a:rPr>
              <a:t> – kadar pripoveduje le </a:t>
            </a:r>
            <a:r>
              <a:rPr lang="sl-SI" sz="7200" b="1" dirty="0">
                <a:cs typeface="Times New Roman" pitchFamily="18" charset="0"/>
              </a:rPr>
              <a:t>ena oseba</a:t>
            </a:r>
            <a:r>
              <a:rPr lang="sl-SI" sz="7200" dirty="0">
                <a:cs typeface="Times New Roman" pitchFamily="18" charset="0"/>
              </a:rPr>
              <a:t> </a:t>
            </a:r>
          </a:p>
          <a:p>
            <a:pPr marL="0" indent="360363">
              <a:buNone/>
            </a:pPr>
            <a:r>
              <a:rPr lang="sl-SI" sz="7200" b="1" dirty="0">
                <a:cs typeface="Times New Roman" pitchFamily="18" charset="0"/>
              </a:rPr>
              <a:t>- spremenljiva</a:t>
            </a:r>
            <a:r>
              <a:rPr lang="sl-SI" sz="7200" dirty="0">
                <a:cs typeface="Times New Roman" pitchFamily="18" charset="0"/>
              </a:rPr>
              <a:t> – pripoved </a:t>
            </a:r>
            <a:r>
              <a:rPr lang="sl-SI" sz="7200" b="1" dirty="0">
                <a:cs typeface="Times New Roman" pitchFamily="18" charset="0"/>
              </a:rPr>
              <a:t>prehaja</a:t>
            </a:r>
            <a:r>
              <a:rPr lang="sl-SI" sz="7200" dirty="0">
                <a:cs typeface="Times New Roman" pitchFamily="18" charset="0"/>
              </a:rPr>
              <a:t> iz ene osebe na drugo </a:t>
            </a:r>
          </a:p>
          <a:p>
            <a:pPr marL="0" indent="360363">
              <a:buNone/>
            </a:pPr>
            <a:r>
              <a:rPr lang="sl-SI" sz="7200" b="1" dirty="0">
                <a:cs typeface="Times New Roman" pitchFamily="18" charset="0"/>
              </a:rPr>
              <a:t>- pluralna</a:t>
            </a:r>
            <a:r>
              <a:rPr lang="sl-SI" sz="7200" dirty="0">
                <a:cs typeface="Times New Roman" pitchFamily="18" charset="0"/>
              </a:rPr>
              <a:t> – menjavanje gledišč </a:t>
            </a:r>
            <a:r>
              <a:rPr lang="sl-SI" sz="7200" b="1" dirty="0">
                <a:cs typeface="Times New Roman" pitchFamily="18" charset="0"/>
              </a:rPr>
              <a:t>različnih oseb</a:t>
            </a:r>
            <a:r>
              <a:rPr lang="sl-SI" sz="7200" dirty="0"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sl-SI" sz="4000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zunanja </a:t>
            </a:r>
            <a:r>
              <a:rPr lang="sl-SI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fokalizacija</a:t>
            </a:r>
            <a:r>
              <a:rPr lang="sl-SI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7200" dirty="0">
                <a:cs typeface="Times New Roman" pitchFamily="18" charset="0"/>
              </a:rPr>
              <a:t>(ali </a:t>
            </a:r>
            <a:r>
              <a:rPr lang="sl-SI" sz="7200" b="1" dirty="0">
                <a:cs typeface="Times New Roman" pitchFamily="18" charset="0"/>
              </a:rPr>
              <a:t>prvoosebna</a:t>
            </a:r>
            <a:r>
              <a:rPr lang="sl-SI" sz="7200" dirty="0">
                <a:cs typeface="Times New Roman" pitchFamily="18" charset="0"/>
              </a:rPr>
              <a:t> pripoved /»</a:t>
            </a:r>
            <a:r>
              <a:rPr lang="sl-SI" sz="7200" b="1" dirty="0">
                <a:cs typeface="Times New Roman" pitchFamily="18" charset="0"/>
              </a:rPr>
              <a:t>glas čez sliko</a:t>
            </a:r>
            <a:r>
              <a:rPr lang="sl-SI" sz="7200" dirty="0">
                <a:cs typeface="Times New Roman" pitchFamily="18" charset="0"/>
              </a:rPr>
              <a:t>«)</a:t>
            </a:r>
          </a:p>
          <a:p>
            <a:pPr marL="0" indent="0">
              <a:buNone/>
            </a:pPr>
            <a:r>
              <a:rPr lang="sl-SI" sz="7200" dirty="0">
                <a:cs typeface="Times New Roman" pitchFamily="18" charset="0"/>
              </a:rPr>
              <a:t>pripoved je usmerjena na </a:t>
            </a:r>
            <a:r>
              <a:rPr lang="sl-SI" sz="7200" b="1" dirty="0">
                <a:cs typeface="Times New Roman" pitchFamily="18" charset="0"/>
              </a:rPr>
              <a:t>zunanjost pripovedovanega </a:t>
            </a:r>
            <a:r>
              <a:rPr lang="sl-SI" sz="7200" dirty="0">
                <a:cs typeface="Times New Roman" pitchFamily="18" charset="0"/>
              </a:rPr>
              <a:t>in </a:t>
            </a:r>
            <a:r>
              <a:rPr lang="sl-SI" sz="7200" b="1" dirty="0">
                <a:cs typeface="Times New Roman" pitchFamily="18" charset="0"/>
              </a:rPr>
              <a:t>ne</a:t>
            </a:r>
            <a:r>
              <a:rPr lang="sl-SI" sz="7200" dirty="0">
                <a:cs typeface="Times New Roman" pitchFamily="18" charset="0"/>
              </a:rPr>
              <a:t> razkriva pripovedovalčevega </a:t>
            </a:r>
            <a:r>
              <a:rPr lang="sl-SI" sz="7200" b="1" dirty="0">
                <a:cs typeface="Times New Roman" pitchFamily="18" charset="0"/>
              </a:rPr>
              <a:t>vedenja</a:t>
            </a:r>
            <a:r>
              <a:rPr lang="sl-SI" sz="7200" dirty="0">
                <a:cs typeface="Times New Roman" pitchFamily="18" charset="0"/>
              </a:rPr>
              <a:t> v celoti ali njegovega čustvenega </a:t>
            </a:r>
            <a:r>
              <a:rPr lang="sl-SI" sz="7200" b="1" dirty="0">
                <a:cs typeface="Times New Roman" pitchFamily="18" charset="0"/>
              </a:rPr>
              <a:t>doživljanja</a:t>
            </a:r>
          </a:p>
          <a:p>
            <a:pPr marL="0" indent="0">
              <a:buNone/>
            </a:pPr>
            <a:endParaRPr lang="sl-SI" sz="4000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spektatorialna</a:t>
            </a:r>
            <a:r>
              <a:rPr lang="sl-SI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fokalizacija</a:t>
            </a:r>
            <a:endParaRPr lang="sl-SI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7200" dirty="0">
                <a:cs typeface="Times New Roman" pitchFamily="18" charset="0"/>
              </a:rPr>
              <a:t>s pomočjo </a:t>
            </a:r>
            <a:r>
              <a:rPr lang="sl-SI" sz="7200" b="1" dirty="0">
                <a:cs typeface="Times New Roman" pitchFamily="18" charset="0"/>
              </a:rPr>
              <a:t>montaže</a:t>
            </a:r>
            <a:r>
              <a:rPr lang="sl-SI" sz="7200" dirty="0">
                <a:cs typeface="Times New Roman" pitchFamily="18" charset="0"/>
              </a:rPr>
              <a:t> ali </a:t>
            </a:r>
            <a:r>
              <a:rPr lang="sl-SI" sz="7200" b="1" dirty="0">
                <a:cs typeface="Times New Roman" pitchFamily="18" charset="0"/>
              </a:rPr>
              <a:t>gibanja kamere </a:t>
            </a:r>
            <a:r>
              <a:rPr lang="sl-SI" sz="7200" dirty="0">
                <a:cs typeface="Times New Roman" pitchFamily="18" charset="0"/>
              </a:rPr>
              <a:t>se gledalcu omogoči </a:t>
            </a:r>
            <a:r>
              <a:rPr lang="sl-SI" sz="7200" b="1" dirty="0">
                <a:cs typeface="Times New Roman" pitchFamily="18" charset="0"/>
              </a:rPr>
              <a:t>vedeti več kot vedo pripovedne osebe</a:t>
            </a:r>
          </a:p>
        </p:txBody>
      </p:sp>
    </p:spTree>
    <p:extLst>
      <p:ext uri="{BB962C8B-B14F-4D97-AF65-F5344CB8AC3E}">
        <p14:creationId xmlns:p14="http://schemas.microsoft.com/office/powerpoint/2010/main" val="21071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9571"/>
            <a:ext cx="7848872" cy="1727261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l-SI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l-SI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FILMSKA ANALIZA IN INTERPRETACIJA</a:t>
            </a:r>
          </a:p>
          <a:p>
            <a:pPr marL="0" indent="0" algn="ctr">
              <a:buNone/>
              <a:defRPr/>
            </a:pPr>
            <a:r>
              <a:rPr lang="sl-SI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Analiza filmske pripovedi </a:t>
            </a:r>
          </a:p>
        </p:txBody>
      </p:sp>
    </p:spTree>
    <p:extLst>
      <p:ext uri="{BB962C8B-B14F-4D97-AF65-F5344CB8AC3E}">
        <p14:creationId xmlns:p14="http://schemas.microsoft.com/office/powerpoint/2010/main" val="2984253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okularizacija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0768"/>
            <a:ext cx="8136904" cy="51125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l-SI" sz="92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OKULARIZACIJA</a:t>
            </a:r>
            <a:r>
              <a:rPr lang="sl-SI" sz="9200" dirty="0">
                <a:cs typeface="Times New Roman" pitchFamily="18" charset="0"/>
              </a:rPr>
              <a:t> – osredotočenost na tisto, kar filmska oseba </a:t>
            </a:r>
            <a:r>
              <a:rPr lang="sl-SI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VIDI </a:t>
            </a:r>
          </a:p>
          <a:p>
            <a:pPr marL="0" indent="0">
              <a:buNone/>
            </a:pPr>
            <a:r>
              <a:rPr lang="sl-SI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</a:t>
            </a:r>
            <a:r>
              <a:rPr lang="sl-SI" sz="7200" dirty="0">
                <a:cs typeface="Times New Roman" pitchFamily="18" charset="0"/>
              </a:rPr>
              <a:t>(pojem, uveden posebej za potrebe preučevanja </a:t>
            </a:r>
            <a:r>
              <a:rPr lang="sl-SI" sz="7200" b="1" dirty="0">
                <a:cs typeface="Times New Roman" pitchFamily="18" charset="0"/>
              </a:rPr>
              <a:t>filmske pripovedi</a:t>
            </a:r>
            <a:r>
              <a:rPr lang="sl-SI" sz="7200" dirty="0"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sl-SI" sz="4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7200" dirty="0">
                <a:cs typeface="Times New Roman" pitchFamily="18" charset="0"/>
              </a:rPr>
              <a:t>je </a:t>
            </a:r>
            <a:r>
              <a:rPr lang="sl-SI" sz="7200" b="1" dirty="0">
                <a:cs typeface="Times New Roman" pitchFamily="18" charset="0"/>
              </a:rPr>
              <a:t>nadgradnja</a:t>
            </a:r>
            <a:r>
              <a:rPr lang="sl-SI" sz="7200" dirty="0">
                <a:cs typeface="Times New Roman" pitchFamily="18" charset="0"/>
              </a:rPr>
              <a:t> </a:t>
            </a:r>
            <a:r>
              <a:rPr lang="sl-SI" sz="7200" dirty="0" err="1">
                <a:cs typeface="Times New Roman" pitchFamily="18" charset="0"/>
              </a:rPr>
              <a:t>perspektivistične</a:t>
            </a:r>
            <a:r>
              <a:rPr lang="sl-SI" sz="7200" dirty="0">
                <a:cs typeface="Times New Roman" pitchFamily="18" charset="0"/>
              </a:rPr>
              <a:t> / fokusne obravnave, saj </a:t>
            </a:r>
            <a:r>
              <a:rPr lang="sl-SI" sz="7200" b="1" dirty="0">
                <a:cs typeface="Times New Roman" pitchFamily="18" charset="0"/>
              </a:rPr>
              <a:t>film</a:t>
            </a:r>
            <a:r>
              <a:rPr lang="sl-SI" sz="7200" dirty="0">
                <a:cs typeface="Times New Roman" pitchFamily="18" charset="0"/>
              </a:rPr>
              <a:t> lahko </a:t>
            </a:r>
            <a:r>
              <a:rPr lang="sl-SI" sz="7200" b="1" dirty="0">
                <a:cs typeface="Times New Roman" pitchFamily="18" charset="0"/>
              </a:rPr>
              <a:t>simultano prikazuje </a:t>
            </a:r>
            <a:r>
              <a:rPr lang="sl-SI" sz="7200" dirty="0">
                <a:cs typeface="Times New Roman" pitchFamily="18" charset="0"/>
              </a:rPr>
              <a:t>tisto, kar protagonist </a:t>
            </a:r>
            <a:r>
              <a:rPr lang="sl-SI" sz="7200" b="1" dirty="0">
                <a:cs typeface="Times New Roman" pitchFamily="18" charset="0"/>
              </a:rPr>
              <a:t>vidi</a:t>
            </a:r>
            <a:r>
              <a:rPr lang="sl-SI" sz="7200" dirty="0">
                <a:cs typeface="Times New Roman" pitchFamily="18" charset="0"/>
              </a:rPr>
              <a:t> in hkrati (z zvočnimi elementi) sporoča njegove </a:t>
            </a:r>
            <a:r>
              <a:rPr lang="sl-SI" sz="7200" b="1" dirty="0">
                <a:cs typeface="Times New Roman" pitchFamily="18" charset="0"/>
              </a:rPr>
              <a:t>misli</a:t>
            </a:r>
            <a:r>
              <a:rPr lang="sl-SI" sz="7200" dirty="0">
                <a:cs typeface="Times New Roman" pitchFamily="18" charset="0"/>
              </a:rPr>
              <a:t> oz. posreduje </a:t>
            </a:r>
            <a:r>
              <a:rPr lang="sl-SI" sz="7200" b="1" dirty="0">
                <a:cs typeface="Times New Roman" pitchFamily="18" charset="0"/>
              </a:rPr>
              <a:t>doživetja</a:t>
            </a:r>
          </a:p>
          <a:p>
            <a:pPr marL="0" indent="0">
              <a:buNone/>
            </a:pPr>
            <a:endParaRPr lang="sl-SI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notranja </a:t>
            </a:r>
            <a:r>
              <a:rPr lang="sl-SI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okularizacija</a:t>
            </a:r>
            <a:endParaRPr lang="sl-SI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7200" dirty="0">
                <a:cs typeface="Times New Roman" pitchFamily="18" charset="0"/>
              </a:rPr>
              <a:t>pogled s pozicije določene osebe (lahko je posredovan s </a:t>
            </a:r>
            <a:r>
              <a:rPr lang="sl-SI" sz="7200" b="1" dirty="0">
                <a:cs typeface="Times New Roman" pitchFamily="18" charset="0"/>
              </a:rPr>
              <a:t>kamero</a:t>
            </a:r>
            <a:r>
              <a:rPr lang="sl-SI" sz="7200" dirty="0">
                <a:cs typeface="Times New Roman" pitchFamily="18" charset="0"/>
              </a:rPr>
              <a:t> ali preko </a:t>
            </a:r>
            <a:r>
              <a:rPr lang="sl-SI" sz="7200" b="1" dirty="0">
                <a:cs typeface="Times New Roman" pitchFamily="18" charset="0"/>
              </a:rPr>
              <a:t>montaže</a:t>
            </a:r>
            <a:r>
              <a:rPr lang="sl-SI" sz="7200" dirty="0">
                <a:cs typeface="Times New Roman" pitchFamily="18" charset="0"/>
              </a:rPr>
              <a:t>) </a:t>
            </a:r>
          </a:p>
          <a:p>
            <a:pPr marL="0" indent="360363">
              <a:buNone/>
            </a:pPr>
            <a:r>
              <a:rPr lang="sl-SI" sz="7200" b="1" dirty="0">
                <a:cs typeface="Times New Roman" pitchFamily="18" charset="0"/>
              </a:rPr>
              <a:t>- </a:t>
            </a:r>
            <a:r>
              <a:rPr lang="sl-SI" sz="7200" dirty="0">
                <a:cs typeface="Times New Roman" pitchFamily="18" charset="0"/>
              </a:rPr>
              <a:t>s </a:t>
            </a:r>
            <a:r>
              <a:rPr lang="sl-SI" sz="7200" b="1" dirty="0">
                <a:cs typeface="Times New Roman" pitchFamily="18" charset="0"/>
              </a:rPr>
              <a:t>kamero</a:t>
            </a:r>
            <a:r>
              <a:rPr lang="sl-SI" sz="7200" dirty="0">
                <a:cs typeface="Times New Roman" pitchFamily="18" charset="0"/>
              </a:rPr>
              <a:t> podan </a:t>
            </a:r>
            <a:r>
              <a:rPr lang="sl-SI" sz="7200" b="1" dirty="0">
                <a:cs typeface="Times New Roman" pitchFamily="18" charset="0"/>
              </a:rPr>
              <a:t>prvoosebni pogled</a:t>
            </a:r>
            <a:r>
              <a:rPr lang="sl-SI" sz="7200" dirty="0">
                <a:cs typeface="Times New Roman" pitchFamily="18" charset="0"/>
              </a:rPr>
              <a:t> predstavlja </a:t>
            </a:r>
            <a:r>
              <a:rPr lang="sl-SI" sz="7200" b="1" dirty="0">
                <a:cs typeface="Times New Roman" pitchFamily="18" charset="0"/>
              </a:rPr>
              <a:t>primarno</a:t>
            </a:r>
            <a:r>
              <a:rPr lang="sl-SI" sz="7200" dirty="0">
                <a:cs typeface="Times New Roman" pitchFamily="18" charset="0"/>
              </a:rPr>
              <a:t> </a:t>
            </a:r>
            <a:r>
              <a:rPr lang="sl-SI" sz="7200" dirty="0" err="1">
                <a:cs typeface="Times New Roman" pitchFamily="18" charset="0"/>
              </a:rPr>
              <a:t>okularizacijo</a:t>
            </a:r>
            <a:r>
              <a:rPr lang="sl-SI" sz="7200" dirty="0">
                <a:cs typeface="Times New Roman" pitchFamily="18" charset="0"/>
              </a:rPr>
              <a:t> </a:t>
            </a:r>
          </a:p>
          <a:p>
            <a:pPr marL="360363" indent="0">
              <a:buNone/>
            </a:pPr>
            <a:r>
              <a:rPr lang="sl-SI" sz="7200" b="1" dirty="0">
                <a:cs typeface="Times New Roman" pitchFamily="18" charset="0"/>
              </a:rPr>
              <a:t>- </a:t>
            </a:r>
            <a:r>
              <a:rPr lang="sl-SI" sz="7200" dirty="0">
                <a:cs typeface="Times New Roman" pitchFamily="18" charset="0"/>
              </a:rPr>
              <a:t>z </a:t>
            </a:r>
            <a:r>
              <a:rPr lang="sl-SI" sz="7200" b="1" dirty="0">
                <a:cs typeface="Times New Roman" pitchFamily="18" charset="0"/>
              </a:rPr>
              <a:t>montažo</a:t>
            </a:r>
            <a:r>
              <a:rPr lang="sl-SI" sz="7200" dirty="0">
                <a:cs typeface="Times New Roman" pitchFamily="18" charset="0"/>
              </a:rPr>
              <a:t> zasnovana </a:t>
            </a:r>
            <a:r>
              <a:rPr lang="sl-SI" sz="7200" b="1" dirty="0">
                <a:cs typeface="Times New Roman" pitchFamily="18" charset="0"/>
              </a:rPr>
              <a:t>subjektivna podoba</a:t>
            </a:r>
            <a:r>
              <a:rPr lang="sl-SI" sz="7200" dirty="0">
                <a:cs typeface="Times New Roman" pitchFamily="18" charset="0"/>
              </a:rPr>
              <a:t> (t. i. </a:t>
            </a:r>
            <a:r>
              <a:rPr lang="sl-SI" sz="7200" b="1" i="1" dirty="0">
                <a:cs typeface="Times New Roman" pitchFamily="18" charset="0"/>
              </a:rPr>
              <a:t>subjektivni kader</a:t>
            </a:r>
            <a:r>
              <a:rPr lang="sl-SI" sz="7200" dirty="0">
                <a:cs typeface="Times New Roman" pitchFamily="18" charset="0"/>
              </a:rPr>
              <a:t>) pomeni   </a:t>
            </a:r>
            <a:r>
              <a:rPr lang="sl-SI" sz="7200" b="1" dirty="0">
                <a:cs typeface="Times New Roman" pitchFamily="18" charset="0"/>
              </a:rPr>
              <a:t>sekundarno </a:t>
            </a:r>
            <a:r>
              <a:rPr lang="sl-SI" sz="7200" dirty="0" err="1">
                <a:cs typeface="Times New Roman" pitchFamily="18" charset="0"/>
              </a:rPr>
              <a:t>okularizacijo</a:t>
            </a:r>
            <a:endParaRPr lang="sl-SI" sz="7200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4000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ničela</a:t>
            </a:r>
            <a:r>
              <a:rPr lang="sl-SI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okularizacija</a:t>
            </a:r>
            <a:endParaRPr lang="sl-SI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7200" dirty="0">
                <a:cs typeface="Times New Roman" pitchFamily="18" charset="0"/>
              </a:rPr>
              <a:t>nevtralni pogled pripovedovanja</a:t>
            </a:r>
          </a:p>
          <a:p>
            <a:pPr marL="0" indent="0">
              <a:buNone/>
            </a:pPr>
            <a:endParaRPr lang="sl-SI" sz="7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918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pripoved in prostor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 fontScale="250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PRIPOVED </a:t>
            </a:r>
            <a:r>
              <a:rPr lang="sl-SI" sz="9600" b="1" dirty="0">
                <a:cs typeface="Times New Roman" pitchFamily="18" charset="0"/>
              </a:rPr>
              <a:t>V VLOGI KONSTRUKCIJA FILMSKEGA </a:t>
            </a:r>
            <a:r>
              <a:rPr lang="sl-SI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PROSTORA</a:t>
            </a:r>
          </a:p>
          <a:p>
            <a:pPr marL="0" indent="0">
              <a:buNone/>
            </a:pPr>
            <a:endParaRPr lang="sl-SI" sz="4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7200" b="1" dirty="0">
                <a:cs typeface="Times New Roman" pitchFamily="18" charset="0"/>
              </a:rPr>
              <a:t>zasnova filmskega prostora</a:t>
            </a:r>
            <a:r>
              <a:rPr lang="sl-SI" sz="7200" dirty="0">
                <a:cs typeface="Times New Roman" pitchFamily="18" charset="0"/>
              </a:rPr>
              <a:t> v pripovednem filmu se praviloma podreja prostorskim zakonitostim dejanskosti, z upoštevanjem </a:t>
            </a:r>
            <a:r>
              <a:rPr lang="sl-SI" sz="7200" b="1" dirty="0">
                <a:cs typeface="Times New Roman" pitchFamily="18" charset="0"/>
              </a:rPr>
              <a:t>fizikalnih pravil</a:t>
            </a:r>
            <a:r>
              <a:rPr lang="sl-SI" sz="7200" dirty="0">
                <a:cs typeface="Times New Roman" pitchFamily="18" charset="0"/>
              </a:rPr>
              <a:t>, vključno s </a:t>
            </a:r>
            <a:r>
              <a:rPr lang="sl-SI" sz="7200" b="1" dirty="0">
                <a:cs typeface="Times New Roman" pitchFamily="18" charset="0"/>
              </a:rPr>
              <a:t>časovnimi določili</a:t>
            </a:r>
            <a:r>
              <a:rPr lang="sl-SI" sz="7200" dirty="0"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sl-SI" sz="4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7200" b="1" dirty="0">
                <a:cs typeface="Times New Roman" pitchFamily="18" charset="0"/>
              </a:rPr>
              <a:t>izbira </a:t>
            </a:r>
            <a:r>
              <a:rPr lang="sl-SI" sz="7200" dirty="0">
                <a:cs typeface="Times New Roman" pitchFamily="18" charset="0"/>
              </a:rPr>
              <a:t>in</a:t>
            </a:r>
            <a:r>
              <a:rPr lang="sl-SI" sz="7200" b="1" dirty="0">
                <a:cs typeface="Times New Roman" pitchFamily="18" charset="0"/>
              </a:rPr>
              <a:t> konstrukcija prostora</a:t>
            </a:r>
            <a:r>
              <a:rPr lang="sl-SI" sz="7200" dirty="0">
                <a:cs typeface="Times New Roman" pitchFamily="18" charset="0"/>
              </a:rPr>
              <a:t> pa lahko odraža tudi </a:t>
            </a:r>
            <a:r>
              <a:rPr lang="sl-SI" sz="7200" b="1" dirty="0">
                <a:cs typeface="Times New Roman" pitchFamily="18" charset="0"/>
              </a:rPr>
              <a:t>pomenske poudarke</a:t>
            </a:r>
            <a:r>
              <a:rPr lang="sl-SI" sz="7200" dirty="0">
                <a:cs typeface="Times New Roman" pitchFamily="18" charset="0"/>
              </a:rPr>
              <a:t>, ki </a:t>
            </a:r>
          </a:p>
          <a:p>
            <a:pPr marL="0" indent="0">
              <a:buNone/>
            </a:pPr>
            <a:r>
              <a:rPr lang="sl-SI" sz="7200" dirty="0">
                <a:cs typeface="Times New Roman" pitchFamily="18" charset="0"/>
              </a:rPr>
              <a:t>prevzemajo </a:t>
            </a:r>
            <a:r>
              <a:rPr lang="sl-SI" sz="7200" b="1" dirty="0">
                <a:cs typeface="Times New Roman" pitchFamily="18" charset="0"/>
              </a:rPr>
              <a:t>pripovedno vlogo: </a:t>
            </a:r>
          </a:p>
          <a:p>
            <a:pPr marL="0" indent="360363">
              <a:buNone/>
            </a:pPr>
            <a:r>
              <a:rPr lang="sl-SI" sz="7200" b="1" dirty="0">
                <a:cs typeface="Times New Roman" pitchFamily="18" charset="0"/>
              </a:rPr>
              <a:t>- prazni</a:t>
            </a:r>
            <a:r>
              <a:rPr lang="sl-SI" sz="7200" dirty="0">
                <a:cs typeface="Times New Roman" pitchFamily="18" charset="0"/>
              </a:rPr>
              <a:t>, </a:t>
            </a:r>
            <a:r>
              <a:rPr lang="sl-SI" sz="7200" b="1" dirty="0">
                <a:cs typeface="Times New Roman" pitchFamily="18" charset="0"/>
              </a:rPr>
              <a:t>opusteli prostori </a:t>
            </a:r>
            <a:r>
              <a:rPr lang="sl-SI" sz="7200" dirty="0">
                <a:cs typeface="Times New Roman" pitchFamily="18" charset="0"/>
              </a:rPr>
              <a:t>proti </a:t>
            </a:r>
            <a:r>
              <a:rPr lang="sl-SI" sz="7200" b="1" dirty="0">
                <a:cs typeface="Times New Roman" pitchFamily="18" charset="0"/>
              </a:rPr>
              <a:t>množičnim prizoriščem</a:t>
            </a:r>
            <a:r>
              <a:rPr lang="sl-SI" sz="7200" dirty="0">
                <a:cs typeface="Times New Roman" pitchFamily="18" charset="0"/>
              </a:rPr>
              <a:t> </a:t>
            </a:r>
          </a:p>
          <a:p>
            <a:pPr marL="0" indent="360363">
              <a:buNone/>
            </a:pPr>
            <a:r>
              <a:rPr lang="sl-SI" sz="7200" b="1" dirty="0">
                <a:cs typeface="Times New Roman" pitchFamily="18" charset="0"/>
              </a:rPr>
              <a:t>- interjer </a:t>
            </a:r>
            <a:r>
              <a:rPr lang="sl-SI" sz="7200" dirty="0">
                <a:cs typeface="Times New Roman" pitchFamily="18" charset="0"/>
              </a:rPr>
              <a:t>proti </a:t>
            </a:r>
            <a:r>
              <a:rPr lang="sl-SI" sz="7200" b="1" dirty="0">
                <a:cs typeface="Times New Roman" pitchFamily="18" charset="0"/>
              </a:rPr>
              <a:t>eksterierju</a:t>
            </a:r>
            <a:r>
              <a:rPr lang="sl-SI" sz="7200" dirty="0">
                <a:cs typeface="Times New Roman" pitchFamily="18" charset="0"/>
              </a:rPr>
              <a:t> </a:t>
            </a:r>
          </a:p>
          <a:p>
            <a:pPr marL="0" indent="360363">
              <a:buNone/>
            </a:pPr>
            <a:r>
              <a:rPr lang="sl-SI" sz="7200" b="1" dirty="0">
                <a:cs typeface="Times New Roman" pitchFamily="18" charset="0"/>
              </a:rPr>
              <a:t>- </a:t>
            </a:r>
            <a:r>
              <a:rPr lang="sl-SI" sz="7200" dirty="0">
                <a:cs typeface="Times New Roman" pitchFamily="18" charset="0"/>
              </a:rPr>
              <a:t>območje v</a:t>
            </a:r>
            <a:r>
              <a:rPr lang="sl-SI" sz="7200" b="1" dirty="0">
                <a:cs typeface="Times New Roman" pitchFamily="18" charset="0"/>
              </a:rPr>
              <a:t> prostoru / kadru </a:t>
            </a:r>
            <a:r>
              <a:rPr lang="sl-SI" sz="7200" dirty="0">
                <a:cs typeface="Times New Roman" pitchFamily="18" charset="0"/>
              </a:rPr>
              <a:t>proti </a:t>
            </a:r>
            <a:r>
              <a:rPr lang="sl-SI" sz="7200" b="1" dirty="0">
                <a:cs typeface="Times New Roman" pitchFamily="18" charset="0"/>
              </a:rPr>
              <a:t>zunanjosti kadra </a:t>
            </a:r>
            <a:r>
              <a:rPr lang="sl-SI" sz="7200" dirty="0">
                <a:cs typeface="Times New Roman" pitchFamily="18" charset="0"/>
              </a:rPr>
              <a:t>… </a:t>
            </a:r>
          </a:p>
          <a:p>
            <a:pPr marL="0" indent="0">
              <a:buNone/>
            </a:pPr>
            <a:endParaRPr lang="sl-SI" sz="4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7200" dirty="0">
                <a:cs typeface="Times New Roman" pitchFamily="18" charset="0"/>
              </a:rPr>
              <a:t>posebne </a:t>
            </a:r>
            <a:r>
              <a:rPr lang="sl-SI" sz="7200" b="1" dirty="0">
                <a:cs typeface="Times New Roman" pitchFamily="18" charset="0"/>
              </a:rPr>
              <a:t>pomenske vidike </a:t>
            </a:r>
            <a:r>
              <a:rPr lang="sl-SI" sz="7200" dirty="0">
                <a:cs typeface="Times New Roman" pitchFamily="18" charset="0"/>
              </a:rPr>
              <a:t>prostora omogočajo </a:t>
            </a:r>
            <a:r>
              <a:rPr lang="sl-SI" sz="7200" b="1" dirty="0">
                <a:cs typeface="Times New Roman" pitchFamily="18" charset="0"/>
              </a:rPr>
              <a:t>filmski postopki osvetlitve</a:t>
            </a:r>
            <a:r>
              <a:rPr lang="sl-SI" sz="7200" dirty="0">
                <a:cs typeface="Times New Roman" pitchFamily="18" charset="0"/>
              </a:rPr>
              <a:t>, </a:t>
            </a:r>
            <a:r>
              <a:rPr lang="sl-SI" sz="7200" b="1" dirty="0">
                <a:cs typeface="Times New Roman" pitchFamily="18" charset="0"/>
              </a:rPr>
              <a:t>izbire </a:t>
            </a:r>
            <a:r>
              <a:rPr lang="sl-SI" sz="7200" dirty="0">
                <a:cs typeface="Times New Roman" pitchFamily="18" charset="0"/>
              </a:rPr>
              <a:t>snemalnih </a:t>
            </a:r>
            <a:r>
              <a:rPr lang="sl-SI" sz="7200" b="1" dirty="0">
                <a:cs typeface="Times New Roman" pitchFamily="18" charset="0"/>
              </a:rPr>
              <a:t>kotov</a:t>
            </a:r>
            <a:r>
              <a:rPr lang="sl-SI" sz="7200" dirty="0">
                <a:cs typeface="Times New Roman" pitchFamily="18" charset="0"/>
              </a:rPr>
              <a:t>, </a:t>
            </a:r>
            <a:r>
              <a:rPr lang="sl-SI" sz="7200" b="1" dirty="0">
                <a:cs typeface="Times New Roman" pitchFamily="18" charset="0"/>
              </a:rPr>
              <a:t>gibanja kamere</a:t>
            </a:r>
            <a:r>
              <a:rPr lang="sl-SI" sz="7200" dirty="0">
                <a:cs typeface="Times New Roman" pitchFamily="18" charset="0"/>
              </a:rPr>
              <a:t>, </a:t>
            </a:r>
            <a:r>
              <a:rPr lang="sl-SI" sz="7200" b="1" dirty="0">
                <a:cs typeface="Times New Roman" pitchFamily="18" charset="0"/>
              </a:rPr>
              <a:t>montaža</a:t>
            </a:r>
            <a:r>
              <a:rPr lang="sl-SI" sz="7200" dirty="0">
                <a:cs typeface="Times New Roman" pitchFamily="18" charset="0"/>
              </a:rPr>
              <a:t> … </a:t>
            </a:r>
          </a:p>
          <a:p>
            <a:endParaRPr lang="sl-SI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686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>prip</a:t>
            </a: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oved in čas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60848"/>
            <a:ext cx="7848872" cy="33313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PRIPOVED </a:t>
            </a:r>
            <a:r>
              <a:rPr lang="sl-SI" sz="2400" b="1" dirty="0">
                <a:cs typeface="Times New Roman" pitchFamily="18" charset="0"/>
              </a:rPr>
              <a:t>V FUNKCIJI ZASNOVE FILMSKEGA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ČASA</a:t>
            </a:r>
          </a:p>
          <a:p>
            <a:pPr marL="0" indent="0">
              <a:buNone/>
            </a:pPr>
            <a:endParaRPr lang="sl-SI" sz="1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800" b="1" dirty="0">
                <a:cs typeface="Times New Roman" pitchFamily="18" charset="0"/>
              </a:rPr>
              <a:t>filmski čas </a:t>
            </a:r>
            <a:r>
              <a:rPr lang="sl-SI" sz="1800" dirty="0">
                <a:cs typeface="Times New Roman" pitchFamily="18" charset="0"/>
              </a:rPr>
              <a:t>je neločljiva sestavina (predpogoj in nerazdružljiv dejavnik) odvijanja dogajanja </a:t>
            </a:r>
          </a:p>
          <a:p>
            <a:pPr marL="0" indent="0">
              <a:buNone/>
            </a:pPr>
            <a:r>
              <a:rPr lang="sl-SI" sz="1800" b="1" dirty="0">
                <a:cs typeface="Times New Roman" pitchFamily="18" charset="0"/>
              </a:rPr>
              <a:t>pripoved</a:t>
            </a:r>
            <a:r>
              <a:rPr lang="sl-SI" sz="1800" dirty="0">
                <a:cs typeface="Times New Roman" pitchFamily="18" charset="0"/>
              </a:rPr>
              <a:t> ima nalogo </a:t>
            </a:r>
            <a:r>
              <a:rPr lang="sl-SI" sz="1800" b="1" dirty="0">
                <a:cs typeface="Times New Roman" pitchFamily="18" charset="0"/>
              </a:rPr>
              <a:t>podajanje organiziranega zaporedja dogodkov</a:t>
            </a:r>
            <a:r>
              <a:rPr lang="sl-SI" sz="1800" dirty="0">
                <a:cs typeface="Times New Roman" pitchFamily="18" charset="0"/>
              </a:rPr>
              <a:t>, ki sestavljajo </a:t>
            </a:r>
            <a:r>
              <a:rPr lang="sl-SI" sz="1800" b="1" dirty="0">
                <a:cs typeface="Times New Roman" pitchFamily="18" charset="0"/>
              </a:rPr>
              <a:t>zgodbo</a:t>
            </a:r>
            <a:endParaRPr lang="sl-SI" sz="1800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1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800" dirty="0">
                <a:cs typeface="Times New Roman" pitchFamily="18" charset="0"/>
              </a:rPr>
              <a:t>v prevladujočem delu pripovednega filma in ob običajnih pogojih gledanja ima film </a:t>
            </a:r>
            <a:r>
              <a:rPr lang="sl-SI" sz="1800" b="1" dirty="0">
                <a:cs typeface="Times New Roman" pitchFamily="18" charset="0"/>
              </a:rPr>
              <a:t>popoln nadzor </a:t>
            </a:r>
            <a:r>
              <a:rPr lang="sl-SI" sz="1800" dirty="0">
                <a:cs typeface="Times New Roman" pitchFamily="18" charset="0"/>
              </a:rPr>
              <a:t>nas </a:t>
            </a:r>
            <a:r>
              <a:rPr lang="sl-SI" sz="1800" b="1" dirty="0">
                <a:cs typeface="Times New Roman" pitchFamily="18" charset="0"/>
              </a:rPr>
              <a:t>časovno ureditvijo</a:t>
            </a:r>
            <a:r>
              <a:rPr lang="sl-SI" sz="1800" dirty="0">
                <a:cs typeface="Times New Roman" pitchFamily="18" charset="0"/>
              </a:rPr>
              <a:t>, </a:t>
            </a:r>
            <a:r>
              <a:rPr lang="sl-SI" sz="1800" b="1" dirty="0">
                <a:cs typeface="Times New Roman" pitchFamily="18" charset="0"/>
              </a:rPr>
              <a:t>frekvenco</a:t>
            </a:r>
            <a:r>
              <a:rPr lang="sl-SI" sz="1800" dirty="0">
                <a:cs typeface="Times New Roman" pitchFamily="18" charset="0"/>
              </a:rPr>
              <a:t> in </a:t>
            </a:r>
            <a:r>
              <a:rPr lang="sl-SI" sz="1800" b="1" dirty="0">
                <a:cs typeface="Times New Roman" pitchFamily="18" charset="0"/>
              </a:rPr>
              <a:t>trajanjem</a:t>
            </a:r>
            <a:r>
              <a:rPr lang="sl-SI" sz="1800" dirty="0">
                <a:cs typeface="Times New Roman" pitchFamily="18" charset="0"/>
              </a:rPr>
              <a:t> </a:t>
            </a:r>
            <a:r>
              <a:rPr lang="sl-SI" sz="1800" b="1" dirty="0">
                <a:cs typeface="Times New Roman" pitchFamily="18" charset="0"/>
              </a:rPr>
              <a:t>predstavljenih dogodkov</a:t>
            </a:r>
            <a:r>
              <a:rPr lang="sl-SI" sz="1800" dirty="0"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sl-SI" sz="1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000" b="1" dirty="0">
                <a:cs typeface="Times New Roman" pitchFamily="18" charset="0"/>
              </a:rPr>
              <a:t>filmska pripoved </a:t>
            </a:r>
            <a:r>
              <a:rPr lang="sl-SI" sz="2000" dirty="0">
                <a:cs typeface="Times New Roman" pitchFamily="18" charset="0"/>
              </a:rPr>
              <a:t>zasnavlja različna časovna razmerja: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1800" b="1" dirty="0">
                <a:cs typeface="Times New Roman" pitchFamily="18" charset="0"/>
              </a:rPr>
              <a:t>sočasnost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1800" b="1" dirty="0">
                <a:cs typeface="Times New Roman" pitchFamily="18" charset="0"/>
              </a:rPr>
              <a:t>kontinuiranost</a:t>
            </a:r>
            <a:endParaRPr lang="sl-SI" sz="1800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1800" b="1" dirty="0">
                <a:cs typeface="Times New Roman" pitchFamily="18" charset="0"/>
              </a:rPr>
              <a:t>elipsa </a:t>
            </a:r>
            <a:endParaRPr lang="sl-SI" sz="1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952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>              </a:t>
            </a: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pripoved in čas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44824"/>
            <a:ext cx="8136904" cy="360040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sl-SI" sz="7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ČASOVNA</a:t>
            </a:r>
            <a:r>
              <a:rPr lang="sl-SI" sz="7400" b="1" dirty="0">
                <a:cs typeface="Times New Roman" pitchFamily="18" charset="0"/>
              </a:rPr>
              <a:t> RAZMERJA </a:t>
            </a:r>
            <a:r>
              <a:rPr lang="sl-SI" sz="7400" dirty="0">
                <a:cs typeface="Times New Roman" pitchFamily="18" charset="0"/>
              </a:rPr>
              <a:t>v </a:t>
            </a:r>
            <a:r>
              <a:rPr lang="sl-SI" sz="7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FILMSKI PRIPOVEDI</a:t>
            </a:r>
            <a:r>
              <a:rPr lang="sl-SI" sz="7400" dirty="0"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sl-SI" sz="3700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sočasnost</a:t>
            </a:r>
          </a:p>
          <a:p>
            <a:pPr marL="0" indent="0">
              <a:buNone/>
            </a:pPr>
            <a:r>
              <a:rPr lang="sl-SI" sz="6200" dirty="0">
                <a:cs typeface="Times New Roman" pitchFamily="18" charset="0"/>
              </a:rPr>
              <a:t>dogajanje se odvija </a:t>
            </a:r>
            <a:r>
              <a:rPr lang="sl-SI" sz="6200" b="1" dirty="0">
                <a:cs typeface="Times New Roman" pitchFamily="18" charset="0"/>
              </a:rPr>
              <a:t>sočasno</a:t>
            </a:r>
            <a:r>
              <a:rPr lang="sl-SI" sz="6200" dirty="0">
                <a:cs typeface="Times New Roman" pitchFamily="18" charset="0"/>
              </a:rPr>
              <a:t> na </a:t>
            </a:r>
            <a:r>
              <a:rPr lang="sl-SI" sz="6200" b="1" dirty="0">
                <a:cs typeface="Times New Roman" pitchFamily="18" charset="0"/>
              </a:rPr>
              <a:t>različnih prizoriščih</a:t>
            </a:r>
          </a:p>
          <a:p>
            <a:pPr marL="0" indent="0">
              <a:buNone/>
            </a:pPr>
            <a:endParaRPr lang="sl-SI" sz="3700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kontinuiranost / </a:t>
            </a:r>
            <a:r>
              <a:rPr lang="sl-SI" sz="6200" b="1" dirty="0">
                <a:cs typeface="Times New Roman" pitchFamily="18" charset="0"/>
              </a:rPr>
              <a:t>neprekinjenost</a:t>
            </a:r>
            <a:endParaRPr lang="sl-SI" sz="62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6200" dirty="0">
                <a:cs typeface="Times New Roman" pitchFamily="18" charset="0"/>
              </a:rPr>
              <a:t>dogodki si </a:t>
            </a:r>
            <a:r>
              <a:rPr lang="sl-SI" sz="6200" b="1" dirty="0">
                <a:cs typeface="Times New Roman" pitchFamily="18" charset="0"/>
              </a:rPr>
              <a:t>zaporedno sledijo</a:t>
            </a:r>
          </a:p>
          <a:p>
            <a:pPr marL="0" indent="0">
              <a:buNone/>
            </a:pPr>
            <a:endParaRPr lang="sl-SI" sz="6200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elipsa / </a:t>
            </a:r>
            <a:r>
              <a:rPr lang="sl-SI" sz="6200" b="1" dirty="0">
                <a:cs typeface="Times New Roman" pitchFamily="18" charset="0"/>
              </a:rPr>
              <a:t>izpuščanje</a:t>
            </a:r>
            <a:endParaRPr lang="sl-SI" sz="62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6200" b="1" dirty="0">
                <a:cs typeface="Times New Roman" pitchFamily="18" charset="0"/>
              </a:rPr>
              <a:t>izpuščanje časovnih obdobij</a:t>
            </a:r>
            <a:r>
              <a:rPr lang="sl-SI" sz="6200" dirty="0">
                <a:cs typeface="Times New Roman" pitchFamily="18" charset="0"/>
              </a:rPr>
              <a:t>; tj. pripovedno </a:t>
            </a:r>
            <a:r>
              <a:rPr lang="sl-SI" sz="6200" b="1" dirty="0">
                <a:cs typeface="Times New Roman" pitchFamily="18" charset="0"/>
              </a:rPr>
              <a:t>krčenje</a:t>
            </a:r>
            <a:r>
              <a:rPr lang="sl-SI" sz="6200" dirty="0">
                <a:cs typeface="Times New Roman" pitchFamily="18" charset="0"/>
              </a:rPr>
              <a:t> trajanja zgodbe, ki je pogosto zaznamovano z </a:t>
            </a:r>
            <a:r>
              <a:rPr lang="sl-SI" sz="6200" b="1" dirty="0">
                <a:cs typeface="Times New Roman" pitchFamily="18" charset="0"/>
              </a:rPr>
              <a:t>eliptičnimi figurami </a:t>
            </a:r>
            <a:r>
              <a:rPr lang="sl-SI" sz="6200" dirty="0">
                <a:cs typeface="Times New Roman" pitchFamily="18" charset="0"/>
              </a:rPr>
              <a:t>kot so </a:t>
            </a:r>
            <a:r>
              <a:rPr lang="sl-SI" sz="6200" b="1" dirty="0">
                <a:cs typeface="Times New Roman" pitchFamily="18" charset="0"/>
              </a:rPr>
              <a:t>preliv</a:t>
            </a:r>
            <a:r>
              <a:rPr lang="sl-SI" sz="6200" dirty="0">
                <a:cs typeface="Times New Roman" pitchFamily="18" charset="0"/>
              </a:rPr>
              <a:t>, </a:t>
            </a:r>
            <a:r>
              <a:rPr lang="sl-SI" sz="6200" b="1" dirty="0">
                <a:cs typeface="Times New Roman" pitchFamily="18" charset="0"/>
              </a:rPr>
              <a:t>zatemnitev</a:t>
            </a:r>
            <a:r>
              <a:rPr lang="sl-SI" sz="6200" dirty="0">
                <a:cs typeface="Times New Roman" pitchFamily="18" charset="0"/>
              </a:rPr>
              <a:t>, </a:t>
            </a:r>
            <a:r>
              <a:rPr lang="sl-SI" sz="6200" b="1" dirty="0">
                <a:cs typeface="Times New Roman" pitchFamily="18" charset="0"/>
              </a:rPr>
              <a:t>zavesa</a:t>
            </a:r>
            <a:r>
              <a:rPr lang="sl-SI" sz="6200" dirty="0">
                <a:cs typeface="Times New Roman" pitchFamily="18" charset="0"/>
              </a:rPr>
              <a:t> …</a:t>
            </a:r>
          </a:p>
          <a:p>
            <a:pPr marL="0" indent="0">
              <a:buNone/>
            </a:pPr>
            <a:endParaRPr lang="sl-SI" sz="66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10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5897" y="3429000"/>
            <a:ext cx="4688230" cy="106689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038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9571"/>
            <a:ext cx="7848872" cy="1727261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00808"/>
            <a:ext cx="7776864" cy="3744417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endParaRPr lang="sl-SI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buNone/>
              <a:defRPr/>
            </a:pPr>
            <a:r>
              <a:rPr lang="sl-SI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ŽEPAR</a:t>
            </a:r>
            <a:r>
              <a:rPr lang="sl-SI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  <a:defRPr/>
            </a:pPr>
            <a:r>
              <a:rPr lang="sl-SI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</a:t>
            </a:r>
            <a:r>
              <a:rPr lang="sl-SI" sz="5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Pickpocket</a:t>
            </a:r>
            <a:r>
              <a:rPr lang="sl-SI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1959)</a:t>
            </a:r>
          </a:p>
          <a:p>
            <a:pPr algn="ctr">
              <a:buNone/>
              <a:defRPr/>
            </a:pPr>
            <a:r>
              <a:rPr lang="sl-SI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Robert </a:t>
            </a:r>
            <a:r>
              <a:rPr lang="sl-SI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Bresson</a:t>
            </a:r>
            <a:r>
              <a:rPr lang="sl-SI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276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moto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8208912" cy="3528392"/>
          </a:xfrm>
        </p:spPr>
        <p:txBody>
          <a:bodyPr>
            <a:normAutofit fontScale="400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6000" b="1" i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6000" b="1" i="1" dirty="0">
                <a:cs typeface="Times New Roman" pitchFamily="18" charset="0"/>
              </a:rPr>
              <a:t>Resnično ni vdelano v žive osebe in realne stvari, ki jih uporabljaš. Njihove slike dobijo videz resnice, ko jih postaviš skupaj v določenem zaporedju. In obratno, videz resnice, ki ga dobijo slike, ko jih postaviš skupaj v določenem zaporedju, podeli tem osebam in stvarem realnost.</a:t>
            </a:r>
            <a:r>
              <a:rPr lang="sl-SI" sz="6000" dirty="0">
                <a:cs typeface="Times New Roman" pitchFamily="18" charset="0"/>
              </a:rPr>
              <a:t>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sl-SI" sz="2800" dirty="0">
                <a:cs typeface="Times New Roman" pitchFamily="18" charset="0"/>
              </a:rPr>
              <a:t>                                                                                        </a:t>
            </a:r>
          </a:p>
          <a:p>
            <a:pPr marL="0" indent="0">
              <a:buNone/>
            </a:pPr>
            <a:r>
              <a:rPr lang="sl-SI" sz="6000" dirty="0">
                <a:cs typeface="Times New Roman" pitchFamily="18" charset="0"/>
              </a:rPr>
              <a:t>                                                                                     Robert </a:t>
            </a:r>
            <a:r>
              <a:rPr lang="sl-SI" sz="6000" dirty="0" err="1">
                <a:cs typeface="Times New Roman" pitchFamily="18" charset="0"/>
              </a:rPr>
              <a:t>Bresson</a:t>
            </a:r>
            <a:r>
              <a:rPr lang="sl-SI" sz="7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8968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>              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pic>
        <p:nvPicPr>
          <p:cNvPr id="4" name="Slika 7" descr="Oh Jeanne, pour aller jusqu'à toi, quel drôle de chemin il m'a fallu prendre | Martin La Salle (Michel), Marika Green (Jeanne) ROBERT BRESSON - PICKPOCKE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824" y="548680"/>
            <a:ext cx="7711093" cy="5760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067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koncept – kinematograf 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 fontScale="25000" lnSpcReduction="20000"/>
          </a:bodyPr>
          <a:lstStyle/>
          <a:p>
            <a:endParaRPr lang="sl-SI" sz="96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KINEMATOGRAF </a:t>
            </a:r>
            <a:r>
              <a:rPr lang="sl-SI" sz="9600" b="1" i="1" dirty="0">
                <a:cs typeface="Times New Roman" pitchFamily="18" charset="0"/>
              </a:rPr>
              <a:t>JE PISANJE S SLIKAMI V GIBANJU IN Z ZVOKI</a:t>
            </a:r>
          </a:p>
          <a:p>
            <a:pPr marL="0" indent="0">
              <a:buNone/>
            </a:pPr>
            <a:endParaRPr lang="sl-SI" sz="6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800" dirty="0">
                <a:cs typeface="Times New Roman" pitchFamily="18" charset="0"/>
              </a:rPr>
              <a:t>Dva </a:t>
            </a:r>
            <a:r>
              <a:rPr lang="sl-SI" sz="8800" b="1" dirty="0">
                <a:cs typeface="Times New Roman" pitchFamily="18" charset="0"/>
              </a:rPr>
              <a:t>tipa</a:t>
            </a:r>
            <a:r>
              <a:rPr lang="sl-SI" sz="8800" dirty="0">
                <a:cs typeface="Times New Roman" pitchFamily="18" charset="0"/>
              </a:rPr>
              <a:t> filma: </a:t>
            </a:r>
          </a:p>
          <a:p>
            <a:pPr marL="0" indent="0">
              <a:buNone/>
            </a:pPr>
            <a:endParaRPr lang="sl-SI" sz="4400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8000" dirty="0">
                <a:cs typeface="Times New Roman" pitchFamily="18" charset="0"/>
              </a:rPr>
              <a:t>»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konvencionalni film</a:t>
            </a:r>
            <a:r>
              <a:rPr lang="sl-SI" sz="8000" dirty="0">
                <a:cs typeface="Times New Roman" pitchFamily="18" charset="0"/>
              </a:rPr>
              <a:t>« (</a:t>
            </a:r>
            <a:r>
              <a:rPr lang="sl-SI" sz="8000" i="1" dirty="0" err="1">
                <a:cs typeface="Times New Roman" pitchFamily="18" charset="0"/>
              </a:rPr>
              <a:t>cinéma</a:t>
            </a:r>
            <a:r>
              <a:rPr lang="sl-SI" sz="8000" dirty="0">
                <a:cs typeface="Times New Roman" pitchFamily="18" charset="0"/>
              </a:rPr>
              <a:t>)</a:t>
            </a:r>
          </a:p>
          <a:p>
            <a:pPr marL="360363" indent="0">
              <a:buNone/>
            </a:pPr>
            <a:r>
              <a:rPr lang="sl-SI" sz="8000" dirty="0">
                <a:cs typeface="Times New Roman" pitchFamily="18" charset="0"/>
              </a:rPr>
              <a:t>uporablja </a:t>
            </a:r>
            <a:r>
              <a:rPr lang="sl-SI" sz="8000" b="1" dirty="0">
                <a:cs typeface="Times New Roman" pitchFamily="18" charset="0"/>
              </a:rPr>
              <a:t>gledališka sredstva </a:t>
            </a:r>
            <a:r>
              <a:rPr lang="sl-SI" sz="8000" dirty="0">
                <a:cs typeface="Times New Roman" pitchFamily="18" charset="0"/>
              </a:rPr>
              <a:t>(igralce, režijo itn.); kamera mu služi za </a:t>
            </a:r>
            <a:r>
              <a:rPr lang="sl-SI" sz="8000" b="1" i="1" u="sng" dirty="0">
                <a:cs typeface="Times New Roman" pitchFamily="18" charset="0"/>
              </a:rPr>
              <a:t>reproduciranje</a:t>
            </a:r>
            <a:endParaRPr lang="sl-SI" sz="8000" dirty="0">
              <a:cs typeface="Times New Roman" pitchFamily="18" charset="0"/>
            </a:endParaRPr>
          </a:p>
          <a:p>
            <a:pPr marL="0" indent="360363">
              <a:buNone/>
            </a:pPr>
            <a:endParaRPr lang="sl-SI" sz="4400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8000" dirty="0">
                <a:cs typeface="Times New Roman" pitchFamily="18" charset="0"/>
              </a:rPr>
              <a:t>»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kinematograf</a:t>
            </a:r>
            <a:r>
              <a:rPr lang="sl-SI" sz="8000" dirty="0">
                <a:cs typeface="Times New Roman" pitchFamily="18" charset="0"/>
              </a:rPr>
              <a:t>« (</a:t>
            </a:r>
            <a:r>
              <a:rPr lang="sl-SI" sz="8000" i="1" dirty="0" err="1">
                <a:cs typeface="Times New Roman" pitchFamily="18" charset="0"/>
              </a:rPr>
              <a:t>cinématographe</a:t>
            </a:r>
            <a:r>
              <a:rPr lang="sl-SI" sz="8000" dirty="0">
                <a:cs typeface="Times New Roman" pitchFamily="18" charset="0"/>
              </a:rPr>
              <a:t>) oz. »</a:t>
            </a:r>
            <a:r>
              <a:rPr lang="sl-SI" sz="8000" b="1" dirty="0">
                <a:cs typeface="Times New Roman" pitchFamily="18" charset="0"/>
              </a:rPr>
              <a:t>kinematografski film</a:t>
            </a:r>
            <a:r>
              <a:rPr lang="sl-SI" sz="8000" dirty="0">
                <a:cs typeface="Times New Roman" pitchFamily="18" charset="0"/>
              </a:rPr>
              <a:t>«</a:t>
            </a:r>
          </a:p>
          <a:p>
            <a:pPr marL="360363" indent="0">
              <a:buNone/>
            </a:pPr>
            <a:r>
              <a:rPr lang="sl-SI" sz="8000" dirty="0">
                <a:cs typeface="Times New Roman" pitchFamily="18" charset="0"/>
              </a:rPr>
              <a:t>uporablja </a:t>
            </a:r>
            <a:r>
              <a:rPr lang="sl-SI" sz="8000" b="1" dirty="0">
                <a:cs typeface="Times New Roman" pitchFamily="18" charset="0"/>
              </a:rPr>
              <a:t>kinematografska sredstva </a:t>
            </a:r>
            <a:r>
              <a:rPr lang="sl-SI" sz="8000" dirty="0">
                <a:cs typeface="Times New Roman" pitchFamily="18" charset="0"/>
              </a:rPr>
              <a:t>in mu kamera služi za </a:t>
            </a:r>
            <a:r>
              <a:rPr lang="sl-SI" sz="8000" b="1" i="1" u="sng" dirty="0">
                <a:cs typeface="Times New Roman" pitchFamily="18" charset="0"/>
              </a:rPr>
              <a:t>ustvarjanje</a:t>
            </a:r>
            <a:endParaRPr lang="sl-SI" sz="8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981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koncept – kinematograf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136904" cy="38884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24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400" b="1" dirty="0">
                <a:cs typeface="Times New Roman" pitchFamily="18" charset="0"/>
              </a:rPr>
              <a:t>Ključno kritiko </a:t>
            </a:r>
            <a:r>
              <a:rPr lang="sl-SI" sz="2400" dirty="0">
                <a:cs typeface="Times New Roman" pitchFamily="18" charset="0"/>
              </a:rPr>
              <a:t>konvencionalnosti </a:t>
            </a:r>
            <a:r>
              <a:rPr lang="sl-SI" sz="2400" dirty="0" err="1">
                <a:cs typeface="Times New Roman" pitchFamily="18" charset="0"/>
              </a:rPr>
              <a:t>Bresson</a:t>
            </a:r>
            <a:r>
              <a:rPr lang="sl-SI" sz="2400" dirty="0">
                <a:cs typeface="Times New Roman" pitchFamily="18" charset="0"/>
              </a:rPr>
              <a:t> usmerja v vprašanje vzpostavljana filmskega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razmerja</a:t>
            </a:r>
            <a:r>
              <a:rPr lang="sl-SI" sz="2400" dirty="0">
                <a:cs typeface="Times New Roman" pitchFamily="18" charset="0"/>
              </a:rPr>
              <a:t> z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realnostjo</a:t>
            </a:r>
            <a:r>
              <a:rPr lang="sl-SI" sz="2400" dirty="0"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endParaRPr lang="sl-SI" sz="1300" i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400" i="1" dirty="0">
                <a:cs typeface="Times New Roman" pitchFamily="18" charset="0"/>
              </a:rPr>
              <a:t>»</a:t>
            </a:r>
            <a:r>
              <a:rPr lang="sl-SI" sz="2400" b="1" i="1" dirty="0">
                <a:cs typeface="Times New Roman" pitchFamily="18" charset="0"/>
              </a:rPr>
              <a:t>Konvencionalni film </a:t>
            </a:r>
            <a:r>
              <a:rPr lang="sl-SI" sz="2400" i="1" dirty="0">
                <a:cs typeface="Times New Roman" pitchFamily="18" charset="0"/>
              </a:rPr>
              <a:t>je s svojo </a:t>
            </a:r>
            <a:r>
              <a:rPr lang="sl-SI" sz="2400" b="1" i="1" dirty="0">
                <a:cs typeface="Times New Roman" pitchFamily="18" charset="0"/>
              </a:rPr>
              <a:t>težnjo pokazati vse </a:t>
            </a:r>
            <a:r>
              <a:rPr lang="sl-SI" sz="2400" i="1" dirty="0">
                <a:cs typeface="Times New Roman" pitchFamily="18" charset="0"/>
              </a:rPr>
              <a:t>zavezan</a:t>
            </a:r>
            <a:r>
              <a:rPr lang="sl-SI" sz="2400" b="1" i="1" dirty="0">
                <a:cs typeface="Times New Roman" pitchFamily="18" charset="0"/>
              </a:rPr>
              <a:t> klišeju; </a:t>
            </a:r>
            <a:r>
              <a:rPr lang="sl-SI" sz="2400" i="1" dirty="0">
                <a:cs typeface="Times New Roman" pitchFamily="18" charset="0"/>
              </a:rPr>
              <a:t>stvari mora pokazati takšne, kot so jih </a:t>
            </a:r>
            <a:r>
              <a:rPr lang="sl-SI" sz="2400" b="1" i="1" dirty="0">
                <a:cs typeface="Times New Roman" pitchFamily="18" charset="0"/>
              </a:rPr>
              <a:t>ljudje navajeni videti. </a:t>
            </a:r>
            <a:r>
              <a:rPr lang="sl-SI" sz="2400" i="1" dirty="0">
                <a:cs typeface="Times New Roman" pitchFamily="18" charset="0"/>
              </a:rPr>
              <a:t>V nasprotnem primeru bi bile </a:t>
            </a:r>
            <a:r>
              <a:rPr lang="sl-SI" sz="2400" b="1" i="1" dirty="0">
                <a:cs typeface="Times New Roman" pitchFamily="18" charset="0"/>
              </a:rPr>
              <a:t>videti potvorjene </a:t>
            </a:r>
            <a:r>
              <a:rPr lang="sl-SI" sz="2400" i="1" dirty="0">
                <a:cs typeface="Times New Roman" pitchFamily="18" charset="0"/>
              </a:rPr>
              <a:t>ali</a:t>
            </a:r>
            <a:r>
              <a:rPr lang="sl-SI" sz="2400" b="1" i="1" dirty="0">
                <a:cs typeface="Times New Roman" pitchFamily="18" charset="0"/>
              </a:rPr>
              <a:t> hlinjene</a:t>
            </a:r>
            <a:r>
              <a:rPr lang="sl-SI" sz="2400" i="1" dirty="0">
                <a:cs typeface="Times New Roman" pitchFamily="18" charset="0"/>
              </a:rPr>
              <a:t>.« </a:t>
            </a:r>
            <a:endParaRPr lang="sl-SI" sz="2400" dirty="0">
              <a:cs typeface="Times New Roman" pitchFamily="18" charset="0"/>
            </a:endParaRPr>
          </a:p>
          <a:p>
            <a:pPr marL="19050" indent="0">
              <a:buNone/>
            </a:pPr>
            <a:endParaRPr lang="sl-SI" sz="60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345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temeljna vodila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04863"/>
            <a:ext cx="7848872" cy="324036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sz="9600" b="1" dirty="0">
                <a:cs typeface="Times New Roman" pitchFamily="18" charset="0"/>
              </a:rPr>
              <a:t>TEMELJNA </a:t>
            </a:r>
            <a:r>
              <a:rPr lang="sl-SI" sz="9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VODILA</a:t>
            </a:r>
            <a:r>
              <a:rPr lang="sl-SI" sz="9600" b="1" dirty="0">
                <a:cs typeface="Times New Roman" pitchFamily="18" charset="0"/>
              </a:rPr>
              <a:t> BRESSONOVE MISLI – </a:t>
            </a:r>
            <a:r>
              <a:rPr lang="sl-SI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UBORNOST</a:t>
            </a:r>
            <a:r>
              <a:rPr lang="sl-SI" sz="9600" b="1" dirty="0">
                <a:cs typeface="Times New Roman" pitchFamily="18" charset="0"/>
              </a:rPr>
              <a:t>, </a:t>
            </a:r>
            <a:r>
              <a:rPr lang="sl-SI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PREPROSTOST</a:t>
            </a:r>
            <a:r>
              <a:rPr lang="sl-SI" sz="9600" b="1" dirty="0">
                <a:cs typeface="Times New Roman" pitchFamily="18" charset="0"/>
              </a:rPr>
              <a:t>, </a:t>
            </a:r>
            <a:r>
              <a:rPr lang="sl-SI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ODVZEMANJE</a:t>
            </a:r>
            <a:r>
              <a:rPr lang="sl-SI" sz="9600" b="1" dirty="0">
                <a:cs typeface="Times New Roman" pitchFamily="18" charset="0"/>
              </a:rPr>
              <a:t>:</a:t>
            </a:r>
            <a:endParaRPr lang="sl-SI" sz="9600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4800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ubornost</a:t>
            </a:r>
            <a:endParaRPr lang="sl-SI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60363" indent="0">
              <a:buNone/>
            </a:pPr>
            <a:r>
              <a:rPr lang="sl-SI" sz="8000" i="1" dirty="0">
                <a:cs typeface="Times New Roman" pitchFamily="18" charset="0"/>
              </a:rPr>
              <a:t>»Ne snemaš, da bi s tem ponazoril neko tezo ali prikazal moške in ženske, zajete v njihovi zunanji podobi, temveč, da bi odkril, iz kakšne snovi so. Doseči to ‘srce srca’, ki ga ne morejo ujeti niti poezija niti filozofija in dramatika.«</a:t>
            </a:r>
            <a:endParaRPr lang="sl-SI" sz="8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4800" b="1" dirty="0">
                <a:cs typeface="Times New Roman" pitchFamily="18" charset="0"/>
              </a:rPr>
              <a:t> </a:t>
            </a:r>
            <a:endParaRPr lang="sl-SI" sz="4800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preprostost</a:t>
            </a:r>
            <a:endParaRPr lang="sl-SI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60363" indent="0">
              <a:buNone/>
            </a:pPr>
            <a:r>
              <a:rPr lang="sl-SI" sz="8000" i="1" dirty="0">
                <a:cs typeface="Times New Roman" pitchFamily="18" charset="0"/>
              </a:rPr>
              <a:t>»Količina, ogromnost, lažna sredstva prepustijo prostor preprostosti in natančnosti. Vse zvedeno na tisto mero, ki </a:t>
            </a:r>
            <a:r>
              <a:rPr lang="sl-SI" sz="8000" dirty="0">
                <a:cs typeface="Times New Roman" pitchFamily="18" charset="0"/>
              </a:rPr>
              <a:t>je zate ravno pravšnja</a:t>
            </a:r>
            <a:r>
              <a:rPr lang="sl-SI" sz="8000" i="1" dirty="0">
                <a:cs typeface="Times New Roman" pitchFamily="18" charset="0"/>
              </a:rPr>
              <a:t>.«</a:t>
            </a:r>
            <a:endParaRPr lang="sl-SI" sz="8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4800" b="1" i="1" dirty="0">
                <a:cs typeface="Times New Roman" pitchFamily="18" charset="0"/>
              </a:rPr>
              <a:t> </a:t>
            </a:r>
            <a:endParaRPr lang="sl-SI" sz="4800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odvzemanje</a:t>
            </a:r>
            <a:endParaRPr lang="sl-SI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360363">
              <a:buNone/>
            </a:pPr>
            <a:r>
              <a:rPr lang="sl-SI" sz="8000" i="1" dirty="0">
                <a:cs typeface="Times New Roman" pitchFamily="18" charset="0"/>
              </a:rPr>
              <a:t>»Ne ustvarjaš z dodajanjem, ampak z odvzemanjem.«</a:t>
            </a:r>
            <a:endParaRPr lang="sl-SI" sz="8000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098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širši kontekst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132855"/>
            <a:ext cx="7848872" cy="3312369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modernizem</a:t>
            </a:r>
          </a:p>
          <a:p>
            <a:pPr marL="360363" indent="0">
              <a:buNone/>
            </a:pPr>
            <a:r>
              <a:rPr lang="sl-SI" sz="7200" dirty="0" err="1">
                <a:cs typeface="Times New Roman" pitchFamily="18" charset="0"/>
              </a:rPr>
              <a:t>Bressonova</a:t>
            </a:r>
            <a:r>
              <a:rPr lang="sl-SI" sz="7200" dirty="0">
                <a:cs typeface="Times New Roman" pitchFamily="18" charset="0"/>
              </a:rPr>
              <a:t> </a:t>
            </a:r>
            <a:r>
              <a:rPr lang="sl-SI" sz="7200" b="1" dirty="0">
                <a:cs typeface="Times New Roman" pitchFamily="18" charset="0"/>
              </a:rPr>
              <a:t>ustvarjalnost</a:t>
            </a:r>
            <a:r>
              <a:rPr lang="sl-SI" sz="7200" dirty="0">
                <a:cs typeface="Times New Roman" pitchFamily="18" charset="0"/>
              </a:rPr>
              <a:t> sodi med metode </a:t>
            </a:r>
            <a:r>
              <a:rPr lang="sl-SI" sz="7200" b="1" dirty="0">
                <a:cs typeface="Times New Roman" pitchFamily="18" charset="0"/>
              </a:rPr>
              <a:t>filmskega modernizma</a:t>
            </a:r>
            <a:r>
              <a:rPr lang="sl-SI" sz="7200" dirty="0">
                <a:cs typeface="Times New Roman" pitchFamily="18" charset="0"/>
              </a:rPr>
              <a:t>, ki v ospredje postavlja predvsem raziskovanje možnosti podajanja </a:t>
            </a:r>
            <a:r>
              <a:rPr lang="sl-SI" sz="7200" b="1" i="1" dirty="0">
                <a:cs typeface="Times New Roman" pitchFamily="18" charset="0"/>
              </a:rPr>
              <a:t>»čistih optičnih in zvočnih situacij«</a:t>
            </a:r>
            <a:r>
              <a:rPr lang="sl-SI" sz="7200" i="1" dirty="0">
                <a:cs typeface="Times New Roman" pitchFamily="18" charset="0"/>
              </a:rPr>
              <a:t> </a:t>
            </a:r>
            <a:r>
              <a:rPr lang="sl-SI" sz="7200" dirty="0">
                <a:cs typeface="Times New Roman" pitchFamily="18" charset="0"/>
              </a:rPr>
              <a:t>(Gilles Deleuze), ki </a:t>
            </a:r>
            <a:r>
              <a:rPr lang="sl-SI" sz="7200" b="1" dirty="0">
                <a:cs typeface="Times New Roman" pitchFamily="18" charset="0"/>
              </a:rPr>
              <a:t>hromijo </a:t>
            </a:r>
            <a:r>
              <a:rPr lang="sl-SI" sz="7200" b="1" i="1" dirty="0">
                <a:cs typeface="Times New Roman" pitchFamily="18" charset="0"/>
              </a:rPr>
              <a:t>»akcijski« </a:t>
            </a:r>
            <a:r>
              <a:rPr lang="sl-SI" sz="7200" b="1" dirty="0">
                <a:cs typeface="Times New Roman" pitchFamily="18" charset="0"/>
              </a:rPr>
              <a:t>potencial filmskega izraza</a:t>
            </a:r>
            <a:r>
              <a:rPr lang="sl-SI" sz="7200" dirty="0">
                <a:cs typeface="Times New Roman" pitchFamily="18" charset="0"/>
              </a:rPr>
              <a:t> in krepijo njegovo </a:t>
            </a:r>
            <a:r>
              <a:rPr lang="sl-SI" sz="7200" b="1" dirty="0">
                <a:cs typeface="Times New Roman" pitchFamily="18" charset="0"/>
              </a:rPr>
              <a:t>nedoločljivost</a:t>
            </a:r>
            <a:r>
              <a:rPr lang="sl-SI" sz="7200" dirty="0"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sl-SI" sz="4400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neskladnost sveta</a:t>
            </a:r>
          </a:p>
          <a:p>
            <a:pPr marL="360363" indent="0">
              <a:buNone/>
            </a:pPr>
            <a:r>
              <a:rPr lang="sl-SI" sz="7200" dirty="0">
                <a:cs typeface="Times New Roman" pitchFamily="18" charset="0"/>
              </a:rPr>
              <a:t>Takšen </a:t>
            </a:r>
            <a:r>
              <a:rPr lang="sl-SI" sz="7200" b="1" dirty="0">
                <a:cs typeface="Times New Roman" pitchFamily="18" charset="0"/>
              </a:rPr>
              <a:t>pristop</a:t>
            </a:r>
            <a:r>
              <a:rPr lang="sl-SI" sz="7200" dirty="0">
                <a:cs typeface="Times New Roman" pitchFamily="18" charset="0"/>
              </a:rPr>
              <a:t> se osredotoča na dejavnike, ki povzročajo </a:t>
            </a:r>
            <a:r>
              <a:rPr lang="sl-SI" sz="7200" b="1" dirty="0">
                <a:cs typeface="Times New Roman" pitchFamily="18" charset="0"/>
              </a:rPr>
              <a:t>razcep</a:t>
            </a:r>
            <a:r>
              <a:rPr lang="sl-SI" sz="7200" dirty="0">
                <a:cs typeface="Times New Roman" pitchFamily="18" charset="0"/>
              </a:rPr>
              <a:t>, na </a:t>
            </a:r>
            <a:r>
              <a:rPr lang="sl-SI" sz="7200" b="1" dirty="0">
                <a:cs typeface="Times New Roman" pitchFamily="18" charset="0"/>
              </a:rPr>
              <a:t>vrzeli</a:t>
            </a:r>
            <a:r>
              <a:rPr lang="sl-SI" sz="7200" dirty="0">
                <a:cs typeface="Times New Roman" pitchFamily="18" charset="0"/>
              </a:rPr>
              <a:t>, na silnice </a:t>
            </a:r>
            <a:r>
              <a:rPr lang="sl-SI" sz="7200" b="1" dirty="0" err="1">
                <a:cs typeface="Times New Roman" pitchFamily="18" charset="0"/>
              </a:rPr>
              <a:t>razsrediščenja</a:t>
            </a:r>
            <a:r>
              <a:rPr lang="sl-SI" sz="7200" dirty="0">
                <a:cs typeface="Times New Roman" pitchFamily="18" charset="0"/>
              </a:rPr>
              <a:t>, na </a:t>
            </a:r>
            <a:r>
              <a:rPr lang="sl-SI" sz="7200" b="1" dirty="0">
                <a:cs typeface="Times New Roman" pitchFamily="18" charset="0"/>
              </a:rPr>
              <a:t>blodnost gibanja</a:t>
            </a:r>
            <a:r>
              <a:rPr lang="sl-SI" sz="7200" dirty="0">
                <a:cs typeface="Times New Roman" pitchFamily="18" charset="0"/>
              </a:rPr>
              <a:t> itn., da bi opozoril na </a:t>
            </a:r>
            <a:r>
              <a:rPr lang="sl-SI" sz="7200" b="1" dirty="0">
                <a:cs typeface="Times New Roman" pitchFamily="18" charset="0"/>
              </a:rPr>
              <a:t>nesprejemljivost </a:t>
            </a:r>
            <a:r>
              <a:rPr lang="sl-SI" sz="7200" dirty="0">
                <a:cs typeface="Times New Roman" pitchFamily="18" charset="0"/>
              </a:rPr>
              <a:t>opredelitev,</a:t>
            </a:r>
            <a:r>
              <a:rPr lang="sl-SI" sz="7200" b="1" dirty="0">
                <a:cs typeface="Times New Roman" pitchFamily="18" charset="0"/>
              </a:rPr>
              <a:t> </a:t>
            </a:r>
            <a:r>
              <a:rPr lang="sl-SI" sz="7200" dirty="0">
                <a:cs typeface="Times New Roman" pitchFamily="18" charset="0"/>
              </a:rPr>
              <a:t>ki </a:t>
            </a:r>
            <a:r>
              <a:rPr lang="sl-SI" sz="7200" b="1" dirty="0">
                <a:cs typeface="Times New Roman" pitchFamily="18" charset="0"/>
              </a:rPr>
              <a:t>svet</a:t>
            </a:r>
            <a:r>
              <a:rPr lang="sl-SI" sz="7200" dirty="0">
                <a:cs typeface="Times New Roman" pitchFamily="18" charset="0"/>
              </a:rPr>
              <a:t> pojmujejo kot sovisen, skladen in pomensko izpolnjen. </a:t>
            </a:r>
          </a:p>
          <a:p>
            <a:pPr marL="0" indent="0">
              <a:buNone/>
            </a:pPr>
            <a:endParaRPr lang="sl-SI" sz="4400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poljubnost povezovanja</a:t>
            </a:r>
          </a:p>
          <a:p>
            <a:pPr marL="360363" indent="0">
              <a:buNone/>
            </a:pPr>
            <a:r>
              <a:rPr lang="sl-SI" sz="7200" dirty="0">
                <a:cs typeface="Times New Roman" pitchFamily="18" charset="0"/>
              </a:rPr>
              <a:t>Poglavitna </a:t>
            </a:r>
            <a:r>
              <a:rPr lang="sl-SI" sz="7200" b="1" dirty="0">
                <a:cs typeface="Times New Roman" pitchFamily="18" charset="0"/>
              </a:rPr>
              <a:t>strategija</a:t>
            </a:r>
            <a:r>
              <a:rPr lang="sl-SI" sz="7200" dirty="0">
                <a:cs typeface="Times New Roman" pitchFamily="18" charset="0"/>
              </a:rPr>
              <a:t> tako postane </a:t>
            </a:r>
            <a:r>
              <a:rPr lang="sl-SI" sz="7200" b="1" dirty="0">
                <a:cs typeface="Times New Roman" pitchFamily="18" charset="0"/>
              </a:rPr>
              <a:t>razvezovanje</a:t>
            </a:r>
            <a:r>
              <a:rPr lang="sl-SI" sz="7200" dirty="0">
                <a:cs typeface="Times New Roman" pitchFamily="18" charset="0"/>
              </a:rPr>
              <a:t> uveljavljenih načinov spajanja – bodisi</a:t>
            </a:r>
            <a:r>
              <a:rPr lang="sl-SI" sz="7200" b="1" dirty="0">
                <a:cs typeface="Times New Roman" pitchFamily="18" charset="0"/>
              </a:rPr>
              <a:t> </a:t>
            </a:r>
            <a:r>
              <a:rPr lang="sl-SI" sz="7200" dirty="0">
                <a:cs typeface="Times New Roman" pitchFamily="18" charset="0"/>
              </a:rPr>
              <a:t>skozi </a:t>
            </a:r>
            <a:r>
              <a:rPr lang="sl-SI" sz="7200" b="1" dirty="0">
                <a:cs typeface="Times New Roman" pitchFamily="18" charset="0"/>
              </a:rPr>
              <a:t>opuščanje </a:t>
            </a:r>
            <a:r>
              <a:rPr lang="sl-SI" sz="7200" dirty="0">
                <a:cs typeface="Times New Roman" pitchFamily="18" charset="0"/>
              </a:rPr>
              <a:t>ali</a:t>
            </a:r>
            <a:r>
              <a:rPr lang="sl-SI" sz="7200" b="1" dirty="0">
                <a:cs typeface="Times New Roman" pitchFamily="18" charset="0"/>
              </a:rPr>
              <a:t> trganje vezi</a:t>
            </a:r>
            <a:r>
              <a:rPr lang="sl-SI" sz="7200" dirty="0">
                <a:cs typeface="Times New Roman" pitchFamily="18" charset="0"/>
              </a:rPr>
              <a:t>,</a:t>
            </a:r>
            <a:r>
              <a:rPr lang="sl-SI" sz="7200" b="1" dirty="0">
                <a:cs typeface="Times New Roman" pitchFamily="18" charset="0"/>
              </a:rPr>
              <a:t> </a:t>
            </a:r>
            <a:r>
              <a:rPr lang="sl-SI" sz="7200" dirty="0">
                <a:cs typeface="Times New Roman" pitchFamily="18" charset="0"/>
              </a:rPr>
              <a:t>bodisi s</a:t>
            </a:r>
            <a:r>
              <a:rPr lang="sl-SI" sz="7200" b="1" dirty="0">
                <a:cs typeface="Times New Roman" pitchFamily="18" charset="0"/>
              </a:rPr>
              <a:t> poudarjanjem </a:t>
            </a:r>
            <a:r>
              <a:rPr lang="sl-SI" sz="7200" dirty="0">
                <a:cs typeface="Times New Roman" pitchFamily="18" charset="0"/>
              </a:rPr>
              <a:t>njihove</a:t>
            </a:r>
            <a:r>
              <a:rPr lang="sl-SI" sz="7200" b="1" dirty="0">
                <a:cs typeface="Times New Roman" pitchFamily="18" charset="0"/>
              </a:rPr>
              <a:t> </a:t>
            </a:r>
            <a:r>
              <a:rPr lang="sl-SI" sz="7200" b="1" dirty="0" err="1">
                <a:cs typeface="Times New Roman" pitchFamily="18" charset="0"/>
              </a:rPr>
              <a:t>uprizorjenosti</a:t>
            </a:r>
            <a:r>
              <a:rPr lang="sl-SI" sz="7200" dirty="0">
                <a:cs typeface="Times New Roman" pitchFamily="18" charset="0"/>
              </a:rPr>
              <a:t>,</a:t>
            </a:r>
            <a:r>
              <a:rPr lang="sl-SI" sz="7200" b="1" dirty="0">
                <a:cs typeface="Times New Roman" pitchFamily="18" charset="0"/>
              </a:rPr>
              <a:t> </a:t>
            </a:r>
            <a:r>
              <a:rPr lang="sl-SI" sz="7200" dirty="0">
                <a:cs typeface="Times New Roman" pitchFamily="18" charset="0"/>
              </a:rPr>
              <a:t>ali z </a:t>
            </a:r>
            <a:r>
              <a:rPr lang="sl-SI" sz="7200" b="1" dirty="0">
                <a:cs typeface="Times New Roman" pitchFamily="18" charset="0"/>
              </a:rPr>
              <a:t>izpostavljanjem </a:t>
            </a:r>
            <a:r>
              <a:rPr lang="sl-SI" sz="7200" dirty="0">
                <a:cs typeface="Times New Roman" pitchFamily="18" charset="0"/>
              </a:rPr>
              <a:t>njihove notranje </a:t>
            </a:r>
            <a:r>
              <a:rPr lang="sl-SI" sz="7200" b="1" dirty="0">
                <a:cs typeface="Times New Roman" pitchFamily="18" charset="0"/>
              </a:rPr>
              <a:t>dvoumnosti</a:t>
            </a:r>
            <a:r>
              <a:rPr lang="sl-SI" sz="7200" dirty="0">
                <a:cs typeface="Times New Roman" pitchFamily="18" charset="0"/>
              </a:rPr>
              <a:t> –, s čimer se </a:t>
            </a:r>
            <a:r>
              <a:rPr lang="sl-SI" sz="7200" b="1" dirty="0">
                <a:cs typeface="Times New Roman" pitchFamily="18" charset="0"/>
              </a:rPr>
              <a:t>podobe osvobodijo</a:t>
            </a:r>
            <a:r>
              <a:rPr lang="sl-SI" sz="7200" dirty="0">
                <a:cs typeface="Times New Roman" pitchFamily="18" charset="0"/>
              </a:rPr>
              <a:t> prisile </a:t>
            </a:r>
            <a:r>
              <a:rPr lang="sl-SI" sz="7200" b="1" dirty="0">
                <a:cs typeface="Times New Roman" pitchFamily="18" charset="0"/>
              </a:rPr>
              <a:t>enopomenskosti</a:t>
            </a:r>
            <a:r>
              <a:rPr lang="sl-SI" sz="7200" dirty="0">
                <a:cs typeface="Times New Roman" pitchFamily="18" charset="0"/>
              </a:rPr>
              <a:t> in dobijo možnost poljubnega </a:t>
            </a:r>
            <a:r>
              <a:rPr lang="sl-SI" sz="7200" dirty="0" err="1">
                <a:cs typeface="Times New Roman" pitchFamily="18" charset="0"/>
              </a:rPr>
              <a:t>sopostavljanja</a:t>
            </a:r>
            <a:r>
              <a:rPr lang="sl-SI" sz="7200" dirty="0">
                <a:cs typeface="Times New Roman" pitchFamily="18" charset="0"/>
              </a:rPr>
              <a:t>, križanja, variiranja ... </a:t>
            </a:r>
          </a:p>
          <a:p>
            <a:pPr marL="0" indent="0">
              <a:buNone/>
            </a:pPr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998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1421</TotalTime>
  <Words>1398</Words>
  <Application>Microsoft Office PowerPoint</Application>
  <PresentationFormat>Diaprojekcija na zaslonu (4:3)</PresentationFormat>
  <Paragraphs>210</Paragraphs>
  <Slides>24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Office Theme</vt:lpstr>
      <vt:lpstr>PowerPointova predstavitev</vt:lpstr>
      <vt:lpstr>PowerPointova predstavitev</vt:lpstr>
      <vt:lpstr>PowerPointova predstavitev</vt:lpstr>
      <vt:lpstr>  moto </vt:lpstr>
      <vt:lpstr>                 </vt:lpstr>
      <vt:lpstr>  koncept – kinematograf  </vt:lpstr>
      <vt:lpstr>  koncept – kinematograf </vt:lpstr>
      <vt:lpstr>  temeljna vodila </vt:lpstr>
      <vt:lpstr>  širši kontekst </vt:lpstr>
      <vt:lpstr>  vizija </vt:lpstr>
      <vt:lpstr>  minimalizem </vt:lpstr>
      <vt:lpstr>  idejna vodila </vt:lpstr>
      <vt:lpstr>  idejna vodila </vt:lpstr>
      <vt:lpstr>  idejna vodila </vt:lpstr>
      <vt:lpstr>  temeljna določila </vt:lpstr>
      <vt:lpstr>  naratologija  </vt:lpstr>
      <vt:lpstr>  naratologija </vt:lpstr>
      <vt:lpstr>  razporejanje informacij </vt:lpstr>
      <vt:lpstr>  fokalizacija </vt:lpstr>
      <vt:lpstr>  okularizacija </vt:lpstr>
      <vt:lpstr>  pripoved in prostor </vt:lpstr>
      <vt:lpstr>  pripoved in čas </vt:lpstr>
      <vt:lpstr>                pripoved in čas </vt:lpstr>
      <vt:lpstr>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asprah</cp:lastModifiedBy>
  <cp:revision>87</cp:revision>
  <dcterms:created xsi:type="dcterms:W3CDTF">2016-10-24T09:09:32Z</dcterms:created>
  <dcterms:modified xsi:type="dcterms:W3CDTF">2017-10-24T07:40:30Z</dcterms:modified>
</cp:coreProperties>
</file>