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27" r:id="rId2"/>
    <p:sldId id="325" r:id="rId3"/>
    <p:sldId id="374" r:id="rId4"/>
    <p:sldId id="338" r:id="rId5"/>
    <p:sldId id="347" r:id="rId6"/>
    <p:sldId id="348" r:id="rId7"/>
    <p:sldId id="339" r:id="rId8"/>
    <p:sldId id="415" r:id="rId9"/>
    <p:sldId id="490" r:id="rId10"/>
    <p:sldId id="417" r:id="rId11"/>
    <p:sldId id="491" r:id="rId12"/>
    <p:sldId id="418" r:id="rId13"/>
    <p:sldId id="492" r:id="rId14"/>
    <p:sldId id="437" r:id="rId15"/>
    <p:sldId id="493" r:id="rId16"/>
    <p:sldId id="494" r:id="rId17"/>
    <p:sldId id="441" r:id="rId18"/>
    <p:sldId id="495" r:id="rId19"/>
    <p:sldId id="442" r:id="rId20"/>
    <p:sldId id="356" r:id="rId21"/>
    <p:sldId id="446" r:id="rId22"/>
    <p:sldId id="470" r:id="rId23"/>
    <p:sldId id="471" r:id="rId24"/>
    <p:sldId id="472" r:id="rId25"/>
    <p:sldId id="473" r:id="rId26"/>
    <p:sldId id="474" r:id="rId27"/>
    <p:sldId id="476" r:id="rId28"/>
    <p:sldId id="477" r:id="rId29"/>
    <p:sldId id="478" r:id="rId30"/>
    <p:sldId id="479" r:id="rId31"/>
    <p:sldId id="496" r:id="rId32"/>
    <p:sldId id="480" r:id="rId33"/>
    <p:sldId id="497" r:id="rId34"/>
    <p:sldId id="481" r:id="rId35"/>
    <p:sldId id="482" r:id="rId36"/>
    <p:sldId id="483" r:id="rId37"/>
    <p:sldId id="484" r:id="rId38"/>
    <p:sldId id="485" r:id="rId39"/>
    <p:sldId id="486" r:id="rId40"/>
    <p:sldId id="487" r:id="rId41"/>
    <p:sldId id="489" r:id="rId42"/>
    <p:sldId id="469" r:id="rId43"/>
    <p:sldId id="498" r:id="rId4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9508"/>
    <a:srgbClr val="007AD6"/>
    <a:srgbClr val="0081E2"/>
    <a:srgbClr val="E6BA00"/>
    <a:srgbClr val="DAB000"/>
    <a:srgbClr val="BFB605"/>
    <a:srgbClr val="C49F00"/>
    <a:srgbClr val="C8A200"/>
    <a:srgbClr val="0072C8"/>
    <a:srgbClr val="0091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737" autoAdjust="0"/>
  </p:normalViewPr>
  <p:slideViewPr>
    <p:cSldViewPr>
      <p:cViewPr varScale="1">
        <p:scale>
          <a:sx n="81" d="100"/>
          <a:sy n="81" d="100"/>
        </p:scale>
        <p:origin x="142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C57C6-7596-4878-A4BC-552ADBC811F1}" type="datetimeFigureOut">
              <a:rPr lang="sl-SI" smtClean="0"/>
              <a:t>28.2.2018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6C953-A5DC-4F66-AC4E-578F2BB786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4138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430C0-0691-4523-9D14-CA0D436DA544}" type="datetimeFigureOut">
              <a:rPr lang="sl-SI" smtClean="0"/>
              <a:t>28.2.2018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71726-B109-4E8D-BC1F-B4038804FF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4973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28.2.2018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1517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28.2.2018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4766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28.2.2018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0045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28.2.2018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9043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28.2.2018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2065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28.2.2018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8068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28.2.2018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647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28.2.2018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458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28.2.2018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3904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28.2.2018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6136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28.2.2018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963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CBE40-F3F9-4345-932E-4FFDD4918DAB}" type="datetimeFigureOut">
              <a:rPr lang="sl-SI" smtClean="0"/>
              <a:t>28.2.2018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979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w-journal.com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w-journal.com/archive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9571"/>
            <a:ext cx="7848872" cy="1727261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3"/>
            <a:ext cx="7848872" cy="35283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Razumevanje filma</a:t>
            </a:r>
          </a:p>
          <a:p>
            <a:pPr marL="0" indent="0" algn="ctr">
              <a:buNone/>
            </a:pPr>
            <a:r>
              <a:rPr lang="sl-SI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Razumem film – doživljam svet</a:t>
            </a:r>
          </a:p>
        </p:txBody>
      </p:sp>
    </p:spTree>
    <p:extLst>
      <p:ext uri="{BB962C8B-B14F-4D97-AF65-F5344CB8AC3E}">
        <p14:creationId xmlns:p14="http://schemas.microsoft.com/office/powerpoint/2010/main" val="587886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revolucionarni stil</a:t>
            </a: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204864"/>
            <a:ext cx="8064896" cy="324036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l-SI" sz="1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VELIKI REVOLUCIONARNI STIL </a:t>
            </a:r>
          </a:p>
          <a:p>
            <a:pPr>
              <a:buFont typeface="Wingdings" panose="05000000000000000000" pitchFamily="2" charset="2"/>
              <a:buChar char="Ø"/>
            </a:pPr>
            <a:endParaRPr lang="sl-SI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9600" dirty="0">
                <a:cs typeface="Times New Roman" panose="02020603050405020304" pitchFamily="18" charset="0"/>
              </a:rPr>
              <a:t>ena bistvenih prvin je </a:t>
            </a:r>
            <a:r>
              <a:rPr lang="sl-SI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internacionalizem</a:t>
            </a:r>
            <a:r>
              <a:rPr lang="sl-SI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</a:t>
            </a:r>
            <a:r>
              <a:rPr lang="sl-SI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sl-SI" sz="9600" dirty="0">
                <a:cs typeface="Times New Roman" panose="02020603050405020304" pitchFamily="18" charset="0"/>
              </a:rPr>
              <a:t>navdihnjen s: </a:t>
            </a:r>
          </a:p>
          <a:p>
            <a:pPr>
              <a:buFont typeface="Wingdings" panose="05000000000000000000" pitchFamily="2" charset="2"/>
              <a:buChar char="Ø"/>
            </a:pPr>
            <a:endParaRPr lang="sl-SI" sz="4000" dirty="0">
              <a:cs typeface="Times New Roman" panose="02020603050405020304" pitchFamily="18" charset="0"/>
            </a:endParaRP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8800" dirty="0">
                <a:cs typeface="Times New Roman" panose="02020603050405020304" pitchFamily="18" charset="0"/>
              </a:rPr>
              <a:t>primeri </a:t>
            </a:r>
            <a:r>
              <a:rPr lang="sl-SI" sz="8800" b="1" dirty="0">
                <a:cs typeface="Times New Roman" panose="02020603050405020304" pitchFamily="18" charset="0"/>
              </a:rPr>
              <a:t>sovjetskega </a:t>
            </a:r>
            <a:r>
              <a:rPr lang="sl-SI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montažnega filma</a:t>
            </a:r>
          </a:p>
          <a:p>
            <a:pPr marL="719138" indent="-358775">
              <a:buFont typeface="Wingdings" panose="05000000000000000000" pitchFamily="2" charset="2"/>
              <a:buChar char="Ø"/>
            </a:pPr>
            <a:endParaRPr lang="sl-SI" sz="4800" dirty="0">
              <a:cs typeface="Times New Roman" panose="02020603050405020304" pitchFamily="18" charset="0"/>
            </a:endParaRP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8800" dirty="0">
                <a:cs typeface="Times New Roman" panose="02020603050405020304" pitchFamily="18" charset="0"/>
              </a:rPr>
              <a:t>delom </a:t>
            </a:r>
            <a:r>
              <a:rPr lang="sl-SI" sz="8800" dirty="0" err="1">
                <a:cs typeface="Times New Roman" panose="02020603050405020304" pitchFamily="18" charset="0"/>
              </a:rPr>
              <a:t>progresivnge</a:t>
            </a:r>
            <a:r>
              <a:rPr lang="sl-SI" sz="8800" dirty="0">
                <a:cs typeface="Times New Roman" panose="02020603050405020304" pitchFamily="18" charset="0"/>
              </a:rPr>
              <a:t> kolektiva </a:t>
            </a:r>
            <a:r>
              <a:rPr lang="sl-SI" sz="8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Frontier</a:t>
            </a:r>
            <a:r>
              <a:rPr lang="sl-SI" sz="8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sl-SI" sz="8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Films</a:t>
            </a:r>
            <a:r>
              <a:rPr lang="sl-SI" sz="8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sl-SI" sz="8800" dirty="0">
                <a:cs typeface="Times New Roman" panose="02020603050405020304" pitchFamily="18" charset="0"/>
              </a:rPr>
              <a:t>pod vodstvom Paula </a:t>
            </a:r>
            <a:r>
              <a:rPr lang="sl-SI" sz="8800" b="1" dirty="0">
                <a:cs typeface="Times New Roman" panose="02020603050405020304" pitchFamily="18" charset="0"/>
              </a:rPr>
              <a:t>Stranda</a:t>
            </a:r>
            <a:r>
              <a:rPr lang="sl-SI" sz="8800" dirty="0">
                <a:cs typeface="Times New Roman" panose="02020603050405020304" pitchFamily="18" charset="0"/>
              </a:rPr>
              <a:t> in Lea </a:t>
            </a:r>
            <a:r>
              <a:rPr lang="sl-SI" sz="8800" b="1" dirty="0" err="1">
                <a:cs typeface="Times New Roman" panose="02020603050405020304" pitchFamily="18" charset="0"/>
              </a:rPr>
              <a:t>Hurwitza</a:t>
            </a:r>
            <a:r>
              <a:rPr lang="sl-SI" sz="8800" b="1" dirty="0">
                <a:cs typeface="Times New Roman" panose="02020603050405020304" pitchFamily="18" charset="0"/>
              </a:rPr>
              <a:t> </a:t>
            </a:r>
            <a:r>
              <a:rPr lang="sl-SI" sz="8800" dirty="0">
                <a:cs typeface="Times New Roman" panose="02020603050405020304" pitchFamily="18" charset="0"/>
              </a:rPr>
              <a:t>iz ZDA </a:t>
            </a:r>
          </a:p>
          <a:p>
            <a:pPr marL="719138" indent="-358775">
              <a:buFont typeface="Wingdings" panose="05000000000000000000" pitchFamily="2" charset="2"/>
              <a:buChar char="Ø"/>
            </a:pPr>
            <a:endParaRPr lang="sl-SI" sz="4800" dirty="0">
              <a:cs typeface="Times New Roman" panose="02020603050405020304" pitchFamily="18" charset="0"/>
            </a:endParaRP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8800" dirty="0">
                <a:cs typeface="Times New Roman" panose="02020603050405020304" pitchFamily="18" charset="0"/>
              </a:rPr>
              <a:t>z ustvarjalnostjo Santiaga </a:t>
            </a:r>
            <a:r>
              <a:rPr lang="sl-SI" sz="8800" b="1" dirty="0" err="1">
                <a:cs typeface="Times New Roman" panose="02020603050405020304" pitchFamily="18" charset="0"/>
              </a:rPr>
              <a:t>Álvareza</a:t>
            </a:r>
            <a:r>
              <a:rPr lang="sl-SI" sz="8800" dirty="0">
                <a:cs typeface="Times New Roman" panose="02020603050405020304" pitchFamily="18" charset="0"/>
              </a:rPr>
              <a:t> na Kubi ali </a:t>
            </a:r>
            <a:r>
              <a:rPr lang="sl-SI" sz="8800" dirty="0" err="1">
                <a:cs typeface="Times New Roman" panose="02020603050405020304" pitchFamily="18" charset="0"/>
              </a:rPr>
              <a:t>Fernanda</a:t>
            </a:r>
            <a:r>
              <a:rPr lang="sl-SI" sz="8800" dirty="0">
                <a:cs typeface="Times New Roman" panose="02020603050405020304" pitchFamily="18" charset="0"/>
              </a:rPr>
              <a:t> </a:t>
            </a:r>
            <a:r>
              <a:rPr lang="sl-SI" sz="8800" b="1" dirty="0" err="1">
                <a:cs typeface="Times New Roman" panose="02020603050405020304" pitchFamily="18" charset="0"/>
              </a:rPr>
              <a:t>Solanasa</a:t>
            </a:r>
            <a:r>
              <a:rPr lang="sl-SI" sz="8800" dirty="0">
                <a:cs typeface="Times New Roman" panose="02020603050405020304" pitchFamily="18" charset="0"/>
              </a:rPr>
              <a:t> in </a:t>
            </a:r>
            <a:r>
              <a:rPr lang="sl-SI" sz="8800" dirty="0" err="1">
                <a:cs typeface="Times New Roman" panose="02020603050405020304" pitchFamily="18" charset="0"/>
              </a:rPr>
              <a:t>Octavia</a:t>
            </a:r>
            <a:r>
              <a:rPr lang="sl-SI" sz="8800" dirty="0">
                <a:cs typeface="Times New Roman" panose="02020603050405020304" pitchFamily="18" charset="0"/>
              </a:rPr>
              <a:t> </a:t>
            </a:r>
            <a:r>
              <a:rPr lang="sl-SI" sz="8800" b="1" dirty="0" err="1">
                <a:cs typeface="Times New Roman" panose="02020603050405020304" pitchFamily="18" charset="0"/>
              </a:rPr>
              <a:t>Getina</a:t>
            </a:r>
            <a:r>
              <a:rPr lang="sl-SI" sz="8800" dirty="0">
                <a:cs typeface="Times New Roman" panose="02020603050405020304" pitchFamily="18" charset="0"/>
              </a:rPr>
              <a:t> v Argentini (katerih manifest </a:t>
            </a:r>
            <a:r>
              <a:rPr lang="sl-SI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'K tretjemu filmu' </a:t>
            </a:r>
            <a:r>
              <a:rPr lang="sl-SI" sz="8800" dirty="0">
                <a:cs typeface="Times New Roman" panose="02020603050405020304" pitchFamily="18" charset="0"/>
              </a:rPr>
              <a:t>je lahko služil kot skupna platforma); </a:t>
            </a:r>
          </a:p>
          <a:p>
            <a:pPr marL="719138" indent="-358775">
              <a:buFont typeface="Wingdings" panose="05000000000000000000" pitchFamily="2" charset="2"/>
              <a:buChar char="Ø"/>
            </a:pPr>
            <a:endParaRPr lang="sl-SI" sz="4800" dirty="0">
              <a:cs typeface="Times New Roman" panose="02020603050405020304" pitchFamily="18" charset="0"/>
            </a:endParaRP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8800" dirty="0">
                <a:cs typeface="Times New Roman" panose="02020603050405020304" pitchFamily="18" charset="0"/>
              </a:rPr>
              <a:t>pod vtisom še močnejšega navdiha herojskega boja </a:t>
            </a:r>
            <a:r>
              <a:rPr lang="sl-SI" sz="8800" b="1" dirty="0">
                <a:cs typeface="Times New Roman" panose="02020603050405020304" pitchFamily="18" charset="0"/>
              </a:rPr>
              <a:t>vietnamskega ljudstva </a:t>
            </a:r>
          </a:p>
          <a:p>
            <a:pPr>
              <a:buFont typeface="Wingdings" panose="05000000000000000000" pitchFamily="2" charset="2"/>
              <a:buChar char="Ø"/>
            </a:pPr>
            <a:endParaRPr lang="sl-SI" sz="4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8800" dirty="0">
                <a:ea typeface="Calibri" pitchFamily="34" charset="0"/>
                <a:cs typeface="Times New Roman" pitchFamily="18" charset="0"/>
              </a:rPr>
              <a:t>	</a:t>
            </a:r>
            <a:endParaRPr lang="sl-SI" sz="8800" dirty="0"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639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/>
            </a:r>
            <a:br>
              <a:rPr lang="sl-SI" dirty="0">
                <a:cs typeface="Arial" panose="020B0604020202020204" pitchFamily="34" charset="0"/>
              </a:rPr>
            </a:br>
            <a:r>
              <a:rPr lang="sl-SI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revolucionarni stil</a:t>
            </a:r>
            <a:r>
              <a:rPr lang="sl-SI" sz="3600" dirty="0">
                <a:cs typeface="Arial" panose="020B0604020202020204" pitchFamily="34" charset="0"/>
              </a:rPr>
              <a:t/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340768"/>
            <a:ext cx="8280920" cy="410445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l-SI" sz="11200" dirty="0">
                <a:cs typeface="Times New Roman" panose="02020603050405020304" pitchFamily="18" charset="0"/>
              </a:rPr>
              <a:t>ta </a:t>
            </a:r>
            <a:r>
              <a:rPr lang="sl-SI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protestni stil </a:t>
            </a:r>
            <a:r>
              <a:rPr lang="sl-SI" sz="11200" dirty="0">
                <a:cs typeface="Times New Roman" panose="02020603050405020304" pitchFamily="18" charset="0"/>
              </a:rPr>
              <a:t>prehaja čez kontinente in briše posebnosti</a:t>
            </a:r>
            <a:r>
              <a:rPr lang="sl-SI" sz="9600" dirty="0"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endParaRPr lang="sl-SI" sz="5600" dirty="0">
              <a:cs typeface="Times New Roman" panose="02020603050405020304" pitchFamily="18" charset="0"/>
            </a:endParaRP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8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protiinfomacijski</a:t>
            </a:r>
            <a:r>
              <a:rPr lang="sl-SI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filmi </a:t>
            </a:r>
            <a:r>
              <a:rPr lang="sl-SI" sz="8800" dirty="0">
                <a:cs typeface="Times New Roman" panose="02020603050405020304" pitchFamily="18" charset="0"/>
              </a:rPr>
              <a:t>se delajo kot </a:t>
            </a:r>
            <a:r>
              <a:rPr lang="sl-SI" sz="8800" b="1" dirty="0">
                <a:cs typeface="Times New Roman" panose="02020603050405020304" pitchFamily="18" charset="0"/>
              </a:rPr>
              <a:t>letaki</a:t>
            </a:r>
            <a:r>
              <a:rPr lang="sl-SI" sz="8800" dirty="0">
                <a:cs typeface="Times New Roman" panose="02020603050405020304" pitchFamily="18" charset="0"/>
              </a:rPr>
              <a:t>, s pričevanji o preživetem na način argumentiranega razvoja </a:t>
            </a:r>
          </a:p>
          <a:p>
            <a:pPr marL="0" indent="0">
              <a:buNone/>
            </a:pPr>
            <a:endParaRPr lang="sl-SI" sz="4800" dirty="0">
              <a:cs typeface="Times New Roman" panose="02020603050405020304" pitchFamily="18" charset="0"/>
            </a:endParaRP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8800" dirty="0">
                <a:cs typeface="Times New Roman" panose="02020603050405020304" pitchFamily="18" charset="0"/>
              </a:rPr>
              <a:t>s </a:t>
            </a:r>
            <a:r>
              <a:rPr lang="sl-SI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konstruktivističnim </a:t>
            </a:r>
            <a:r>
              <a:rPr lang="sl-SI" sz="8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grafizmom</a:t>
            </a:r>
            <a:r>
              <a:rPr lang="sl-SI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</a:p>
          <a:p>
            <a:pPr marL="719138" indent="-358775">
              <a:buFont typeface="Wingdings" panose="05000000000000000000" pitchFamily="2" charset="2"/>
              <a:buChar char="Ø"/>
            </a:pPr>
            <a:endParaRPr lang="sl-SI" sz="4800" dirty="0">
              <a:cs typeface="Times New Roman" panose="02020603050405020304" pitchFamily="18" charset="0"/>
            </a:endParaRP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8800" dirty="0">
                <a:cs typeface="Times New Roman" panose="02020603050405020304" pitchFamily="18" charset="0"/>
              </a:rPr>
              <a:t>z uporabo </a:t>
            </a:r>
            <a:r>
              <a:rPr lang="sl-SI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trik-kamere</a:t>
            </a:r>
            <a:r>
              <a:rPr lang="sl-SI" sz="8800" dirty="0">
                <a:cs typeface="Times New Roman" panose="02020603050405020304" pitchFamily="18" charset="0"/>
              </a:rPr>
              <a:t> </a:t>
            </a:r>
          </a:p>
          <a:p>
            <a:pPr marL="719138" indent="-358775">
              <a:buFont typeface="Wingdings" panose="05000000000000000000" pitchFamily="2" charset="2"/>
              <a:buChar char="Ø"/>
            </a:pPr>
            <a:endParaRPr lang="sl-SI" sz="4800" dirty="0">
              <a:cs typeface="Times New Roman" panose="02020603050405020304" pitchFamily="18" charset="0"/>
            </a:endParaRP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8800" dirty="0">
                <a:cs typeface="Times New Roman" panose="02020603050405020304" pitchFamily="18" charset="0"/>
              </a:rPr>
              <a:t>s </a:t>
            </a:r>
            <a:r>
              <a:rPr lang="sl-SI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kratkometražnimi</a:t>
            </a:r>
            <a:r>
              <a:rPr lang="sl-SI" sz="8800" b="1" dirty="0">
                <a:cs typeface="Times New Roman" panose="02020603050405020304" pitchFamily="18" charset="0"/>
              </a:rPr>
              <a:t> filmi</a:t>
            </a:r>
            <a:r>
              <a:rPr lang="sl-SI" sz="8800" dirty="0">
                <a:cs typeface="Times New Roman" panose="02020603050405020304" pitchFamily="18" charset="0"/>
              </a:rPr>
              <a:t> </a:t>
            </a:r>
          </a:p>
          <a:p>
            <a:pPr marL="719138" indent="-358775">
              <a:buFont typeface="Wingdings" panose="05000000000000000000" pitchFamily="2" charset="2"/>
              <a:buChar char="Ø"/>
            </a:pPr>
            <a:endParaRPr lang="sl-SI" sz="4800" dirty="0">
              <a:cs typeface="Times New Roman" panose="02020603050405020304" pitchFamily="18" charset="0"/>
            </a:endParaRP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8800" dirty="0">
                <a:cs typeface="Times New Roman" panose="02020603050405020304" pitchFamily="18" charset="0"/>
              </a:rPr>
              <a:t>s </a:t>
            </a:r>
            <a:r>
              <a:rPr lang="sl-SI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popularno glasbo</a:t>
            </a:r>
            <a:r>
              <a:rPr lang="sl-SI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</a:p>
          <a:p>
            <a:pPr marL="719138" indent="-358775">
              <a:buFont typeface="Wingdings" panose="05000000000000000000" pitchFamily="2" charset="2"/>
              <a:buChar char="Ø"/>
            </a:pPr>
            <a:endParaRPr lang="sl-SI" sz="4800" dirty="0">
              <a:cs typeface="Times New Roman" panose="02020603050405020304" pitchFamily="18" charset="0"/>
            </a:endParaRP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8800" dirty="0">
                <a:cs typeface="Times New Roman" panose="02020603050405020304" pitchFamily="18" charset="0"/>
              </a:rPr>
              <a:t>z </a:t>
            </a:r>
            <a:r>
              <a:rPr lang="sl-SI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ikonografijo</a:t>
            </a:r>
            <a:r>
              <a:rPr lang="sl-SI" sz="8800" b="1" dirty="0">
                <a:cs typeface="Times New Roman" panose="02020603050405020304" pitchFamily="18" charset="0"/>
              </a:rPr>
              <a:t> borbe </a:t>
            </a:r>
          </a:p>
          <a:p>
            <a:pPr marL="719138" indent="-358775">
              <a:buFont typeface="Wingdings" panose="05000000000000000000" pitchFamily="2" charset="2"/>
              <a:buChar char="Ø"/>
            </a:pPr>
            <a:endParaRPr lang="sl-SI" sz="4800" dirty="0">
              <a:cs typeface="Times New Roman" panose="02020603050405020304" pitchFamily="18" charset="0"/>
            </a:endParaRP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8800" b="1" dirty="0">
                <a:cs typeface="Times New Roman" panose="02020603050405020304" pitchFamily="18" charset="0"/>
              </a:rPr>
              <a:t>z </a:t>
            </a:r>
            <a:r>
              <a:rPr lang="sl-SI" sz="8800" dirty="0">
                <a:cs typeface="Times New Roman" panose="02020603050405020304" pitchFamily="18" charset="0"/>
              </a:rPr>
              <a:t>nujnostjo zavedanja biti </a:t>
            </a:r>
            <a:r>
              <a:rPr lang="sl-SI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tukaj </a:t>
            </a:r>
            <a:r>
              <a:rPr lang="sl-SI" sz="8800" dirty="0">
                <a:cs typeface="Times New Roman" panose="02020603050405020304" pitchFamily="18" charset="0"/>
              </a:rPr>
              <a:t>in</a:t>
            </a:r>
            <a:r>
              <a:rPr lang="sl-SI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zdaj</a:t>
            </a:r>
            <a:endParaRPr lang="sl-SI" sz="8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087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militantni film</a:t>
            </a:r>
            <a:b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3"/>
            <a:ext cx="7848872" cy="35283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MILITANTNI FILM</a:t>
            </a:r>
          </a:p>
          <a:p>
            <a:pPr marL="0" indent="0">
              <a:buNone/>
            </a:pPr>
            <a:r>
              <a:rPr lang="sl-SI" sz="2200" b="1" dirty="0">
                <a:cs typeface="Times New Roman" panose="02020603050405020304" pitchFamily="18" charset="0"/>
              </a:rPr>
              <a:t>poglavitne oblike </a:t>
            </a:r>
            <a:r>
              <a:rPr lang="sl-SI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militantnega</a:t>
            </a:r>
            <a:r>
              <a:rPr lang="sl-SI" sz="2200" b="1" dirty="0">
                <a:cs typeface="Times New Roman" panose="02020603050405020304" pitchFamily="18" charset="0"/>
              </a:rPr>
              <a:t> filma</a:t>
            </a:r>
            <a:r>
              <a:rPr lang="sl-SI" sz="2200" dirty="0"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endParaRPr lang="sl-SI" sz="1200" dirty="0">
              <a:cs typeface="Times New Roman" panose="02020603050405020304" pitchFamily="18" charset="0"/>
            </a:endParaRP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2200" dirty="0">
                <a:cs typeface="Times New Roman" panose="02020603050405020304" pitchFamily="18" charset="0"/>
              </a:rPr>
              <a:t>filmski</a:t>
            </a:r>
            <a:r>
              <a:rPr lang="sl-SI" sz="2200" b="1" dirty="0">
                <a:cs typeface="Times New Roman" panose="02020603050405020304" pitchFamily="18" charset="0"/>
              </a:rPr>
              <a:t> </a:t>
            </a:r>
            <a:r>
              <a:rPr lang="sl-SI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pamflet</a:t>
            </a:r>
            <a:r>
              <a:rPr lang="sl-SI" sz="2200" dirty="0">
                <a:cs typeface="Times New Roman" panose="02020603050405020304" pitchFamily="18" charset="0"/>
              </a:rPr>
              <a:t> </a:t>
            </a: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2200" dirty="0">
                <a:cs typeface="Times New Roman" panose="02020603050405020304" pitchFamily="18" charset="0"/>
              </a:rPr>
              <a:t>filmska </a:t>
            </a:r>
            <a:r>
              <a:rPr lang="sl-SI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agitka</a:t>
            </a:r>
            <a:r>
              <a:rPr lang="sl-SI" sz="2200" dirty="0">
                <a:cs typeface="Times New Roman" panose="02020603050405020304" pitchFamily="18" charset="0"/>
              </a:rPr>
              <a:t> </a:t>
            </a: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2200" dirty="0">
                <a:cs typeface="Times New Roman" panose="02020603050405020304" pitchFamily="18" charset="0"/>
              </a:rPr>
              <a:t>filmski (</a:t>
            </a:r>
            <a:r>
              <a:rPr lang="sl-SI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proti</a:t>
            </a:r>
            <a:r>
              <a:rPr lang="sl-SI" sz="2200" dirty="0">
                <a:cs typeface="Times New Roman" panose="02020603050405020304" pitchFamily="18" charset="0"/>
              </a:rPr>
              <a:t>)</a:t>
            </a:r>
            <a:r>
              <a:rPr lang="sl-SI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obzornik</a:t>
            </a:r>
            <a:r>
              <a:rPr lang="sl-SI" sz="2200" dirty="0">
                <a:cs typeface="Times New Roman" panose="02020603050405020304" pitchFamily="18" charset="0"/>
              </a:rPr>
              <a:t> </a:t>
            </a: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esejistični dokumentarec</a:t>
            </a:r>
            <a:r>
              <a:rPr lang="sl-SI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kompilacijski</a:t>
            </a:r>
            <a:r>
              <a:rPr lang="sl-SI" sz="2200" dirty="0">
                <a:cs typeface="Times New Roman" panose="02020603050405020304" pitchFamily="18" charset="0"/>
              </a:rPr>
              <a:t> film </a:t>
            </a: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observacijski </a:t>
            </a:r>
            <a:r>
              <a:rPr lang="sl-SI" sz="2200" dirty="0">
                <a:cs typeface="Times New Roman" panose="02020603050405020304" pitchFamily="18" charset="0"/>
              </a:rPr>
              <a:t>/ opazovalni </a:t>
            </a:r>
            <a:r>
              <a:rPr lang="sl-SI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dokumentarec</a:t>
            </a:r>
            <a:r>
              <a:rPr lang="sl-SI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2200" dirty="0">
                <a:cs typeface="Times New Roman" panose="02020603050405020304" pitchFamily="18" charset="0"/>
              </a:rPr>
              <a:t>vrsta </a:t>
            </a:r>
            <a:r>
              <a:rPr lang="sl-SI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hibridnih različic</a:t>
            </a:r>
            <a:r>
              <a:rPr lang="sl-SI" sz="2200" dirty="0">
                <a:cs typeface="Times New Roman" panose="02020603050405020304" pitchFamily="18" charset="0"/>
              </a:rPr>
              <a:t>, ki so kombinirale različna določila posameznih zvrsti ali pristopov </a:t>
            </a:r>
          </a:p>
          <a:p>
            <a:pPr marL="0" indent="0">
              <a:buNone/>
            </a:pPr>
            <a:endParaRPr lang="sl-SI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147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/>
            </a:r>
            <a:br>
              <a:rPr lang="sl-SI" dirty="0">
                <a:cs typeface="Arial" panose="020B0604020202020204" pitchFamily="34" charset="0"/>
              </a:rPr>
            </a:b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>militantni film</a:t>
            </a:r>
            <a:r>
              <a:rPr lang="sl-SI" sz="3600" dirty="0">
                <a:cs typeface="Arial" panose="020B0604020202020204" pitchFamily="34" charset="0"/>
              </a:rPr>
              <a:t/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8136904" cy="388843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sl-SI" sz="1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formalno eksperimentiranje </a:t>
            </a:r>
            <a:r>
              <a:rPr lang="sl-SI" sz="11200" dirty="0">
                <a:cs typeface="Times New Roman" panose="02020603050405020304" pitchFamily="18" charset="0"/>
              </a:rPr>
              <a:t>v iskanju najustreznejše podobe: </a:t>
            </a:r>
            <a:r>
              <a:rPr lang="sl-SI" sz="9600" dirty="0">
                <a:cs typeface="Times New Roman" panose="02020603050405020304" pitchFamily="18" charset="0"/>
              </a:rPr>
              <a:t/>
            </a:r>
            <a:br>
              <a:rPr lang="sl-SI" sz="9600" dirty="0">
                <a:cs typeface="Times New Roman" panose="02020603050405020304" pitchFamily="18" charset="0"/>
              </a:rPr>
            </a:br>
            <a:endParaRPr lang="sl-SI" sz="9600" dirty="0">
              <a:cs typeface="Times New Roman" panose="02020603050405020304" pitchFamily="18" charset="0"/>
            </a:endParaRPr>
          </a:p>
          <a:p>
            <a:pPr marL="360363" indent="0">
              <a:buNone/>
            </a:pPr>
            <a:r>
              <a:rPr lang="sl-SI" sz="9600" b="1" i="1" dirty="0">
                <a:cs typeface="Times New Roman" panose="02020603050405020304" pitchFamily="18" charset="0"/>
              </a:rPr>
              <a:t>»</a:t>
            </a:r>
            <a:r>
              <a:rPr lang="sl-SI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Militantna podoba </a:t>
            </a:r>
            <a:r>
              <a:rPr lang="sl-SI" sz="9600" i="1" dirty="0">
                <a:cs typeface="Times New Roman" panose="02020603050405020304" pitchFamily="18" charset="0"/>
              </a:rPr>
              <a:t>vključuje </a:t>
            </a:r>
            <a:r>
              <a:rPr lang="sl-SI" sz="9600" b="1" i="1" dirty="0">
                <a:cs typeface="Times New Roman" panose="02020603050405020304" pitchFamily="18" charset="0"/>
              </a:rPr>
              <a:t>vsakršno slikovno </a:t>
            </a:r>
            <a:r>
              <a:rPr lang="sl-SI" sz="9600" i="1" dirty="0">
                <a:cs typeface="Times New Roman" panose="02020603050405020304" pitchFamily="18" charset="0"/>
              </a:rPr>
              <a:t>in</a:t>
            </a:r>
            <a:r>
              <a:rPr lang="sl-SI" sz="9600" b="1" i="1" dirty="0">
                <a:cs typeface="Times New Roman" panose="02020603050405020304" pitchFamily="18" charset="0"/>
              </a:rPr>
              <a:t> zvočno obliko </a:t>
            </a:r>
            <a:r>
              <a:rPr lang="sl-SI" sz="9600" i="1" dirty="0">
                <a:cs typeface="Times New Roman" panose="02020603050405020304" pitchFamily="18" charset="0"/>
              </a:rPr>
              <a:t>– od esejističnega do igranega filma, od </a:t>
            </a:r>
            <a:r>
              <a:rPr lang="sl-SI" sz="9600" i="1" dirty="0" smtClean="0">
                <a:cs typeface="Times New Roman" panose="02020603050405020304" pitchFamily="18" charset="0"/>
              </a:rPr>
              <a:t>opazovalnega </a:t>
            </a:r>
            <a:r>
              <a:rPr lang="sl-SI" sz="9600" i="1" dirty="0">
                <a:cs typeface="Times New Roman" panose="02020603050405020304" pitchFamily="18" charset="0"/>
              </a:rPr>
              <a:t>dokumentarca do kompilacijskega filmskega pamfleta, od obzornika do agitacijske predelave kolonialne filmske produkcije –, </a:t>
            </a:r>
            <a:r>
              <a:rPr lang="sl-SI" sz="9600" b="1" i="1" dirty="0">
                <a:cs typeface="Times New Roman" panose="02020603050405020304" pitchFamily="18" charset="0"/>
              </a:rPr>
              <a:t>ki je nastala znotraj </a:t>
            </a:r>
            <a:r>
              <a:rPr lang="sl-SI" sz="9600" i="1" dirty="0">
                <a:cs typeface="Times New Roman" panose="02020603050405020304" pitchFamily="18" charset="0"/>
              </a:rPr>
              <a:t>in preko </a:t>
            </a:r>
            <a:r>
              <a:rPr lang="sl-SI" sz="9600" b="1" i="1" dirty="0">
                <a:cs typeface="Times New Roman" panose="02020603050405020304" pitchFamily="18" charset="0"/>
              </a:rPr>
              <a:t>filmskih praks</a:t>
            </a:r>
            <a:r>
              <a:rPr lang="sl-SI" sz="9600" i="1" dirty="0">
                <a:cs typeface="Times New Roman" panose="02020603050405020304" pitchFamily="18" charset="0"/>
              </a:rPr>
              <a:t>,</a:t>
            </a:r>
            <a:r>
              <a:rPr lang="sl-SI" sz="9600" b="1" i="1" dirty="0">
                <a:cs typeface="Times New Roman" panose="02020603050405020304" pitchFamily="18" charset="0"/>
              </a:rPr>
              <a:t> posvečenih osvobodilnim bojem </a:t>
            </a:r>
            <a:r>
              <a:rPr lang="sl-SI" sz="9600" i="1" dirty="0">
                <a:cs typeface="Times New Roman" panose="02020603050405020304" pitchFamily="18" charset="0"/>
              </a:rPr>
              <a:t>in </a:t>
            </a:r>
            <a:r>
              <a:rPr lang="sl-SI" sz="9600" b="1" i="1" dirty="0">
                <a:cs typeface="Times New Roman" panose="02020603050405020304" pitchFamily="18" charset="0"/>
              </a:rPr>
              <a:t>revolucijam</a:t>
            </a:r>
            <a:r>
              <a:rPr lang="sl-SI" sz="9600" i="1" dirty="0">
                <a:cs typeface="Times New Roman" panose="02020603050405020304" pitchFamily="18" charset="0"/>
              </a:rPr>
              <a:t> druge polovice dvajsetega stoletja</a:t>
            </a:r>
            <a:r>
              <a:rPr lang="sl-SI" sz="9600" dirty="0">
                <a:cs typeface="Times New Roman" panose="02020603050405020304" pitchFamily="18" charset="0"/>
              </a:rPr>
              <a:t>.</a:t>
            </a:r>
            <a:r>
              <a:rPr lang="sl-SI" sz="9600" b="1" i="1" dirty="0">
                <a:cs typeface="Times New Roman" panose="02020603050405020304" pitchFamily="18" charset="0"/>
              </a:rPr>
              <a:t>«</a:t>
            </a:r>
            <a:r>
              <a:rPr lang="sl-SI" sz="9600" dirty="0">
                <a:cs typeface="Times New Roman" panose="02020603050405020304" pitchFamily="18" charset="0"/>
              </a:rPr>
              <a:t> </a:t>
            </a:r>
          </a:p>
          <a:p>
            <a:pPr marL="360363" indent="0">
              <a:buNone/>
            </a:pPr>
            <a:r>
              <a:rPr lang="sl-SI" sz="9600" dirty="0">
                <a:cs typeface="Times New Roman" panose="02020603050405020304" pitchFamily="18" charset="0"/>
              </a:rPr>
              <a:t>                                                                 </a:t>
            </a:r>
            <a:r>
              <a:rPr lang="sl-SI" sz="9600" dirty="0" err="1">
                <a:cs typeface="Times New Roman" panose="02020603050405020304" pitchFamily="18" charset="0"/>
              </a:rPr>
              <a:t>Kodwo</a:t>
            </a:r>
            <a:r>
              <a:rPr lang="sl-SI" sz="9600" dirty="0">
                <a:cs typeface="Times New Roman" panose="02020603050405020304" pitchFamily="18" charset="0"/>
              </a:rPr>
              <a:t> </a:t>
            </a:r>
            <a:r>
              <a:rPr lang="sl-SI" sz="9600" b="1" dirty="0" err="1">
                <a:cs typeface="Times New Roman" panose="02020603050405020304" pitchFamily="18" charset="0"/>
              </a:rPr>
              <a:t>Eshun</a:t>
            </a:r>
            <a:r>
              <a:rPr lang="sl-SI" sz="9600" dirty="0">
                <a:cs typeface="Times New Roman" panose="02020603050405020304" pitchFamily="18" charset="0"/>
              </a:rPr>
              <a:t> in Ros </a:t>
            </a:r>
            <a:r>
              <a:rPr lang="sl-SI" sz="9600" b="1" dirty="0" err="1">
                <a:cs typeface="Times New Roman" panose="02020603050405020304" pitchFamily="18" charset="0"/>
              </a:rPr>
              <a:t>Gray</a:t>
            </a:r>
            <a:endParaRPr lang="sl-SI" sz="96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265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>filmski angažma</a:t>
            </a: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3"/>
            <a:ext cx="7848872" cy="352839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OSREDNJE OBLIKE ANGAŽIRANEGA FILMA</a:t>
            </a:r>
          </a:p>
          <a:p>
            <a:pPr marL="0" indent="0">
              <a:buNone/>
            </a:pPr>
            <a:endParaRPr lang="sl-SI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filmski letaki</a:t>
            </a:r>
          </a:p>
          <a:p>
            <a:pPr marL="719138" indent="-358775">
              <a:buNone/>
            </a:pPr>
            <a:endParaRPr lang="sl-SI" sz="1400" dirty="0">
              <a:cs typeface="Times New Roman" panose="02020603050405020304" pitchFamily="18" charset="0"/>
            </a:endParaRP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gibanje </a:t>
            </a:r>
            <a:r>
              <a:rPr lang="sl-SI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Newsreel</a:t>
            </a:r>
            <a:r>
              <a:rPr lang="sl-SI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</a:p>
          <a:p>
            <a:pPr marL="719138" indent="-358775">
              <a:buNone/>
            </a:pPr>
            <a:endParaRPr lang="sl-SI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gverilska podoba</a:t>
            </a:r>
          </a:p>
          <a:p>
            <a:pPr marL="0" indent="0">
              <a:buNone/>
            </a:pPr>
            <a:endParaRPr lang="sl-SI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168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/>
            </a:r>
            <a:br>
              <a:rPr lang="sl-SI" dirty="0"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>              </a:t>
            </a: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>letaki</a:t>
            </a:r>
            <a:r>
              <a:rPr lang="sl-SI" sz="3600" dirty="0">
                <a:cs typeface="Arial" panose="020B0604020202020204" pitchFamily="34" charset="0"/>
              </a:rPr>
              <a:t/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980728"/>
            <a:ext cx="8136904" cy="446449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filmski letaki</a:t>
            </a:r>
          </a:p>
          <a:p>
            <a:pPr marL="0" indent="0">
              <a:buNone/>
            </a:pPr>
            <a:endParaRPr lang="sl-SI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2400" dirty="0">
                <a:cs typeface="Times New Roman" panose="02020603050405020304" pitchFamily="18" charset="0"/>
              </a:rPr>
              <a:t>ustvarjalni protokol je zapovedoval, da morajo: </a:t>
            </a:r>
          </a:p>
          <a:p>
            <a:pPr marL="0" indent="0">
              <a:buNone/>
            </a:pPr>
            <a:endParaRPr lang="sl-SI" sz="1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2400" b="1" dirty="0">
                <a:cs typeface="Times New Roman" panose="02020603050405020304" pitchFamily="18" charset="0"/>
              </a:rPr>
              <a:t>»</a:t>
            </a: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nasprotovati-predlagati-šokirati-informirati-izpraševati-zatrjevati-prepričevati-misliti-kričati-smešiti-kazati-izpopolnjevati</a:t>
            </a:r>
            <a:r>
              <a:rPr lang="sl-SI" sz="2400" b="1" dirty="0">
                <a:cs typeface="Times New Roman" panose="02020603050405020304" pitchFamily="18" charset="0"/>
              </a:rPr>
              <a:t>«</a:t>
            </a:r>
            <a:r>
              <a:rPr lang="sl-SI" sz="2400" dirty="0"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sl-SI" sz="1400" dirty="0"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sl-SI" sz="2400" dirty="0">
                <a:cs typeface="Times New Roman" panose="02020603050405020304" pitchFamily="18" charset="0"/>
              </a:rPr>
              <a:t>da bi </a:t>
            </a:r>
            <a:r>
              <a:rPr lang="sl-SI" sz="2400" b="1" dirty="0">
                <a:cs typeface="Times New Roman" panose="02020603050405020304" pitchFamily="18" charset="0"/>
              </a:rPr>
              <a:t>»</a:t>
            </a: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spodbudili diskusijo 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in</a:t>
            </a: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akcijo</a:t>
            </a:r>
            <a:r>
              <a:rPr lang="sl-SI" sz="2400" b="1" dirty="0">
                <a:cs typeface="Times New Roman" panose="02020603050405020304" pitchFamily="18" charset="0"/>
              </a:rPr>
              <a:t>«</a:t>
            </a:r>
            <a:endParaRPr lang="sl-SI" sz="2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l-SI" sz="1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763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/>
            </a:r>
            <a:br>
              <a:rPr lang="sl-SI" dirty="0"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>              </a:t>
            </a:r>
            <a:r>
              <a:rPr lang="sl-SI" dirty="0" err="1">
                <a:solidFill>
                  <a:schemeClr val="bg1"/>
                </a:solidFill>
                <a:cs typeface="Arial" panose="020B0604020202020204" pitchFamily="34" charset="0"/>
              </a:rPr>
              <a:t>newsreel</a:t>
            </a:r>
            <a:r>
              <a:rPr lang="sl-SI" sz="3600" dirty="0">
                <a:cs typeface="Arial" panose="020B0604020202020204" pitchFamily="34" charset="0"/>
              </a:rPr>
              <a:t/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980728"/>
            <a:ext cx="8136904" cy="446449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l-SI" sz="1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ameriško </a:t>
            </a:r>
            <a:r>
              <a:rPr lang="sl-SI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protiobzorniško</a:t>
            </a: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gibanje </a:t>
            </a:r>
            <a:r>
              <a:rPr lang="sl-SI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Newsreel</a:t>
            </a: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sl-SI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2200" dirty="0">
                <a:cs typeface="Times New Roman" panose="02020603050405020304" pitchFamily="18" charset="0"/>
              </a:rPr>
              <a:t> </a:t>
            </a:r>
            <a:r>
              <a:rPr lang="sl-SI" sz="2200" i="1" dirty="0">
                <a:cs typeface="Times New Roman" panose="02020603050405020304" pitchFamily="18" charset="0"/>
              </a:rPr>
              <a:t>»Nekatere ljudi naši filmi spominjajo na </a:t>
            </a:r>
            <a:r>
              <a:rPr lang="sl-SI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vojne posnetke</a:t>
            </a:r>
            <a:r>
              <a:rPr lang="sl-SI" sz="2200" i="1" dirty="0">
                <a:cs typeface="Times New Roman" panose="02020603050405020304" pitchFamily="18" charset="0"/>
              </a:rPr>
              <a:t>: grobo zrnata slika, opletajoča kamera, ki si prizadeva priti do podob in se hkrati izmakniti udarcem ter pastem […] Toda dejansko </a:t>
            </a:r>
            <a:r>
              <a:rPr lang="sl-SI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smo</a:t>
            </a:r>
            <a:r>
              <a:rPr lang="sl-SI" sz="2200" i="1" dirty="0">
                <a:cs typeface="Times New Roman" panose="02020603050405020304" pitchFamily="18" charset="0"/>
              </a:rPr>
              <a:t>, skupaj z mnogimi drugimi, </a:t>
            </a:r>
            <a:r>
              <a:rPr lang="sl-SI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 vojni</a:t>
            </a:r>
            <a:r>
              <a:rPr lang="sl-SI" sz="2200" i="1" dirty="0">
                <a:cs typeface="Times New Roman" panose="02020603050405020304" pitchFamily="18" charset="0"/>
              </a:rPr>
              <a:t>. Ne prizadevamo si samo dokumentirati vojne, ampak </a:t>
            </a:r>
            <a:r>
              <a:rPr lang="sl-SI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iščemo načine</a:t>
            </a:r>
            <a:r>
              <a:rPr lang="sl-SI" sz="2200" i="1" dirty="0">
                <a:cs typeface="Times New Roman" panose="02020603050405020304" pitchFamily="18" charset="0"/>
              </a:rPr>
              <a:t>, kako </a:t>
            </a:r>
            <a:r>
              <a:rPr lang="sl-SI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borbo prenesti na mesta</a:t>
            </a:r>
            <a:r>
              <a:rPr lang="sl-SI" sz="2200" i="1" dirty="0">
                <a:cs typeface="Times New Roman" panose="02020603050405020304" pitchFamily="18" charset="0"/>
              </a:rPr>
              <a:t>, ki so si doslej uspela kupiti </a:t>
            </a:r>
            <a:r>
              <a:rPr lang="sl-SI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varno izolacijo pred njo</a:t>
            </a:r>
            <a:r>
              <a:rPr lang="sl-SI" sz="2200" i="1" dirty="0">
                <a:cs typeface="Times New Roman" panose="02020603050405020304" pitchFamily="18" charset="0"/>
              </a:rPr>
              <a:t>.« </a:t>
            </a:r>
          </a:p>
          <a:p>
            <a:pPr marL="0" indent="0">
              <a:buNone/>
            </a:pPr>
            <a:r>
              <a:rPr lang="sl-SI" sz="2200" i="1" dirty="0">
                <a:cs typeface="Times New Roman" panose="02020603050405020304" pitchFamily="18" charset="0"/>
              </a:rPr>
              <a:t>                                                                                                </a:t>
            </a:r>
            <a:r>
              <a:rPr lang="sl-SI" sz="2200" dirty="0">
                <a:cs typeface="Times New Roman" panose="02020603050405020304" pitchFamily="18" charset="0"/>
              </a:rPr>
              <a:t>Robert </a:t>
            </a:r>
            <a:r>
              <a:rPr lang="sl-SI" sz="2200" b="1" dirty="0">
                <a:cs typeface="Times New Roman" panose="02020603050405020304" pitchFamily="18" charset="0"/>
              </a:rPr>
              <a:t>Kramer</a:t>
            </a:r>
          </a:p>
          <a:p>
            <a:pPr marL="0" indent="0">
              <a:buNone/>
            </a:pPr>
            <a:endParaRPr lang="sl-SI" sz="12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2200" i="1" dirty="0">
                <a:cs typeface="Times New Roman" panose="02020603050405020304" pitchFamily="18" charset="0"/>
              </a:rPr>
              <a:t>»V naših rokah film </a:t>
            </a:r>
            <a:r>
              <a:rPr lang="sl-SI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ni</a:t>
            </a:r>
            <a:r>
              <a:rPr lang="sl-SI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sl-SI" sz="2200" b="1" i="1" dirty="0">
                <a:cs typeface="Times New Roman" panose="02020603050405020304" pitchFamily="18" charset="0"/>
              </a:rPr>
              <a:t>anestetik</a:t>
            </a:r>
            <a:r>
              <a:rPr lang="sl-SI" sz="2200" i="1" dirty="0">
                <a:cs typeface="Times New Roman" panose="02020603050405020304" pitchFamily="18" charset="0"/>
              </a:rPr>
              <a:t>, sterilni blagozvočni aparat nadzora. Je </a:t>
            </a:r>
            <a:r>
              <a:rPr lang="sl-SI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orožje</a:t>
            </a:r>
            <a:r>
              <a:rPr lang="sl-SI" sz="2200" b="1" i="1" dirty="0">
                <a:cs typeface="Times New Roman" panose="02020603050405020304" pitchFamily="18" charset="0"/>
              </a:rPr>
              <a:t> nasprotovanja</a:t>
            </a:r>
            <a:r>
              <a:rPr lang="sl-SI" sz="2200" i="1" dirty="0">
                <a:cs typeface="Times New Roman" panose="02020603050405020304" pitchFamily="18" charset="0"/>
              </a:rPr>
              <a:t>, </a:t>
            </a:r>
            <a:r>
              <a:rPr lang="sl-SI" sz="2200" b="1" i="1" dirty="0">
                <a:cs typeface="Times New Roman" panose="02020603050405020304" pitchFamily="18" charset="0"/>
              </a:rPr>
              <a:t>ugovarjanja</a:t>
            </a:r>
            <a:r>
              <a:rPr lang="sl-SI" sz="2200" i="1" dirty="0">
                <a:cs typeface="Times New Roman" panose="02020603050405020304" pitchFamily="18" charset="0"/>
              </a:rPr>
              <a:t> in </a:t>
            </a:r>
            <a:r>
              <a:rPr lang="sl-SI" sz="2200" b="1" i="1" dirty="0">
                <a:cs typeface="Times New Roman" panose="02020603050405020304" pitchFamily="18" charset="0"/>
              </a:rPr>
              <a:t>razbijanja pročelij lažnivih kapitalističnih </a:t>
            </a:r>
            <a:r>
              <a:rPr lang="sl-SI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medijev</a:t>
            </a:r>
            <a:r>
              <a:rPr lang="sl-SI" sz="2200" i="1" dirty="0">
                <a:cs typeface="Times New Roman" panose="02020603050405020304" pitchFamily="18" charset="0"/>
              </a:rPr>
              <a:t>.«</a:t>
            </a:r>
            <a:r>
              <a:rPr lang="sl-SI" sz="2200" dirty="0"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sl-SI" sz="2200" dirty="0">
                <a:cs typeface="Times New Roman" panose="02020603050405020304" pitchFamily="18" charset="0"/>
              </a:rPr>
              <a:t>                                                                            </a:t>
            </a:r>
            <a:r>
              <a:rPr lang="sl-SI" sz="2200" dirty="0" err="1">
                <a:cs typeface="Times New Roman" panose="02020603050405020304" pitchFamily="18" charset="0"/>
              </a:rPr>
              <a:t>Marilyn</a:t>
            </a:r>
            <a:r>
              <a:rPr lang="sl-SI" sz="2200" dirty="0">
                <a:cs typeface="Times New Roman" panose="02020603050405020304" pitchFamily="18" charset="0"/>
              </a:rPr>
              <a:t> </a:t>
            </a:r>
            <a:r>
              <a:rPr lang="sl-SI" sz="2200" b="1" dirty="0">
                <a:cs typeface="Times New Roman" panose="02020603050405020304" pitchFamily="18" charset="0"/>
              </a:rPr>
              <a:t>Buck</a:t>
            </a:r>
            <a:r>
              <a:rPr lang="sl-SI" sz="2200" dirty="0">
                <a:cs typeface="Times New Roman" panose="02020603050405020304" pitchFamily="18" charset="0"/>
              </a:rPr>
              <a:t> in Karen </a:t>
            </a:r>
            <a:r>
              <a:rPr lang="sl-SI" sz="2200" b="1" dirty="0">
                <a:cs typeface="Times New Roman" panose="02020603050405020304" pitchFamily="18" charset="0"/>
              </a:rPr>
              <a:t>Ross</a:t>
            </a:r>
          </a:p>
        </p:txBody>
      </p:sp>
    </p:spTree>
    <p:extLst>
      <p:ext uri="{BB962C8B-B14F-4D97-AF65-F5344CB8AC3E}">
        <p14:creationId xmlns:p14="http://schemas.microsoft.com/office/powerpoint/2010/main" val="94324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800" dirty="0">
                <a:solidFill>
                  <a:schemeClr val="bg1"/>
                </a:solidFill>
                <a:cs typeface="Arial" panose="020B0604020202020204" pitchFamily="34" charset="0"/>
              </a:rPr>
              <a:t>gverila</a:t>
            </a: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916833"/>
            <a:ext cx="7776864" cy="352839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GVERILSKA PODOBA</a:t>
            </a:r>
          </a:p>
          <a:p>
            <a:pPr marL="0" indent="0">
              <a:buNone/>
            </a:pPr>
            <a:endParaRPr lang="sl-SI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2200" b="1" dirty="0">
                <a:cs typeface="Times New Roman" panose="02020603050405020304" pitchFamily="18" charset="0"/>
              </a:rPr>
              <a:t>gverilske podobe </a:t>
            </a:r>
            <a:r>
              <a:rPr lang="sl-SI" sz="2200" dirty="0">
                <a:cs typeface="Times New Roman" panose="02020603050405020304" pitchFamily="18" charset="0"/>
              </a:rPr>
              <a:t>odražajo neposredni </a:t>
            </a:r>
            <a:r>
              <a:rPr lang="sl-SI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akcijski naboj </a:t>
            </a:r>
            <a:r>
              <a:rPr lang="sl-SI" sz="2200" dirty="0">
                <a:cs typeface="Times New Roman" panose="02020603050405020304" pitchFamily="18" charset="0"/>
              </a:rPr>
              <a:t>estetske ubornosti, povezane s snemanjem </a:t>
            </a:r>
            <a:r>
              <a:rPr lang="sl-SI" sz="2200" b="1" dirty="0">
                <a:cs typeface="Times New Roman" panose="02020603050405020304" pitchFamily="18" charset="0"/>
              </a:rPr>
              <a:t>v osrčju </a:t>
            </a:r>
            <a:r>
              <a:rPr lang="sl-SI" sz="2200" dirty="0">
                <a:cs typeface="Times New Roman" panose="02020603050405020304" pitchFamily="18" charset="0"/>
              </a:rPr>
              <a:t>neposrednih </a:t>
            </a:r>
            <a:r>
              <a:rPr lang="sl-SI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akcij</a:t>
            </a:r>
            <a:r>
              <a:rPr lang="sl-SI" sz="2200" dirty="0">
                <a:cs typeface="Times New Roman" panose="02020603050405020304" pitchFamily="18" charset="0"/>
              </a:rPr>
              <a:t> (od stavk, zborovanj, protestov, pohodov, barikad, zasedb in blokad do direktnih spopadov protestnikov s policijo ali vojsko) </a:t>
            </a:r>
          </a:p>
          <a:p>
            <a:pPr marL="0" indent="0">
              <a:buNone/>
            </a:pPr>
            <a:endParaRPr lang="sl-SI" sz="1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2200" b="1" dirty="0">
                <a:cs typeface="Times New Roman" panose="02020603050405020304" pitchFamily="18" charset="0"/>
              </a:rPr>
              <a:t>nabor podob </a:t>
            </a:r>
            <a:r>
              <a:rPr lang="sl-SI" sz="2200" dirty="0">
                <a:cs typeface="Times New Roman" panose="02020603050405020304" pitchFamily="18" charset="0"/>
              </a:rPr>
              <a:t>s terena domala </a:t>
            </a:r>
            <a:r>
              <a:rPr lang="sl-SI" sz="2200" b="1" dirty="0">
                <a:cs typeface="Times New Roman" panose="02020603050405020304" pitchFamily="18" charset="0"/>
              </a:rPr>
              <a:t>neizčrpen</a:t>
            </a:r>
            <a:r>
              <a:rPr lang="sl-SI" sz="2200" dirty="0">
                <a:cs typeface="Times New Roman" panose="02020603050405020304" pitchFamily="18" charset="0"/>
              </a:rPr>
              <a:t> – ustrezen mnoštvu videnj in očišč, značilnih za </a:t>
            </a:r>
            <a:r>
              <a:rPr lang="sl-SI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soočanja</a:t>
            </a:r>
            <a:r>
              <a:rPr lang="sl-SI" sz="2200" dirty="0">
                <a:cs typeface="Times New Roman" panose="02020603050405020304" pitchFamily="18" charset="0"/>
              </a:rPr>
              <a:t> znotraj </a:t>
            </a:r>
            <a:r>
              <a:rPr lang="sl-SI" sz="2200" dirty="0" err="1">
                <a:cs typeface="Times New Roman" panose="02020603050405020304" pitchFamily="18" charset="0"/>
              </a:rPr>
              <a:t>razvihranih</a:t>
            </a:r>
            <a:r>
              <a:rPr lang="sl-SI" sz="2200" dirty="0">
                <a:cs typeface="Times New Roman" panose="02020603050405020304" pitchFamily="18" charset="0"/>
              </a:rPr>
              <a:t> množic. </a:t>
            </a:r>
          </a:p>
          <a:p>
            <a:pPr marL="0" indent="0">
              <a:buNone/>
            </a:pPr>
            <a:endParaRPr lang="sl-SI" sz="1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127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/>
            </a:r>
            <a:br>
              <a:rPr lang="sl-SI" dirty="0">
                <a:cs typeface="Arial" panose="020B0604020202020204" pitchFamily="34" charset="0"/>
              </a:rPr>
            </a:br>
            <a:r>
              <a:rPr lang="sl-SI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gverila</a:t>
            </a:r>
            <a:r>
              <a:rPr lang="sl-SI" sz="3600" dirty="0">
                <a:cs typeface="Arial" panose="020B0604020202020204" pitchFamily="34" charset="0"/>
              </a:rPr>
              <a:t/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72816"/>
            <a:ext cx="8136904" cy="367240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l-SI" sz="1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GVERILSKA PODOBA</a:t>
            </a:r>
          </a:p>
          <a:p>
            <a:pPr marL="0" indent="0">
              <a:buNone/>
            </a:pPr>
            <a:r>
              <a:rPr lang="sl-SI" sz="4800" dirty="0"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sl-SI" sz="8800" dirty="0">
                <a:cs typeface="Times New Roman" panose="02020603050405020304" pitchFamily="18" charset="0"/>
              </a:rPr>
              <a:t>tovrstne slike dobijo </a:t>
            </a:r>
            <a:r>
              <a:rPr lang="sl-SI" sz="8800" b="1" dirty="0">
                <a:cs typeface="Times New Roman" panose="02020603050405020304" pitchFamily="18" charset="0"/>
              </a:rPr>
              <a:t>končno podobo </a:t>
            </a:r>
            <a:r>
              <a:rPr lang="sl-SI" sz="8800" dirty="0">
                <a:cs typeface="Times New Roman" panose="02020603050405020304" pitchFamily="18" charset="0"/>
              </a:rPr>
              <a:t>v (najpogosteje anarhični ali celo frenetični) </a:t>
            </a:r>
            <a:r>
              <a:rPr lang="sl-SI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montaži</a:t>
            </a:r>
            <a:r>
              <a:rPr lang="sl-SI" sz="8800" dirty="0">
                <a:cs typeface="Times New Roman" panose="02020603050405020304" pitchFamily="18" charset="0"/>
              </a:rPr>
              <a:t> z morebitnimi zvočnimi intervencijami (najpogosteje ambientalnega zvoka s prizorišč) in (bodisi govornim ali pisnim) </a:t>
            </a:r>
            <a:r>
              <a:rPr lang="sl-SI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komentarjem</a:t>
            </a:r>
            <a:r>
              <a:rPr lang="sl-SI" sz="8800" dirty="0">
                <a:cs typeface="Times New Roman" panose="02020603050405020304" pitchFamily="18" charset="0"/>
              </a:rPr>
              <a:t>, s katerim je dodatno pojasnjena situacija, kadar se filmarjem to zdi potrebno </a:t>
            </a:r>
          </a:p>
          <a:p>
            <a:pPr marL="0" indent="0">
              <a:buNone/>
            </a:pPr>
            <a:endParaRPr lang="sl-SI" sz="48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8800" dirty="0">
                <a:cs typeface="Times New Roman" panose="02020603050405020304" pitchFamily="18" charset="0"/>
              </a:rPr>
              <a:t>ena temeljnih značilnosti sestavljanja posameznih elementov je </a:t>
            </a:r>
            <a:r>
              <a:rPr lang="sl-SI" sz="8800" b="1" dirty="0">
                <a:cs typeface="Times New Roman" panose="02020603050405020304" pitchFamily="18" charset="0"/>
              </a:rPr>
              <a:t>načelo </a:t>
            </a:r>
            <a:r>
              <a:rPr lang="sl-SI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diskrepance</a:t>
            </a:r>
            <a:r>
              <a:rPr lang="sl-SI" sz="8800" b="1" dirty="0">
                <a:cs typeface="Times New Roman" panose="02020603050405020304" pitchFamily="18" charset="0"/>
              </a:rPr>
              <a:t> </a:t>
            </a:r>
            <a:r>
              <a:rPr lang="sl-SI" sz="8800" dirty="0">
                <a:cs typeface="Times New Roman" panose="02020603050405020304" pitchFamily="18" charset="0"/>
              </a:rPr>
              <a:t>kot oblike »</a:t>
            </a:r>
            <a:r>
              <a:rPr lang="sl-SI" sz="8800" b="1" dirty="0">
                <a:cs typeface="Times New Roman" panose="02020603050405020304" pitchFamily="18" charset="0"/>
              </a:rPr>
              <a:t>razvezovanja</a:t>
            </a:r>
            <a:r>
              <a:rPr lang="sl-SI" sz="8800" dirty="0">
                <a:cs typeface="Times New Roman" panose="02020603050405020304" pitchFamily="18" charset="0"/>
              </a:rPr>
              <a:t>« in </a:t>
            </a:r>
            <a:r>
              <a:rPr lang="sl-SI" sz="8800" b="1" dirty="0">
                <a:cs typeface="Times New Roman" panose="02020603050405020304" pitchFamily="18" charset="0"/>
              </a:rPr>
              <a:t>vzpostavljanja notranje </a:t>
            </a:r>
            <a:r>
              <a:rPr lang="sl-SI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napetosti</a:t>
            </a:r>
            <a:r>
              <a:rPr lang="sl-SI" sz="8800" b="1" dirty="0">
                <a:cs typeface="Times New Roman" panose="02020603050405020304" pitchFamily="18" charset="0"/>
              </a:rPr>
              <a:t> bojevitih podob</a:t>
            </a:r>
            <a:r>
              <a:rPr lang="sl-SI" sz="8800" dirty="0">
                <a:cs typeface="Times New Roman" panose="02020603050405020304" pitchFamily="18" charset="0"/>
              </a:rPr>
              <a:t>, kar omogoča, da jih </a:t>
            </a:r>
            <a:r>
              <a:rPr lang="sl-SI" sz="8800" b="1" dirty="0">
                <a:cs typeface="Times New Roman" panose="02020603050405020304" pitchFamily="18" charset="0"/>
              </a:rPr>
              <a:t>gledalec povezuje po svoje</a:t>
            </a:r>
            <a:r>
              <a:rPr lang="sl-SI" sz="8800" dirty="0">
                <a:cs typeface="Times New Roman" panose="02020603050405020304" pitchFamily="18" charset="0"/>
              </a:rPr>
              <a:t>, v skladu z lastnim prepričanjem in domišljijo</a:t>
            </a:r>
          </a:p>
          <a:p>
            <a:pPr marL="0" indent="0">
              <a:lnSpc>
                <a:spcPct val="107000"/>
              </a:lnSpc>
              <a:buNone/>
            </a:pPr>
            <a:endParaRPr lang="sl-SI" sz="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439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/>
            </a:r>
            <a:br>
              <a:rPr lang="sl-SI" dirty="0">
                <a:cs typeface="Arial" panose="020B0604020202020204" pitchFamily="34" charset="0"/>
              </a:rPr>
            </a:br>
            <a:r>
              <a:rPr lang="sl-SI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gverila</a:t>
            </a:r>
            <a:r>
              <a:rPr lang="sl-SI" sz="3600" dirty="0">
                <a:cs typeface="Arial" panose="020B0604020202020204" pitchFamily="34" charset="0"/>
              </a:rPr>
              <a:t/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8136904" cy="388843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sl-SI" sz="1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1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GVERILSKE SLIKE</a:t>
            </a:r>
          </a:p>
          <a:p>
            <a:pPr marL="0" indent="0">
              <a:buNone/>
            </a:pPr>
            <a:r>
              <a:rPr lang="sl-SI" sz="4800" dirty="0"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sl-SI" sz="8800" dirty="0">
                <a:cs typeface="Times New Roman" panose="02020603050405020304" pitchFamily="18" charset="0"/>
              </a:rPr>
              <a:t>dnevne, nočne, črno-bele, barvne, infrardeče, </a:t>
            </a:r>
            <a:r>
              <a:rPr lang="sl-SI" sz="8800" dirty="0" err="1">
                <a:cs typeface="Times New Roman" panose="02020603050405020304" pitchFamily="18" charset="0"/>
              </a:rPr>
              <a:t>defokusirane</a:t>
            </a:r>
            <a:r>
              <a:rPr lang="sl-SI" sz="8800" dirty="0">
                <a:cs typeface="Times New Roman" panose="02020603050405020304" pitchFamily="18" charset="0"/>
              </a:rPr>
              <a:t>, neostre, </a:t>
            </a:r>
            <a:r>
              <a:rPr lang="sl-SI" sz="8800" dirty="0" err="1">
                <a:cs typeface="Times New Roman" panose="02020603050405020304" pitchFamily="18" charset="0"/>
              </a:rPr>
              <a:t>zumirajoče</a:t>
            </a:r>
            <a:r>
              <a:rPr lang="sl-SI" sz="8800" dirty="0">
                <a:cs typeface="Times New Roman" panose="02020603050405020304" pitchFamily="18" charset="0"/>
              </a:rPr>
              <a:t>, motne, nejasne, zabrisane, presvetljene, zatemnjene, statične, dinamične, upočasnjene, pospešene, </a:t>
            </a:r>
            <a:r>
              <a:rPr lang="sl-SI" sz="8800" dirty="0" err="1">
                <a:cs typeface="Times New Roman" panose="02020603050405020304" pitchFamily="18" charset="0"/>
              </a:rPr>
              <a:t>švenkajoče</a:t>
            </a:r>
            <a:r>
              <a:rPr lang="sl-SI" sz="8800" dirty="0">
                <a:cs typeface="Times New Roman" panose="02020603050405020304" pitchFamily="18" charset="0"/>
              </a:rPr>
              <a:t>, obračajoče, nagibajoče, dvigajoče, spuščajoče, zastrte, zakrite, nemirne, tresoče, begajoče, iščoče, bežeče, prežeče, vztrajajoče, umikajoče, napadajoče, zasledujoče, bolščeče, oprezajoče, zvedave, napadalne, vsiljive, sramežljive, potrpežljive, nepotrpežljive, zavajajoče, </a:t>
            </a:r>
            <a:r>
              <a:rPr lang="sl-SI" sz="8800" dirty="0" err="1">
                <a:cs typeface="Times New Roman" panose="02020603050405020304" pitchFamily="18" charset="0"/>
              </a:rPr>
              <a:t>zastranjujoče</a:t>
            </a:r>
            <a:r>
              <a:rPr lang="sl-SI" sz="8800" dirty="0">
                <a:cs typeface="Times New Roman" panose="02020603050405020304" pitchFamily="18" charset="0"/>
              </a:rPr>
              <a:t>, prezirajoče, prekrivajoče, občudujoče, spremljajoče, odmikajoče, padajoče in zaustavljene, če je snemalec sam žrtev spopada …</a:t>
            </a:r>
          </a:p>
          <a:p>
            <a:pPr>
              <a:lnSpc>
                <a:spcPct val="107000"/>
              </a:lnSpc>
            </a:pPr>
            <a:endParaRPr lang="sl-SI" sz="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018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9571"/>
            <a:ext cx="7848872" cy="1727261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492896"/>
            <a:ext cx="7848872" cy="29523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SVETOVNA ŽARIŠČA </a:t>
            </a:r>
            <a:r>
              <a:rPr lang="sl-SI" sz="6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TRETJEGA FILMA</a:t>
            </a:r>
            <a:endParaRPr lang="sl-SI" sz="4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4253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estetika</a:t>
            </a: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2"/>
            <a:ext cx="7992888" cy="35283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ESTETIKA </a:t>
            </a:r>
            <a:r>
              <a:rPr lang="sl-SI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DIS</a:t>
            </a: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-</a:t>
            </a:r>
          </a:p>
          <a:p>
            <a:pPr marL="0" indent="0">
              <a:buNone/>
            </a:pPr>
            <a:r>
              <a:rPr lang="sl-SI" sz="1200" dirty="0">
                <a:cs typeface="Times New Roman" panose="02020603050405020304" pitchFamily="18" charset="0"/>
              </a:rPr>
              <a:t> </a:t>
            </a: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dis</a:t>
            </a:r>
            <a:r>
              <a:rPr lang="sl-SI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-</a:t>
            </a:r>
            <a:r>
              <a:rPr lang="sl-SI" sz="2000" dirty="0">
                <a:cs typeface="Times New Roman" panose="02020603050405020304" pitchFamily="18" charset="0"/>
              </a:rPr>
              <a:t> (iz lat. </a:t>
            </a:r>
            <a:r>
              <a:rPr lang="sl-SI" sz="2000" dirty="0" err="1">
                <a:cs typeface="Times New Roman" panose="02020603050405020304" pitchFamily="18" charset="0"/>
              </a:rPr>
              <a:t>dis</a:t>
            </a:r>
            <a:r>
              <a:rPr lang="sl-SI" sz="2000" dirty="0">
                <a:cs typeface="Times New Roman" panose="02020603050405020304" pitchFamily="18" charset="0"/>
              </a:rPr>
              <a:t>- raz-, od-, iz-, ne-) predpona, v zloženkah največkrat izraža </a:t>
            </a:r>
            <a:r>
              <a:rPr lang="sl-SI" sz="2000" b="1" dirty="0">
                <a:cs typeface="Times New Roman" panose="02020603050405020304" pitchFamily="18" charset="0"/>
              </a:rPr>
              <a:t>ločitev</a:t>
            </a:r>
            <a:r>
              <a:rPr lang="sl-SI" sz="2000" dirty="0">
                <a:cs typeface="Times New Roman" panose="02020603050405020304" pitchFamily="18" charset="0"/>
              </a:rPr>
              <a:t> oz. </a:t>
            </a:r>
            <a:r>
              <a:rPr lang="sl-SI" sz="2000" b="1" dirty="0">
                <a:cs typeface="Times New Roman" panose="02020603050405020304" pitchFamily="18" charset="0"/>
              </a:rPr>
              <a:t>negacijo</a:t>
            </a:r>
            <a:r>
              <a:rPr lang="sl-SI" sz="2000" dirty="0">
                <a:cs typeface="Times New Roman" panose="02020603050405020304" pitchFamily="18" charset="0"/>
              </a:rPr>
              <a:t> osnovnega pojma</a:t>
            </a:r>
          </a:p>
          <a:p>
            <a:pPr marL="719138" indent="-358775">
              <a:buNone/>
            </a:pPr>
            <a:endParaRPr lang="sl-SI" sz="800" dirty="0">
              <a:cs typeface="Times New Roman" panose="02020603050405020304" pitchFamily="18" charset="0"/>
            </a:endParaRP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dis</a:t>
            </a:r>
            <a:r>
              <a:rPr lang="sl-SI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-</a:t>
            </a:r>
            <a:r>
              <a:rPr lang="sl-SI" sz="2000" dirty="0">
                <a:cs typeface="Times New Roman" panose="02020603050405020304" pitchFamily="18" charset="0"/>
              </a:rPr>
              <a:t> (iz gr. </a:t>
            </a:r>
            <a:r>
              <a:rPr lang="sl-SI" sz="2000" dirty="0" err="1">
                <a:cs typeface="Times New Roman" panose="02020603050405020304" pitchFamily="18" charset="0"/>
              </a:rPr>
              <a:t>dys</a:t>
            </a:r>
            <a:r>
              <a:rPr lang="sl-SI" sz="2000" dirty="0">
                <a:cs typeface="Times New Roman" panose="02020603050405020304" pitchFamily="18" charset="0"/>
              </a:rPr>
              <a:t> ne-, </a:t>
            </a:r>
            <a:r>
              <a:rPr lang="sl-SI" sz="2000" dirty="0" err="1">
                <a:cs typeface="Times New Roman" panose="02020603050405020304" pitchFamily="18" charset="0"/>
              </a:rPr>
              <a:t>berz</a:t>
            </a:r>
            <a:r>
              <a:rPr lang="sl-SI" sz="2000" dirty="0">
                <a:cs typeface="Times New Roman" panose="02020603050405020304" pitchFamily="18" charset="0"/>
              </a:rPr>
              <a:t>-, zlo-) predpona, v zloženkah največkrat izraža kaj </a:t>
            </a:r>
            <a:r>
              <a:rPr lang="sl-SI" sz="2000" b="1" dirty="0">
                <a:cs typeface="Times New Roman" panose="02020603050405020304" pitchFamily="18" charset="0"/>
              </a:rPr>
              <a:t>neprijetnega</a:t>
            </a:r>
            <a:r>
              <a:rPr lang="sl-SI" sz="2000" dirty="0">
                <a:cs typeface="Times New Roman" panose="02020603050405020304" pitchFamily="18" charset="0"/>
              </a:rPr>
              <a:t>, </a:t>
            </a:r>
            <a:r>
              <a:rPr lang="sl-SI" sz="2000" b="1" dirty="0">
                <a:cs typeface="Times New Roman" panose="02020603050405020304" pitchFamily="18" charset="0"/>
              </a:rPr>
              <a:t>motnjo</a:t>
            </a:r>
            <a:r>
              <a:rPr lang="sl-SI" sz="2000" dirty="0">
                <a:cs typeface="Times New Roman" panose="02020603050405020304" pitchFamily="18" charset="0"/>
              </a:rPr>
              <a:t>, </a:t>
            </a:r>
            <a:r>
              <a:rPr lang="sl-SI" sz="2000" b="1" dirty="0">
                <a:cs typeface="Times New Roman" panose="02020603050405020304" pitchFamily="18" charset="0"/>
              </a:rPr>
              <a:t>poslabšanje</a:t>
            </a:r>
            <a:r>
              <a:rPr lang="sl-SI" sz="2000" dirty="0">
                <a:cs typeface="Times New Roman" panose="02020603050405020304" pitchFamily="18" charset="0"/>
              </a:rPr>
              <a:t> ipd. </a:t>
            </a:r>
          </a:p>
          <a:p>
            <a:pPr marL="719138" indent="-358775">
              <a:buNone/>
            </a:pPr>
            <a:endParaRPr lang="sl-SI" sz="800" dirty="0">
              <a:cs typeface="Times New Roman" panose="02020603050405020304" pitchFamily="18" charset="0"/>
            </a:endParaRP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dis</a:t>
            </a:r>
            <a:r>
              <a:rPr lang="sl-SI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-</a:t>
            </a:r>
            <a:r>
              <a:rPr lang="sl-SI" sz="2000" dirty="0">
                <a:cs typeface="Times New Roman" panose="02020603050405020304" pitchFamily="18" charset="0"/>
              </a:rPr>
              <a:t> (iz gr. </a:t>
            </a:r>
            <a:r>
              <a:rPr lang="sl-SI" sz="2000" dirty="0" err="1">
                <a:cs typeface="Times New Roman" panose="02020603050405020304" pitchFamily="18" charset="0"/>
              </a:rPr>
              <a:t>dis</a:t>
            </a:r>
            <a:r>
              <a:rPr lang="sl-SI" sz="2000" dirty="0">
                <a:cs typeface="Times New Roman" panose="02020603050405020304" pitchFamily="18" charset="0"/>
              </a:rPr>
              <a:t> dvakrat) predpona, v zloženkah: </a:t>
            </a:r>
            <a:r>
              <a:rPr lang="sl-SI" sz="2000" b="1" dirty="0" err="1">
                <a:cs typeface="Times New Roman" panose="02020603050405020304" pitchFamily="18" charset="0"/>
              </a:rPr>
              <a:t>dvo</a:t>
            </a:r>
            <a:r>
              <a:rPr lang="sl-SI" sz="2000" b="1" dirty="0">
                <a:cs typeface="Times New Roman" panose="02020603050405020304" pitchFamily="18" charset="0"/>
              </a:rPr>
              <a:t>-</a:t>
            </a:r>
            <a:r>
              <a:rPr lang="sl-SI" sz="2000" dirty="0">
                <a:cs typeface="Times New Roman" panose="02020603050405020304" pitchFamily="18" charset="0"/>
              </a:rPr>
              <a:t>, </a:t>
            </a:r>
            <a:r>
              <a:rPr lang="sl-SI" sz="2000" b="1" dirty="0">
                <a:cs typeface="Times New Roman" panose="02020603050405020304" pitchFamily="18" charset="0"/>
              </a:rPr>
              <a:t>dvojen</a:t>
            </a:r>
            <a:r>
              <a:rPr lang="sl-SI" sz="2000" dirty="0">
                <a:cs typeface="Times New Roman" panose="02020603050405020304" pitchFamily="18" charset="0"/>
              </a:rPr>
              <a:t> (podvajanje, tudi širjenje)</a:t>
            </a:r>
          </a:p>
          <a:p>
            <a:pPr marL="0" indent="0">
              <a:buNone/>
            </a:pPr>
            <a:r>
              <a:rPr lang="sl-SI" sz="800" dirty="0"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sl-SI" sz="2000" b="1" dirty="0">
                <a:cs typeface="Times New Roman" panose="02020603050405020304" pitchFamily="18" charset="0"/>
              </a:rPr>
              <a:t>TRETJI FILM – </a:t>
            </a:r>
            <a:r>
              <a:rPr lang="sl-SI" sz="2000" dirty="0">
                <a:cs typeface="Times New Roman" panose="02020603050405020304" pitchFamily="18" charset="0"/>
              </a:rPr>
              <a:t>izhodiščne </a:t>
            </a:r>
            <a:r>
              <a:rPr lang="sl-SI" sz="2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dis</a:t>
            </a:r>
            <a:r>
              <a:rPr lang="sl-SI" sz="2000" b="1" dirty="0">
                <a:cs typeface="Times New Roman" panose="02020603050405020304" pitchFamily="18" charset="0"/>
              </a:rPr>
              <a:t>identske</a:t>
            </a:r>
            <a:r>
              <a:rPr lang="sl-SI" sz="2000" dirty="0">
                <a:cs typeface="Times New Roman" panose="02020603050405020304" pitchFamily="18" charset="0"/>
              </a:rPr>
              <a:t> pozicije kakor v odnosu do </a:t>
            </a:r>
            <a:r>
              <a:rPr lang="sl-SI" sz="2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dis</a:t>
            </a:r>
            <a:r>
              <a:rPr lang="sl-SI" sz="2000" b="1" dirty="0">
                <a:cs typeface="Times New Roman" panose="02020603050405020304" pitchFamily="18" charset="0"/>
              </a:rPr>
              <a:t>onance</a:t>
            </a:r>
            <a:r>
              <a:rPr lang="sl-SI" sz="2000" dirty="0">
                <a:cs typeface="Times New Roman" panose="02020603050405020304" pitchFamily="18" charset="0"/>
              </a:rPr>
              <a:t> ali </a:t>
            </a:r>
            <a:r>
              <a:rPr lang="sl-SI" sz="2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dis</a:t>
            </a:r>
            <a:r>
              <a:rPr lang="sl-SI" sz="2000" b="1" dirty="0">
                <a:cs typeface="Times New Roman" panose="02020603050405020304" pitchFamily="18" charset="0"/>
              </a:rPr>
              <a:t>harmoničnosti</a:t>
            </a:r>
            <a:r>
              <a:rPr lang="sl-SI" sz="2000" dirty="0">
                <a:cs typeface="Times New Roman" panose="02020603050405020304" pitchFamily="18" charset="0"/>
              </a:rPr>
              <a:t> v njeni realizaciji; zlasti pa v pomenu </a:t>
            </a:r>
            <a:r>
              <a:rPr lang="sl-SI" sz="2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dis</a:t>
            </a:r>
            <a:r>
              <a:rPr lang="sl-SI" sz="2000" b="1" dirty="0">
                <a:cs typeface="Times New Roman" panose="02020603050405020304" pitchFamily="18" charset="0"/>
              </a:rPr>
              <a:t>krepance</a:t>
            </a:r>
            <a:r>
              <a:rPr lang="sl-SI" sz="2000" dirty="0">
                <a:cs typeface="Times New Roman" panose="02020603050405020304" pitchFamily="18" charset="0"/>
              </a:rPr>
              <a:t> kot temeljnega vodila »</a:t>
            </a:r>
            <a:r>
              <a:rPr lang="sl-SI" sz="2000" b="1" dirty="0">
                <a:cs typeface="Times New Roman" panose="02020603050405020304" pitchFamily="18" charset="0"/>
              </a:rPr>
              <a:t>razvezovanja</a:t>
            </a:r>
            <a:r>
              <a:rPr lang="sl-SI" sz="2000" dirty="0">
                <a:cs typeface="Times New Roman" panose="02020603050405020304" pitchFamily="18" charset="0"/>
              </a:rPr>
              <a:t>« in </a:t>
            </a:r>
            <a:r>
              <a:rPr lang="sl-SI" sz="2000" b="1" dirty="0">
                <a:cs typeface="Times New Roman" panose="02020603050405020304" pitchFamily="18" charset="0"/>
              </a:rPr>
              <a:t>vzpostavljanja </a:t>
            </a:r>
            <a:r>
              <a:rPr lang="sl-S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notranje napetosti </a:t>
            </a:r>
            <a:r>
              <a:rPr lang="sl-SI" sz="2000" dirty="0">
                <a:cs typeface="Times New Roman" panose="02020603050405020304" pitchFamily="18" charset="0"/>
              </a:rPr>
              <a:t>bojevitih podob, ki potencialnost njihovih </a:t>
            </a:r>
            <a:r>
              <a:rPr lang="sl-SI" sz="2000" b="1" dirty="0">
                <a:cs typeface="Times New Roman" panose="02020603050405020304" pitchFamily="18" charset="0"/>
              </a:rPr>
              <a:t>povezav</a:t>
            </a:r>
            <a:r>
              <a:rPr lang="sl-SI" sz="2000" dirty="0">
                <a:cs typeface="Times New Roman" panose="02020603050405020304" pitchFamily="18" charset="0"/>
              </a:rPr>
              <a:t> prepušča gledalcu</a:t>
            </a:r>
          </a:p>
        </p:txBody>
      </p:sp>
    </p:spTree>
    <p:extLst>
      <p:ext uri="{BB962C8B-B14F-4D97-AF65-F5344CB8AC3E}">
        <p14:creationId xmlns:p14="http://schemas.microsoft.com/office/powerpoint/2010/main" val="2083265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praksa</a:t>
            </a: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276872"/>
            <a:ext cx="7848872" cy="31683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USTVARJALNA PRAKSA</a:t>
            </a:r>
          </a:p>
          <a:p>
            <a:pPr marL="0" indent="0">
              <a:buNone/>
            </a:pPr>
            <a:endParaRPr lang="sl-SI" sz="1200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2200" b="1" dirty="0">
                <a:cs typeface="Times New Roman" panose="02020603050405020304" pitchFamily="18" charset="0"/>
              </a:rPr>
              <a:t>tresoča</a:t>
            </a:r>
            <a:r>
              <a:rPr lang="sl-SI" sz="2200" dirty="0">
                <a:cs typeface="Times New Roman" panose="02020603050405020304" pitchFamily="18" charset="0"/>
              </a:rPr>
              <a:t>, </a:t>
            </a:r>
            <a:r>
              <a:rPr lang="sl-SI" sz="2200" b="1" dirty="0">
                <a:cs typeface="Times New Roman" panose="02020603050405020304" pitchFamily="18" charset="0"/>
              </a:rPr>
              <a:t>sunkovita</a:t>
            </a:r>
            <a:r>
              <a:rPr lang="sl-SI" sz="2200" dirty="0">
                <a:cs typeface="Times New Roman" panose="02020603050405020304" pitchFamily="18" charset="0"/>
              </a:rPr>
              <a:t>, </a:t>
            </a:r>
            <a:r>
              <a:rPr lang="sl-SI" sz="2200" b="1" dirty="0">
                <a:cs typeface="Times New Roman" panose="02020603050405020304" pitchFamily="18" charset="0"/>
              </a:rPr>
              <a:t>grobo zrnata</a:t>
            </a:r>
            <a:r>
              <a:rPr lang="sl-SI" sz="2200" dirty="0">
                <a:cs typeface="Times New Roman" panose="02020603050405020304" pitchFamily="18" charset="0"/>
              </a:rPr>
              <a:t>, večkrat </a:t>
            </a:r>
            <a:r>
              <a:rPr lang="sl-SI" sz="2200" b="1" dirty="0">
                <a:cs typeface="Times New Roman" panose="02020603050405020304" pitchFamily="18" charset="0"/>
              </a:rPr>
              <a:t>neostra</a:t>
            </a:r>
            <a:r>
              <a:rPr lang="sl-SI" sz="2200" dirty="0">
                <a:cs typeface="Times New Roman" panose="02020603050405020304" pitchFamily="18" charset="0"/>
              </a:rPr>
              <a:t> in </a:t>
            </a:r>
            <a:r>
              <a:rPr lang="sl-SI" sz="2200" b="1" dirty="0">
                <a:cs typeface="Times New Roman" panose="02020603050405020304" pitchFamily="18" charset="0"/>
              </a:rPr>
              <a:t>naravni osvetljavi </a:t>
            </a:r>
            <a:r>
              <a:rPr lang="sl-SI" sz="2200" dirty="0">
                <a:cs typeface="Times New Roman" panose="02020603050405020304" pitchFamily="18" charset="0"/>
              </a:rPr>
              <a:t>prepuščena </a:t>
            </a:r>
            <a:r>
              <a:rPr lang="sl-SI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podoba</a:t>
            </a:r>
            <a:r>
              <a:rPr lang="sl-SI" sz="2200" dirty="0">
                <a:cs typeface="Times New Roman" panose="02020603050405020304" pitchFamily="18" charset="0"/>
              </a:rPr>
              <a:t>, ki pogosto </a:t>
            </a:r>
            <a:r>
              <a:rPr lang="sl-SI" sz="2200" b="1" dirty="0">
                <a:cs typeface="Times New Roman" panose="02020603050405020304" pitchFamily="18" charset="0"/>
              </a:rPr>
              <a:t>izvira iz osrčja </a:t>
            </a:r>
            <a:r>
              <a:rPr lang="sl-SI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akcije</a:t>
            </a:r>
            <a:r>
              <a:rPr lang="sl-SI" sz="2200" b="1" dirty="0">
                <a:cs typeface="Times New Roman" panose="02020603050405020304" pitchFamily="18" charset="0"/>
              </a:rPr>
              <a:t> </a:t>
            </a:r>
            <a:r>
              <a:rPr lang="sl-SI" sz="2200" dirty="0">
                <a:cs typeface="Times New Roman" panose="02020603050405020304" pitchFamily="18" charset="0"/>
              </a:rPr>
              <a:t>ali zavzema </a:t>
            </a:r>
            <a:r>
              <a:rPr lang="sl-SI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gledišče</a:t>
            </a:r>
            <a:r>
              <a:rPr lang="sl-SI" sz="2200" b="1" dirty="0">
                <a:cs typeface="Times New Roman" panose="02020603050405020304" pitchFamily="18" charset="0"/>
              </a:rPr>
              <a:t> protestnikov </a:t>
            </a:r>
          </a:p>
          <a:p>
            <a:pPr marL="0" indent="0">
              <a:buNone/>
            </a:pPr>
            <a:endParaRPr lang="sl-SI" sz="12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pogled kamere </a:t>
            </a:r>
            <a:r>
              <a:rPr lang="sl-SI" sz="2200" dirty="0">
                <a:cs typeface="Times New Roman" panose="02020603050405020304" pitchFamily="18" charset="0"/>
              </a:rPr>
              <a:t>se nemalokrat povsem </a:t>
            </a:r>
            <a:r>
              <a:rPr lang="sl-SI" sz="2200" b="1" dirty="0">
                <a:cs typeface="Times New Roman" panose="02020603050405020304" pitchFamily="18" charset="0"/>
              </a:rPr>
              <a:t>približa</a:t>
            </a:r>
            <a:r>
              <a:rPr lang="sl-SI" sz="2200" dirty="0">
                <a:cs typeface="Times New Roman" panose="02020603050405020304" pitchFamily="18" charset="0"/>
              </a:rPr>
              <a:t> osebam v kadru – tudi takrat, ko se odvijajo najostrejši </a:t>
            </a:r>
            <a:r>
              <a:rPr lang="sl-SI" sz="2200" b="1" dirty="0">
                <a:cs typeface="Times New Roman" panose="02020603050405020304" pitchFamily="18" charset="0"/>
              </a:rPr>
              <a:t>spopadi</a:t>
            </a:r>
            <a:r>
              <a:rPr lang="sl-SI" sz="2200" dirty="0">
                <a:cs typeface="Times New Roman" panose="02020603050405020304" pitchFamily="18" charset="0"/>
              </a:rPr>
              <a:t> med uporniki in varuhi oblasti </a:t>
            </a:r>
          </a:p>
          <a:p>
            <a:pPr marL="0" indent="0">
              <a:buNone/>
            </a:pPr>
            <a:endParaRPr lang="sl-SI" sz="12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2200" dirty="0">
                <a:cs typeface="Times New Roman" panose="02020603050405020304" pitchFamily="18" charset="0"/>
              </a:rPr>
              <a:t>podobe </a:t>
            </a:r>
            <a:r>
              <a:rPr lang="sl-SI" sz="2200" b="1" dirty="0">
                <a:cs typeface="Times New Roman" panose="02020603050405020304" pitchFamily="18" charset="0"/>
              </a:rPr>
              <a:t>povezuje</a:t>
            </a:r>
            <a:r>
              <a:rPr lang="sl-SI" sz="2200" dirty="0">
                <a:cs typeface="Times New Roman" panose="02020603050405020304" pitchFamily="18" charset="0"/>
              </a:rPr>
              <a:t> (oziroma razdvaja) </a:t>
            </a:r>
            <a:r>
              <a:rPr lang="sl-SI" sz="2200" b="1" dirty="0">
                <a:cs typeface="Times New Roman" panose="02020603050405020304" pitchFamily="18" charset="0"/>
              </a:rPr>
              <a:t>frenetična montaža</a:t>
            </a:r>
            <a:r>
              <a:rPr lang="sl-SI" sz="2200" dirty="0">
                <a:cs typeface="Times New Roman" panose="02020603050405020304" pitchFamily="18" charset="0"/>
              </a:rPr>
              <a:t>, ki pogosto </a:t>
            </a:r>
            <a:r>
              <a:rPr lang="sl-SI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krši</a:t>
            </a:r>
            <a:r>
              <a:rPr lang="sl-SI" sz="2200" dirty="0">
                <a:cs typeface="Times New Roman" panose="02020603050405020304" pitchFamily="18" charset="0"/>
              </a:rPr>
              <a:t> vrsto osnovnih montažnih </a:t>
            </a:r>
            <a:r>
              <a:rPr lang="sl-SI" sz="2200" b="1" dirty="0">
                <a:cs typeface="Times New Roman" panose="02020603050405020304" pitchFamily="18" charset="0"/>
              </a:rPr>
              <a:t>načel</a:t>
            </a:r>
            <a:r>
              <a:rPr lang="sl-SI" sz="2200" dirty="0"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sl-SI" sz="1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262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/>
            </a:r>
            <a:br>
              <a:rPr lang="sl-SI" dirty="0"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>              </a:t>
            </a: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>praksa</a:t>
            </a:r>
            <a:r>
              <a:rPr lang="sl-SI" sz="3600" dirty="0">
                <a:cs typeface="Arial" panose="020B0604020202020204" pitchFamily="34" charset="0"/>
              </a:rPr>
              <a:t/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980728"/>
            <a:ext cx="8136904" cy="446449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l-SI" sz="1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2000" dirty="0">
                <a:cs typeface="Times New Roman" panose="02020603050405020304" pitchFamily="18" charset="0"/>
              </a:rPr>
              <a:t>za </a:t>
            </a:r>
            <a:r>
              <a:rPr lang="sl-S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zvočno dimenzijo</a:t>
            </a:r>
            <a:r>
              <a:rPr lang="sl-SI" sz="2000" b="1" dirty="0">
                <a:cs typeface="Times New Roman" panose="02020603050405020304" pitchFamily="18" charset="0"/>
              </a:rPr>
              <a:t> </a:t>
            </a:r>
            <a:r>
              <a:rPr lang="sl-SI" sz="2000" dirty="0">
                <a:cs typeface="Times New Roman" panose="02020603050405020304" pitchFamily="18" charset="0"/>
              </a:rPr>
              <a:t>so značilne vsakovrstne oblike </a:t>
            </a:r>
            <a:r>
              <a:rPr lang="sl-S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hrupa</a:t>
            </a:r>
            <a:r>
              <a:rPr lang="sl-SI" sz="2000" dirty="0">
                <a:cs typeface="Times New Roman" panose="02020603050405020304" pitchFamily="18" charset="0"/>
              </a:rPr>
              <a:t>, ki se prekrivajo z legendarnimi </a:t>
            </a:r>
            <a:r>
              <a:rPr lang="sl-SI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bluesovskimi</a:t>
            </a:r>
            <a:r>
              <a:rPr lang="sl-SI" sz="2000" b="1" dirty="0">
                <a:cs typeface="Times New Roman" panose="02020603050405020304" pitchFamily="18" charset="0"/>
              </a:rPr>
              <a:t> temami </a:t>
            </a:r>
            <a:r>
              <a:rPr lang="sl-SI" sz="2000" dirty="0">
                <a:cs typeface="Times New Roman" panose="02020603050405020304" pitchFamily="18" charset="0"/>
              </a:rPr>
              <a:t>in </a:t>
            </a:r>
            <a:r>
              <a:rPr lang="sl-SI" sz="2000" b="1" dirty="0">
                <a:cs typeface="Times New Roman" panose="02020603050405020304" pitchFamily="18" charset="0"/>
              </a:rPr>
              <a:t>protestnimi </a:t>
            </a:r>
            <a:r>
              <a:rPr lang="sl-S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songi</a:t>
            </a:r>
            <a:r>
              <a:rPr lang="sl-SI" sz="2000" dirty="0">
                <a:cs typeface="Times New Roman" panose="02020603050405020304" pitchFamily="18" charset="0"/>
              </a:rPr>
              <a:t>, oglušujoča </a:t>
            </a:r>
            <a:r>
              <a:rPr lang="sl-SI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rockovska</a:t>
            </a:r>
            <a:r>
              <a:rPr lang="sl-SI" sz="2000" b="1" dirty="0">
                <a:cs typeface="Times New Roman" panose="02020603050405020304" pitchFamily="18" charset="0"/>
              </a:rPr>
              <a:t> glasba </a:t>
            </a:r>
            <a:r>
              <a:rPr lang="sl-SI" sz="2000" dirty="0">
                <a:cs typeface="Times New Roman" panose="02020603050405020304" pitchFamily="18" charset="0"/>
              </a:rPr>
              <a:t>z elektronskimi odboji, </a:t>
            </a:r>
            <a:r>
              <a:rPr lang="sl-SI" sz="2000" b="1" dirty="0">
                <a:cs typeface="Times New Roman" panose="02020603050405020304" pitchFamily="18" charset="0"/>
              </a:rPr>
              <a:t>kričanje</a:t>
            </a:r>
            <a:r>
              <a:rPr lang="sl-SI" sz="2000" dirty="0">
                <a:cs typeface="Times New Roman" panose="02020603050405020304" pitchFamily="18" charset="0"/>
              </a:rPr>
              <a:t>, neprevedljivi govori in neartikulirane recitacije, </a:t>
            </a:r>
            <a:r>
              <a:rPr lang="sl-SI" sz="2000" b="1" dirty="0">
                <a:cs typeface="Times New Roman" panose="02020603050405020304" pitchFamily="18" charset="0"/>
              </a:rPr>
              <a:t>nerazumljiva</a:t>
            </a:r>
            <a:r>
              <a:rPr lang="sl-SI" sz="2000" dirty="0">
                <a:cs typeface="Times New Roman" panose="02020603050405020304" pitchFamily="18" charset="0"/>
              </a:rPr>
              <a:t> skandiranja in skupinska prepevanja, pretirani razglasi iz </a:t>
            </a:r>
            <a:r>
              <a:rPr lang="sl-SI" sz="2000" b="1" dirty="0">
                <a:cs typeface="Times New Roman" panose="02020603050405020304" pitchFamily="18" charset="0"/>
              </a:rPr>
              <a:t>hreščečih</a:t>
            </a:r>
            <a:r>
              <a:rPr lang="sl-SI" sz="2000" dirty="0">
                <a:cs typeface="Times New Roman" panose="02020603050405020304" pitchFamily="18" charset="0"/>
              </a:rPr>
              <a:t> </a:t>
            </a:r>
            <a:r>
              <a:rPr lang="sl-SI" sz="2000" b="1" dirty="0">
                <a:cs typeface="Times New Roman" panose="02020603050405020304" pitchFamily="18" charset="0"/>
              </a:rPr>
              <a:t>megafonov</a:t>
            </a:r>
            <a:r>
              <a:rPr lang="sl-SI" sz="2000" dirty="0">
                <a:cs typeface="Times New Roman" panose="02020603050405020304" pitchFamily="18" charset="0"/>
              </a:rPr>
              <a:t>, </a:t>
            </a:r>
            <a:r>
              <a:rPr lang="sl-SI" sz="2000" b="1" dirty="0" err="1">
                <a:cs typeface="Times New Roman" panose="02020603050405020304" pitchFamily="18" charset="0"/>
              </a:rPr>
              <a:t>slengovska</a:t>
            </a:r>
            <a:r>
              <a:rPr lang="sl-SI" sz="2000" dirty="0">
                <a:cs typeface="Times New Roman" panose="02020603050405020304" pitchFamily="18" charset="0"/>
              </a:rPr>
              <a:t> govorica, </a:t>
            </a:r>
            <a:r>
              <a:rPr lang="sl-SI" sz="2000" b="1" dirty="0" err="1">
                <a:cs typeface="Times New Roman" panose="02020603050405020304" pitchFamily="18" charset="0"/>
              </a:rPr>
              <a:t>nesinhronost</a:t>
            </a:r>
            <a:r>
              <a:rPr lang="sl-SI" sz="2000" dirty="0">
                <a:cs typeface="Times New Roman" panose="02020603050405020304" pitchFamily="18" charset="0"/>
              </a:rPr>
              <a:t> in zvoki, ki niso povezani s slikovno razsežnostjo filma</a:t>
            </a:r>
          </a:p>
          <a:p>
            <a:pPr marL="0" indent="0">
              <a:buNone/>
            </a:pPr>
            <a:endParaRPr lang="sl-SI" sz="2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2000" dirty="0">
                <a:cs typeface="Times New Roman" panose="02020603050405020304" pitchFamily="18" charset="0"/>
              </a:rPr>
              <a:t>Te </a:t>
            </a:r>
            <a:r>
              <a:rPr lang="sl-SI" sz="2000" b="1" dirty="0">
                <a:cs typeface="Times New Roman" panose="02020603050405020304" pitchFamily="18" charset="0"/>
              </a:rPr>
              <a:t>strategije</a:t>
            </a:r>
            <a:r>
              <a:rPr lang="sl-SI" sz="2000" dirty="0">
                <a:cs typeface="Times New Roman" panose="02020603050405020304" pitchFamily="18" charset="0"/>
              </a:rPr>
              <a:t> so sorodne tistim, ki jih je ob analizi ustvarjalnosti </a:t>
            </a:r>
            <a:r>
              <a:rPr lang="sl-SI" sz="2000" dirty="0" err="1">
                <a:cs typeface="Times New Roman" panose="02020603050405020304" pitchFamily="18" charset="0"/>
              </a:rPr>
              <a:t>obzorniškega</a:t>
            </a:r>
            <a:r>
              <a:rPr lang="sl-SI" sz="2000" dirty="0">
                <a:cs typeface="Times New Roman" panose="02020603050405020304" pitchFamily="18" charset="0"/>
              </a:rPr>
              <a:t> gibanja </a:t>
            </a:r>
            <a:r>
              <a:rPr lang="sl-SI" sz="2000" b="1" i="1" dirty="0">
                <a:cs typeface="Times New Roman" panose="02020603050405020304" pitchFamily="18" charset="0"/>
              </a:rPr>
              <a:t>Newsreel</a:t>
            </a:r>
            <a:r>
              <a:rPr lang="sl-SI" sz="2000" dirty="0">
                <a:cs typeface="Times New Roman" panose="02020603050405020304" pitchFamily="18" charset="0"/>
              </a:rPr>
              <a:t> natančno opredelil </a:t>
            </a:r>
            <a:r>
              <a:rPr lang="sl-SI" sz="2000" b="1" dirty="0">
                <a:cs typeface="Times New Roman" panose="02020603050405020304" pitchFamily="18" charset="0"/>
              </a:rPr>
              <a:t>Simon </a:t>
            </a:r>
            <a:r>
              <a:rPr lang="sl-SI" sz="2000" b="1" dirty="0" err="1">
                <a:cs typeface="Times New Roman" panose="02020603050405020304" pitchFamily="18" charset="0"/>
              </a:rPr>
              <a:t>Hartog</a:t>
            </a:r>
            <a:r>
              <a:rPr lang="sl-SI" sz="2000" dirty="0"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endParaRPr lang="sl-SI" sz="12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2000" i="1" dirty="0">
                <a:cs typeface="Times New Roman" panose="02020603050405020304" pitchFamily="18" charset="0"/>
              </a:rPr>
              <a:t>»Ker so ti novi obzorniki v večini primerov nastajali </a:t>
            </a:r>
            <a:r>
              <a:rPr lang="sl-SI" sz="2000" b="1" i="1" dirty="0">
                <a:cs typeface="Times New Roman" panose="02020603050405020304" pitchFamily="18" charset="0"/>
              </a:rPr>
              <a:t>v osrčju skrajne družbene konfrontacije</a:t>
            </a:r>
            <a:r>
              <a:rPr lang="sl-SI" sz="2000" i="1" dirty="0">
                <a:cs typeface="Times New Roman" panose="02020603050405020304" pitchFamily="18" charset="0"/>
              </a:rPr>
              <a:t> in splošnega </a:t>
            </a:r>
            <a:r>
              <a:rPr lang="sl-SI" sz="2000" b="1" i="1" dirty="0">
                <a:cs typeface="Times New Roman" panose="02020603050405020304" pitchFamily="18" charset="0"/>
              </a:rPr>
              <a:t>zanosa</a:t>
            </a:r>
            <a:r>
              <a:rPr lang="sl-SI" sz="2000" i="1" dirty="0">
                <a:cs typeface="Times New Roman" panose="02020603050405020304" pitchFamily="18" charset="0"/>
              </a:rPr>
              <a:t>, ustvarjali pa so jih ljudje, neposredno vključeni v boj, so njihova </a:t>
            </a:r>
            <a:r>
              <a:rPr lang="sl-SI" sz="2000" b="1" i="1" dirty="0">
                <a:cs typeface="Times New Roman" panose="02020603050405020304" pitchFamily="18" charset="0"/>
              </a:rPr>
              <a:t>uborna sredstva </a:t>
            </a:r>
            <a:r>
              <a:rPr lang="sl-SI" sz="2000" i="1" dirty="0">
                <a:cs typeface="Times New Roman" panose="02020603050405020304" pitchFamily="18" charset="0"/>
              </a:rPr>
              <a:t>in </a:t>
            </a:r>
            <a:r>
              <a:rPr lang="sl-SI" sz="2000" b="1" i="1" dirty="0">
                <a:cs typeface="Times New Roman" panose="02020603050405020304" pitchFamily="18" charset="0"/>
              </a:rPr>
              <a:t>stil</a:t>
            </a:r>
            <a:r>
              <a:rPr lang="sl-SI" sz="2000" i="1" dirty="0">
                <a:cs typeface="Times New Roman" panose="02020603050405020304" pitchFamily="18" charset="0"/>
              </a:rPr>
              <a:t> postali </a:t>
            </a:r>
            <a:r>
              <a:rPr lang="sl-SI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slog na sebi</a:t>
            </a:r>
            <a:r>
              <a:rPr lang="sl-SI" sz="2000" i="1" dirty="0">
                <a:cs typeface="Times New Roman" panose="02020603050405020304" pitchFamily="18" charset="0"/>
              </a:rPr>
              <a:t>; to je bil stil, ki je </a:t>
            </a:r>
            <a:r>
              <a:rPr lang="sl-SI" sz="2000" b="1" i="1" dirty="0">
                <a:cs typeface="Times New Roman" panose="02020603050405020304" pitchFamily="18" charset="0"/>
              </a:rPr>
              <a:t>boj</a:t>
            </a:r>
            <a:r>
              <a:rPr lang="sl-SI" sz="2000" i="1" dirty="0">
                <a:cs typeface="Times New Roman" panose="02020603050405020304" pitchFamily="18" charset="0"/>
              </a:rPr>
              <a:t> </a:t>
            </a:r>
            <a:r>
              <a:rPr lang="sl-SI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poosebljal</a:t>
            </a:r>
            <a:r>
              <a:rPr lang="sl-SI" sz="2000" i="1" dirty="0">
                <a:cs typeface="Times New Roman" panose="02020603050405020304" pitchFamily="18" charset="0"/>
              </a:rPr>
              <a:t>, ne pa poročal o njem. </a:t>
            </a:r>
            <a:r>
              <a:rPr lang="sl-SI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Neposrednost</a:t>
            </a:r>
            <a:r>
              <a:rPr lang="sl-SI" sz="2000" i="1" dirty="0">
                <a:cs typeface="Times New Roman" panose="02020603050405020304" pitchFamily="18" charset="0"/>
              </a:rPr>
              <a:t> obzornika je vplivala na </a:t>
            </a:r>
            <a:r>
              <a:rPr lang="sl-SI" sz="2000" b="1" i="1" dirty="0">
                <a:cs typeface="Times New Roman" panose="02020603050405020304" pitchFamily="18" charset="0"/>
              </a:rPr>
              <a:t>jasnost</a:t>
            </a:r>
            <a:r>
              <a:rPr lang="sl-SI" sz="2000" i="1" dirty="0">
                <a:cs typeface="Times New Roman" panose="02020603050405020304" pitchFamily="18" charset="0"/>
              </a:rPr>
              <a:t> sporočila, </a:t>
            </a:r>
            <a:r>
              <a:rPr lang="sl-SI" sz="2000" b="1" i="1" dirty="0">
                <a:cs typeface="Times New Roman" panose="02020603050405020304" pitchFamily="18" charset="0"/>
              </a:rPr>
              <a:t>spontanost</a:t>
            </a:r>
            <a:r>
              <a:rPr lang="sl-SI" sz="2000" i="1" dirty="0">
                <a:cs typeface="Times New Roman" panose="02020603050405020304" pitchFamily="18" charset="0"/>
              </a:rPr>
              <a:t> pa na njegovo </a:t>
            </a:r>
            <a:r>
              <a:rPr lang="sl-SI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resničnost</a:t>
            </a:r>
            <a:r>
              <a:rPr lang="sl-SI" sz="2000" i="1" dirty="0">
                <a:cs typeface="Times New Roman" panose="02020603050405020304" pitchFamily="18" charset="0"/>
              </a:rPr>
              <a:t>.«</a:t>
            </a:r>
          </a:p>
        </p:txBody>
      </p:sp>
    </p:spTree>
    <p:extLst>
      <p:ext uri="{BB962C8B-B14F-4D97-AF65-F5344CB8AC3E}">
        <p14:creationId xmlns:p14="http://schemas.microsoft.com/office/powerpoint/2010/main" val="3034965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>prenova</a:t>
            </a: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060847"/>
            <a:ext cx="7848872" cy="33843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KINEMATOGRAFSKA PRENOVA (narodne) ZGODOVINE</a:t>
            </a:r>
          </a:p>
          <a:p>
            <a:pPr marL="0" indent="0">
              <a:buNone/>
            </a:pPr>
            <a:r>
              <a:rPr lang="sl-SI" sz="1200" dirty="0"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sl-SI" sz="2000" dirty="0">
                <a:cs typeface="Times New Roman" panose="02020603050405020304" pitchFamily="18" charset="0"/>
              </a:rPr>
              <a:t>v iskanju prave »</a:t>
            </a:r>
            <a:r>
              <a:rPr lang="sl-SI" sz="2000" b="1" dirty="0">
                <a:cs typeface="Times New Roman" panose="02020603050405020304" pitchFamily="18" charset="0"/>
              </a:rPr>
              <a:t>dejanskosti naroda</a:t>
            </a:r>
            <a:r>
              <a:rPr lang="sl-SI" sz="2000" dirty="0">
                <a:cs typeface="Times New Roman" panose="02020603050405020304" pitchFamily="18" charset="0"/>
              </a:rPr>
              <a:t>« kot procesa dekolonizacije filmarji radikalno zavračajo kolonialne »dosežke« in se zavzemajo za </a:t>
            </a:r>
            <a:r>
              <a:rPr lang="sl-SI" sz="2000" b="1" dirty="0">
                <a:cs typeface="Times New Roman" panose="02020603050405020304" pitchFamily="18" charset="0"/>
              </a:rPr>
              <a:t>prenovo</a:t>
            </a:r>
            <a:r>
              <a:rPr lang="sl-SI" sz="2000" dirty="0">
                <a:cs typeface="Times New Roman" panose="02020603050405020304" pitchFamily="18" charset="0"/>
              </a:rPr>
              <a:t> </a:t>
            </a:r>
            <a:r>
              <a:rPr lang="sl-SI" sz="2000" b="1" dirty="0">
                <a:cs typeface="Times New Roman" panose="02020603050405020304" pitchFamily="18" charset="0"/>
              </a:rPr>
              <a:t>nacionalne </a:t>
            </a:r>
            <a:r>
              <a:rPr lang="sl-S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kulture</a:t>
            </a:r>
            <a:r>
              <a:rPr lang="sl-SI" sz="2000" b="1" dirty="0">
                <a:cs typeface="Times New Roman" panose="02020603050405020304" pitchFamily="18" charset="0"/>
              </a:rPr>
              <a:t> </a:t>
            </a:r>
            <a:r>
              <a:rPr lang="sl-SI" sz="2000" dirty="0">
                <a:cs typeface="Times New Roman" panose="02020603050405020304" pitchFamily="18" charset="0"/>
              </a:rPr>
              <a:t>ter možnost njenega izražanja z </a:t>
            </a:r>
            <a:r>
              <a:rPr lang="sl-SI" sz="2000" b="1" dirty="0">
                <a:cs typeface="Times New Roman" panose="02020603050405020304" pitchFamily="18" charset="0"/>
              </a:rPr>
              <a:t>lastnimi izraznimi sredstvi </a:t>
            </a:r>
          </a:p>
          <a:p>
            <a:pPr marL="0" indent="0">
              <a:buNone/>
            </a:pPr>
            <a:endParaRPr lang="sl-SI" sz="12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2000" dirty="0">
                <a:cs typeface="Times New Roman" panose="02020603050405020304" pitchFamily="18" charset="0"/>
              </a:rPr>
              <a:t>v popolnem obratu od kolonialnih teženj »razvitega sveta« so slavili »</a:t>
            </a:r>
            <a:r>
              <a:rPr lang="sl-SI" sz="2000" b="1" dirty="0">
                <a:cs typeface="Times New Roman" panose="02020603050405020304" pitchFamily="18" charset="0"/>
              </a:rPr>
              <a:t>nerazvitost</a:t>
            </a:r>
            <a:r>
              <a:rPr lang="sl-SI" sz="2000" dirty="0">
                <a:cs typeface="Times New Roman" panose="02020603050405020304" pitchFamily="18" charset="0"/>
              </a:rPr>
              <a:t>«, </a:t>
            </a:r>
            <a:r>
              <a:rPr lang="sl-SI" sz="2000" b="1" dirty="0" err="1">
                <a:cs typeface="Times New Roman" panose="02020603050405020304" pitchFamily="18" charset="0"/>
              </a:rPr>
              <a:t>deprivilegiranost</a:t>
            </a:r>
            <a:r>
              <a:rPr lang="sl-SI" sz="2000" dirty="0">
                <a:cs typeface="Times New Roman" panose="02020603050405020304" pitchFamily="18" charset="0"/>
              </a:rPr>
              <a:t> in </a:t>
            </a:r>
            <a:r>
              <a:rPr lang="sl-SI" sz="2000" b="1" dirty="0">
                <a:cs typeface="Times New Roman" panose="02020603050405020304" pitchFamily="18" charset="0"/>
              </a:rPr>
              <a:t>marginalnost</a:t>
            </a:r>
            <a:r>
              <a:rPr lang="sl-SI" sz="2000" dirty="0"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sl-SI" sz="12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2000" dirty="0">
                <a:cs typeface="Times New Roman" panose="02020603050405020304" pitchFamily="18" charset="0"/>
              </a:rPr>
              <a:t>v iskanju ustreznih tematik za </a:t>
            </a:r>
            <a:r>
              <a:rPr lang="sl-SI" sz="2000" b="1" dirty="0">
                <a:cs typeface="Times New Roman" panose="02020603050405020304" pitchFamily="18" charset="0"/>
              </a:rPr>
              <a:t>nacionalni preporod </a:t>
            </a:r>
            <a:r>
              <a:rPr lang="sl-SI" sz="2000" dirty="0">
                <a:cs typeface="Times New Roman" panose="02020603050405020304" pitchFamily="18" charset="0"/>
              </a:rPr>
              <a:t>pa so se zavzemali za </a:t>
            </a:r>
            <a:r>
              <a:rPr lang="sl-S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obrat</a:t>
            </a:r>
            <a:r>
              <a:rPr lang="sl-SI" sz="2000" dirty="0">
                <a:cs typeface="Times New Roman" panose="02020603050405020304" pitchFamily="18" charset="0"/>
              </a:rPr>
              <a:t> »civilizacijskih« </a:t>
            </a:r>
            <a:r>
              <a:rPr lang="sl-SI" sz="2000" b="1" dirty="0">
                <a:cs typeface="Times New Roman" panose="02020603050405020304" pitchFamily="18" charset="0"/>
              </a:rPr>
              <a:t>pridobitev</a:t>
            </a:r>
          </a:p>
        </p:txBody>
      </p:sp>
    </p:spTree>
    <p:extLst>
      <p:ext uri="{BB962C8B-B14F-4D97-AF65-F5344CB8AC3E}">
        <p14:creationId xmlns:p14="http://schemas.microsoft.com/office/powerpoint/2010/main" val="3627887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/>
            </a:r>
            <a:br>
              <a:rPr lang="sl-SI" dirty="0">
                <a:cs typeface="Arial" panose="020B0604020202020204" pitchFamily="34" charset="0"/>
              </a:rPr>
            </a:br>
            <a:r>
              <a:rPr lang="sl-SI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prenova</a:t>
            </a:r>
            <a:r>
              <a:rPr lang="sl-SI" sz="3600" dirty="0">
                <a:cs typeface="Arial" panose="020B0604020202020204" pitchFamily="34" charset="0"/>
              </a:rPr>
              <a:t/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052736"/>
            <a:ext cx="8136904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NOVE VREDNOTE NASPROTI UVELJAVLJENIM: </a:t>
            </a:r>
          </a:p>
          <a:p>
            <a:pPr marL="0" indent="0">
              <a:buNone/>
            </a:pPr>
            <a:endParaRPr lang="sl-SI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1800" dirty="0">
                <a:cs typeface="Times New Roman" panose="02020603050405020304" pitchFamily="18" charset="0"/>
              </a:rPr>
              <a:t>namesto </a:t>
            </a:r>
            <a:r>
              <a:rPr lang="sl-SI" sz="1800" b="1" dirty="0">
                <a:cs typeface="Times New Roman" panose="02020603050405020304" pitchFamily="18" charset="0"/>
              </a:rPr>
              <a:t>izobilja</a:t>
            </a:r>
            <a:r>
              <a:rPr lang="sl-SI" sz="1800" dirty="0">
                <a:cs typeface="Times New Roman" panose="02020603050405020304" pitchFamily="18" charset="0"/>
              </a:rPr>
              <a:t> so verjeli v dostojanstvo </a:t>
            </a:r>
            <a:r>
              <a:rPr lang="sl-SI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revščine</a:t>
            </a:r>
            <a:r>
              <a:rPr lang="sl-SI" sz="1800" dirty="0">
                <a:cs typeface="Times New Roman" panose="02020603050405020304" pitchFamily="18" charset="0"/>
              </a:rPr>
              <a:t> </a:t>
            </a: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1800" dirty="0">
                <a:cs typeface="Times New Roman" panose="02020603050405020304" pitchFamily="18" charset="0"/>
              </a:rPr>
              <a:t>namesto </a:t>
            </a:r>
            <a:r>
              <a:rPr lang="sl-SI" sz="1800" b="1" dirty="0">
                <a:cs typeface="Times New Roman" panose="02020603050405020304" pitchFamily="18" charset="0"/>
              </a:rPr>
              <a:t>modernosti</a:t>
            </a:r>
            <a:r>
              <a:rPr lang="sl-SI" sz="1800" dirty="0">
                <a:cs typeface="Times New Roman" panose="02020603050405020304" pitchFamily="18" charset="0"/>
              </a:rPr>
              <a:t> so slavili </a:t>
            </a:r>
            <a:r>
              <a:rPr lang="sl-SI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prvinskost</a:t>
            </a:r>
            <a:r>
              <a:rPr lang="sl-SI" sz="1800" dirty="0">
                <a:cs typeface="Times New Roman" panose="02020603050405020304" pitchFamily="18" charset="0"/>
              </a:rPr>
              <a:t> </a:t>
            </a: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1800" dirty="0">
                <a:cs typeface="Times New Roman" panose="02020603050405020304" pitchFamily="18" charset="0"/>
              </a:rPr>
              <a:t>namesto </a:t>
            </a:r>
            <a:r>
              <a:rPr lang="sl-SI" sz="1800" b="1" dirty="0">
                <a:cs typeface="Times New Roman" panose="02020603050405020304" pitchFamily="18" charset="0"/>
              </a:rPr>
              <a:t>evropskega</a:t>
            </a:r>
            <a:r>
              <a:rPr lang="sl-SI" sz="1800" dirty="0">
                <a:cs typeface="Times New Roman" panose="02020603050405020304" pitchFamily="18" charset="0"/>
              </a:rPr>
              <a:t> </a:t>
            </a:r>
            <a:r>
              <a:rPr lang="sl-SI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indijanski</a:t>
            </a:r>
            <a:r>
              <a:rPr lang="sl-SI" sz="1800" dirty="0">
                <a:cs typeface="Times New Roman" panose="02020603050405020304" pitchFamily="18" charset="0"/>
              </a:rPr>
              <a:t> ali </a:t>
            </a:r>
            <a:r>
              <a:rPr lang="sl-SI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afriški</a:t>
            </a:r>
            <a:r>
              <a:rPr lang="sl-SI" sz="1800" b="1" dirty="0">
                <a:cs typeface="Times New Roman" panose="02020603050405020304" pitchFamily="18" charset="0"/>
              </a:rPr>
              <a:t> izvor </a:t>
            </a: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1800" dirty="0">
                <a:cs typeface="Times New Roman" panose="02020603050405020304" pitchFamily="18" charset="0"/>
              </a:rPr>
              <a:t>namesto </a:t>
            </a:r>
            <a:r>
              <a:rPr lang="sl-SI" sz="1800" b="1" dirty="0">
                <a:cs typeface="Times New Roman" panose="02020603050405020304" pitchFamily="18" charset="0"/>
              </a:rPr>
              <a:t>urbanega</a:t>
            </a:r>
            <a:r>
              <a:rPr lang="sl-SI" sz="1800" dirty="0">
                <a:cs typeface="Times New Roman" panose="02020603050405020304" pitchFamily="18" charset="0"/>
              </a:rPr>
              <a:t> </a:t>
            </a:r>
            <a:r>
              <a:rPr lang="sl-SI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ruralno</a:t>
            </a:r>
            <a:r>
              <a:rPr lang="sl-SI" sz="1800" dirty="0">
                <a:cs typeface="Times New Roman" panose="02020603050405020304" pitchFamily="18" charset="0"/>
              </a:rPr>
              <a:t> </a:t>
            </a: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1800" dirty="0">
                <a:cs typeface="Times New Roman" panose="02020603050405020304" pitchFamily="18" charset="0"/>
              </a:rPr>
              <a:t>namesto </a:t>
            </a:r>
            <a:r>
              <a:rPr lang="sl-SI" sz="1800" b="1" dirty="0">
                <a:cs typeface="Times New Roman" panose="02020603050405020304" pitchFamily="18" charset="0"/>
              </a:rPr>
              <a:t>industrije</a:t>
            </a:r>
            <a:r>
              <a:rPr lang="sl-SI" sz="1800" dirty="0">
                <a:cs typeface="Times New Roman" panose="02020603050405020304" pitchFamily="18" charset="0"/>
              </a:rPr>
              <a:t> </a:t>
            </a:r>
            <a:r>
              <a:rPr lang="sl-SI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obrtništvo</a:t>
            </a:r>
            <a:r>
              <a:rPr lang="sl-SI" sz="1800" dirty="0">
                <a:cs typeface="Times New Roman" panose="02020603050405020304" pitchFamily="18" charset="0"/>
              </a:rPr>
              <a:t> </a:t>
            </a: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1800" dirty="0">
                <a:cs typeface="Times New Roman" panose="02020603050405020304" pitchFamily="18" charset="0"/>
              </a:rPr>
              <a:t>namesto </a:t>
            </a:r>
            <a:r>
              <a:rPr lang="sl-SI" sz="1800" b="1" dirty="0">
                <a:cs typeface="Times New Roman" panose="02020603050405020304" pitchFamily="18" charset="0"/>
              </a:rPr>
              <a:t>elitnega</a:t>
            </a:r>
            <a:r>
              <a:rPr lang="sl-SI" sz="1800" dirty="0">
                <a:cs typeface="Times New Roman" panose="02020603050405020304" pitchFamily="18" charset="0"/>
              </a:rPr>
              <a:t> </a:t>
            </a:r>
            <a:r>
              <a:rPr lang="sl-SI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ljudsko</a:t>
            </a:r>
          </a:p>
          <a:p>
            <a:pPr indent="0">
              <a:buNone/>
            </a:pPr>
            <a:endParaRPr lang="sl-SI" sz="1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1800" dirty="0">
                <a:cs typeface="Times New Roman" panose="02020603050405020304" pitchFamily="18" charset="0"/>
              </a:rPr>
              <a:t>Skladno s </a:t>
            </a:r>
            <a:r>
              <a:rPr lang="sl-SI" sz="1800" b="1" dirty="0">
                <a:cs typeface="Times New Roman" panose="02020603050405020304" pitchFamily="18" charset="0"/>
              </a:rPr>
              <a:t>prevrednotenjem vizije nacionalne </a:t>
            </a:r>
            <a:r>
              <a:rPr lang="sl-SI" sz="1800" dirty="0">
                <a:cs typeface="Times New Roman" panose="02020603050405020304" pitchFamily="18" charset="0"/>
              </a:rPr>
              <a:t>dejanskosti so se odločali za filmski izraz, ki je tudi v stilistiki odražal njihova stališča ter naj tej ravni opozarjal na </a:t>
            </a:r>
            <a:r>
              <a:rPr lang="sl-SI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nepopolnost</a:t>
            </a:r>
            <a:r>
              <a:rPr lang="sl-SI" sz="1800" dirty="0">
                <a:cs typeface="Times New Roman" panose="02020603050405020304" pitchFamily="18" charset="0"/>
              </a:rPr>
              <a:t>, </a:t>
            </a:r>
            <a:r>
              <a:rPr lang="sl-SI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nerazvitost</a:t>
            </a:r>
            <a:r>
              <a:rPr lang="sl-SI" sz="1800" dirty="0">
                <a:cs typeface="Times New Roman" panose="02020603050405020304" pitchFamily="18" charset="0"/>
              </a:rPr>
              <a:t> in »</a:t>
            </a:r>
            <a:r>
              <a:rPr lang="sl-SI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nedovršenost</a:t>
            </a:r>
            <a:r>
              <a:rPr lang="sl-SI" sz="1800" dirty="0">
                <a:cs typeface="Times New Roman" panose="02020603050405020304" pitchFamily="18" charset="0"/>
              </a:rPr>
              <a:t>« kot ključne kvalitete kinematografskih zavzemanj, izražajočih militantno, aktivno </a:t>
            </a:r>
            <a:r>
              <a:rPr lang="sl-SI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opozicijsko</a:t>
            </a:r>
            <a:r>
              <a:rPr lang="sl-SI" sz="1800" b="1" dirty="0">
                <a:cs typeface="Times New Roman" panose="02020603050405020304" pitchFamily="18" charset="0"/>
              </a:rPr>
              <a:t> držo</a:t>
            </a:r>
            <a:r>
              <a:rPr lang="sl-SI" sz="1800" dirty="0"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sl-SI" sz="1000" dirty="0"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sl-SI" sz="1800" i="1" dirty="0">
                <a:cs typeface="Times New Roman" panose="02020603050405020304" pitchFamily="18" charset="0"/>
              </a:rPr>
              <a:t>»Menili so, da se ključ za </a:t>
            </a:r>
            <a:r>
              <a:rPr lang="sl-SI" sz="1800" b="1" i="1" dirty="0">
                <a:cs typeface="Times New Roman" panose="02020603050405020304" pitchFamily="18" charset="0"/>
              </a:rPr>
              <a:t>izražanje </a:t>
            </a:r>
            <a:r>
              <a:rPr lang="sl-SI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narodne realnosti </a:t>
            </a:r>
            <a:r>
              <a:rPr lang="sl-SI" sz="1800" i="1" dirty="0">
                <a:cs typeface="Times New Roman" panose="02020603050405020304" pitchFamily="18" charset="0"/>
              </a:rPr>
              <a:t>nahaja v operaciji preproste </a:t>
            </a:r>
            <a:r>
              <a:rPr lang="sl-SI" sz="1800" b="1" i="1" dirty="0">
                <a:cs typeface="Times New Roman" panose="02020603050405020304" pitchFamily="18" charset="0"/>
              </a:rPr>
              <a:t>inverzije</a:t>
            </a:r>
            <a:r>
              <a:rPr lang="sl-SI" sz="1800" i="1" dirty="0">
                <a:cs typeface="Times New Roman" panose="02020603050405020304" pitchFamily="18" charset="0"/>
              </a:rPr>
              <a:t>: v </a:t>
            </a:r>
            <a:r>
              <a:rPr lang="sl-SI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obračanju</a:t>
            </a:r>
            <a:r>
              <a:rPr lang="sl-SI" sz="1800" b="1" i="1" dirty="0">
                <a:cs typeface="Times New Roman" panose="02020603050405020304" pitchFamily="18" charset="0"/>
              </a:rPr>
              <a:t> uradne verzije nacionalnosti </a:t>
            </a:r>
            <a:r>
              <a:rPr lang="sl-SI" sz="1800" i="1" dirty="0">
                <a:cs typeface="Times New Roman" panose="02020603050405020304" pitchFamily="18" charset="0"/>
              </a:rPr>
              <a:t>in </a:t>
            </a:r>
            <a:r>
              <a:rPr lang="sl-SI" sz="1800" b="1" i="1" dirty="0">
                <a:cs typeface="Times New Roman" panose="02020603050405020304" pitchFamily="18" charset="0"/>
              </a:rPr>
              <a:t>narodne kulture </a:t>
            </a:r>
            <a:r>
              <a:rPr lang="sl-SI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na glavo</a:t>
            </a:r>
            <a:r>
              <a:rPr lang="sl-SI" sz="1800" i="1" dirty="0">
                <a:cs typeface="Times New Roman" panose="02020603050405020304" pitchFamily="18" charset="0"/>
              </a:rPr>
              <a:t>, da bi tako </a:t>
            </a:r>
            <a:r>
              <a:rPr lang="sl-SI" sz="1800" b="1" i="1" dirty="0">
                <a:cs typeface="Times New Roman" panose="02020603050405020304" pitchFamily="18" charset="0"/>
              </a:rPr>
              <a:t>razkrili</a:t>
            </a:r>
            <a:r>
              <a:rPr lang="sl-SI" sz="1800" i="1" dirty="0">
                <a:cs typeface="Times New Roman" panose="02020603050405020304" pitchFamily="18" charset="0"/>
              </a:rPr>
              <a:t> tisto, česar prej ni bilo mogoče videti, slišati ali si zamisliti.« </a:t>
            </a:r>
          </a:p>
          <a:p>
            <a:pPr marL="0" indent="0">
              <a:buNone/>
            </a:pPr>
            <a:r>
              <a:rPr lang="sl-SI" sz="1800" i="1" dirty="0"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</a:t>
            </a:r>
            <a:r>
              <a:rPr lang="sl-SI" sz="1800" dirty="0">
                <a:cs typeface="Times New Roman" panose="02020603050405020304" pitchFamily="18" charset="0"/>
              </a:rPr>
              <a:t>Julia Burton</a:t>
            </a:r>
          </a:p>
        </p:txBody>
      </p:sp>
    </p:spTree>
    <p:extLst>
      <p:ext uri="{BB962C8B-B14F-4D97-AF65-F5344CB8AC3E}">
        <p14:creationId xmlns:p14="http://schemas.microsoft.com/office/powerpoint/2010/main" val="1438721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filmsko dejanje</a:t>
            </a: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060848"/>
            <a:ext cx="7848872" cy="3384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FILMSKO DEJANJE</a:t>
            </a:r>
          </a:p>
          <a:p>
            <a:pPr marL="0" indent="0">
              <a:buNone/>
            </a:pPr>
            <a:r>
              <a:rPr lang="sl-SI" sz="800" dirty="0"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sl-SI" sz="1800" b="1" dirty="0">
                <a:cs typeface="Times New Roman" panose="02020603050405020304" pitchFamily="18" charset="0"/>
              </a:rPr>
              <a:t>Filmsko dejanje </a:t>
            </a:r>
            <a:r>
              <a:rPr lang="sl-SI" sz="1800" dirty="0">
                <a:cs typeface="Times New Roman" panose="02020603050405020304" pitchFamily="18" charset="0"/>
              </a:rPr>
              <a:t>naj bi bilo v celoti podvrženo </a:t>
            </a:r>
            <a:r>
              <a:rPr lang="sl-SI" sz="1800" b="1" dirty="0">
                <a:cs typeface="Times New Roman" panose="02020603050405020304" pitchFamily="18" charset="0"/>
              </a:rPr>
              <a:t>možnostim </a:t>
            </a:r>
            <a:r>
              <a:rPr lang="sl-SI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beleženja</a:t>
            </a:r>
            <a:r>
              <a:rPr lang="sl-SI" sz="1800" b="1" dirty="0">
                <a:cs typeface="Times New Roman" panose="02020603050405020304" pitchFamily="18" charset="0"/>
              </a:rPr>
              <a:t> podob </a:t>
            </a:r>
            <a:r>
              <a:rPr lang="sl-SI" sz="1800" dirty="0">
                <a:cs typeface="Times New Roman" panose="02020603050405020304" pitchFamily="18" charset="0"/>
              </a:rPr>
              <a:t>in </a:t>
            </a:r>
            <a:r>
              <a:rPr lang="sl-SI" sz="1800" b="1" dirty="0">
                <a:cs typeface="Times New Roman" panose="02020603050405020304" pitchFamily="18" charset="0"/>
              </a:rPr>
              <a:t>zvokov</a:t>
            </a:r>
            <a:r>
              <a:rPr lang="sl-SI" sz="1800" dirty="0">
                <a:cs typeface="Times New Roman" panose="02020603050405020304" pitchFamily="18" charset="0"/>
              </a:rPr>
              <a:t>, sposobnim vzpostaviti </a:t>
            </a:r>
            <a:r>
              <a:rPr lang="sl-SI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izjemne situacije</a:t>
            </a:r>
            <a:r>
              <a:rPr lang="sl-SI" sz="1800" dirty="0">
                <a:cs typeface="Times New Roman" panose="02020603050405020304" pitchFamily="18" charset="0"/>
              </a:rPr>
              <a:t>, v katerih šele prihaja na dan </a:t>
            </a:r>
            <a:r>
              <a:rPr lang="sl-SI" sz="1800" b="1" dirty="0">
                <a:cs typeface="Times New Roman" panose="02020603050405020304" pitchFamily="18" charset="0"/>
              </a:rPr>
              <a:t>dejanska </a:t>
            </a:r>
            <a:r>
              <a:rPr lang="sl-SI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resnica</a:t>
            </a:r>
            <a:r>
              <a:rPr lang="sl-SI" sz="1800" dirty="0"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sl-SI" sz="8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2000" dirty="0">
                <a:cs typeface="Times New Roman" panose="02020603050405020304" pitchFamily="18" charset="0"/>
              </a:rPr>
              <a:t>*»</a:t>
            </a:r>
            <a:r>
              <a:rPr lang="sl-SI" sz="1800" b="1" dirty="0">
                <a:cs typeface="Times New Roman" panose="02020603050405020304" pitchFamily="18" charset="0"/>
              </a:rPr>
              <a:t>film kot dejanje</a:t>
            </a:r>
            <a:r>
              <a:rPr lang="sl-SI" sz="1800" dirty="0">
                <a:cs typeface="Times New Roman" panose="02020603050405020304" pitchFamily="18" charset="0"/>
              </a:rPr>
              <a:t>« predstavlja težnje po </a:t>
            </a:r>
            <a:r>
              <a:rPr lang="sl-SI" sz="1800" b="1" dirty="0">
                <a:cs typeface="Times New Roman" panose="02020603050405020304" pitchFamily="18" charset="0"/>
              </a:rPr>
              <a:t>preseganju</a:t>
            </a:r>
            <a:r>
              <a:rPr lang="sl-SI" sz="1800" dirty="0">
                <a:cs typeface="Times New Roman" panose="02020603050405020304" pitchFamily="18" charset="0"/>
              </a:rPr>
              <a:t> ustaljene »razvrščenosti« subjektov (v poteku filmskega procesa od ideje do gledalca), s katero so želeli poenotiti faze filmske ustvarjalnosti in izenačiti odgovornost vseh soudeležencev v »</a:t>
            </a:r>
            <a:r>
              <a:rPr lang="sl-SI" sz="1800" b="1" dirty="0">
                <a:cs typeface="Times New Roman" panose="02020603050405020304" pitchFamily="18" charset="0"/>
              </a:rPr>
              <a:t>filmskem dejanju</a:t>
            </a:r>
            <a:r>
              <a:rPr lang="sl-SI" sz="1800" dirty="0">
                <a:cs typeface="Times New Roman" panose="02020603050405020304" pitchFamily="18" charset="0"/>
              </a:rPr>
              <a:t>«, kar je bila hkrati tudi izrazito politična gesta: </a:t>
            </a:r>
          </a:p>
          <a:p>
            <a:pPr marL="0" indent="0">
              <a:buNone/>
            </a:pPr>
            <a:endParaRPr lang="sl-SI" sz="8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1800" i="1" dirty="0">
                <a:cs typeface="Times New Roman" panose="02020603050405020304" pitchFamily="18" charset="0"/>
              </a:rPr>
              <a:t>»</a:t>
            </a:r>
            <a:r>
              <a:rPr lang="sl-SI" sz="1800" b="1" i="1" dirty="0">
                <a:cs typeface="Times New Roman" panose="02020603050405020304" pitchFamily="18" charset="0"/>
              </a:rPr>
              <a:t>'Filmsko dejanje' </a:t>
            </a:r>
            <a:r>
              <a:rPr lang="sl-SI" sz="1800" i="1" dirty="0">
                <a:cs typeface="Times New Roman" panose="02020603050405020304" pitchFamily="18" charset="0"/>
              </a:rPr>
              <a:t>so obravnavali kot </a:t>
            </a:r>
            <a:r>
              <a:rPr lang="sl-SI" sz="1800" b="1" i="1" dirty="0">
                <a:cs typeface="Times New Roman" panose="02020603050405020304" pitchFamily="18" charset="0"/>
              </a:rPr>
              <a:t>srečanje</a:t>
            </a:r>
            <a:r>
              <a:rPr lang="sl-SI" sz="1800" i="1" dirty="0">
                <a:cs typeface="Times New Roman" panose="02020603050405020304" pitchFamily="18" charset="0"/>
              </a:rPr>
              <a:t>, v katerem se lahko domnevno pasivni gledalec s kataliziranjem prikritih ali zatiranih zmožnosti prelevi v </a:t>
            </a:r>
            <a:r>
              <a:rPr lang="sl-SI" sz="1800" b="1" i="1" dirty="0">
                <a:cs typeface="Times New Roman" panose="02020603050405020304" pitchFamily="18" charset="0"/>
              </a:rPr>
              <a:t>aktivnega </a:t>
            </a:r>
            <a:r>
              <a:rPr lang="sl-SI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'protagonista</a:t>
            </a:r>
            <a:r>
              <a:rPr lang="sl-SI" sz="1800" b="1" i="1" dirty="0">
                <a:cs typeface="Times New Roman" panose="02020603050405020304" pitchFamily="18" charset="0"/>
              </a:rPr>
              <a:t>' </a:t>
            </a:r>
            <a:r>
              <a:rPr lang="sl-SI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filma-dejanja</a:t>
            </a:r>
            <a:r>
              <a:rPr lang="sl-SI" sz="1800" i="1" dirty="0">
                <a:cs typeface="Times New Roman" panose="02020603050405020304" pitchFamily="18" charset="0"/>
              </a:rPr>
              <a:t>, ki vzpostavlja s filmom enako razmerje kot militantni </a:t>
            </a:r>
            <a:r>
              <a:rPr lang="sl-SI" sz="1800" b="1" i="1" dirty="0">
                <a:cs typeface="Times New Roman" panose="02020603050405020304" pitchFamily="18" charset="0"/>
              </a:rPr>
              <a:t>udeleženec političnega procesa</a:t>
            </a:r>
            <a:r>
              <a:rPr lang="sl-SI" sz="1800" i="1" dirty="0">
                <a:cs typeface="Times New Roman" panose="02020603050405020304" pitchFamily="18" charset="0"/>
              </a:rPr>
              <a:t>.« </a:t>
            </a:r>
            <a:endParaRPr lang="sl-SI" sz="18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1800" dirty="0">
                <a:cs typeface="Times New Roman" panose="02020603050405020304" pitchFamily="18" charset="0"/>
              </a:rPr>
              <a:t>                                                                                                    </a:t>
            </a:r>
            <a:r>
              <a:rPr lang="sl-SI" sz="1800" dirty="0" err="1">
                <a:cs typeface="Times New Roman" panose="02020603050405020304" pitchFamily="18" charset="0"/>
              </a:rPr>
              <a:t>Kodwo</a:t>
            </a:r>
            <a:r>
              <a:rPr lang="sl-SI" sz="1800" dirty="0"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cs typeface="Times New Roman" panose="02020603050405020304" pitchFamily="18" charset="0"/>
              </a:rPr>
              <a:t>Eshun</a:t>
            </a:r>
            <a:r>
              <a:rPr lang="sl-SI" sz="1800" dirty="0">
                <a:cs typeface="Times New Roman" panose="02020603050405020304" pitchFamily="18" charset="0"/>
              </a:rPr>
              <a:t> in Ros </a:t>
            </a:r>
            <a:r>
              <a:rPr lang="sl-SI" sz="1800" dirty="0" err="1">
                <a:cs typeface="Times New Roman" panose="02020603050405020304" pitchFamily="18" charset="0"/>
              </a:rPr>
              <a:t>Gray</a:t>
            </a:r>
            <a:r>
              <a:rPr lang="sl-SI" sz="1800" dirty="0"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77543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/>
            </a:r>
            <a:br>
              <a:rPr lang="sl-SI" dirty="0">
                <a:cs typeface="Arial" panose="020B0604020202020204" pitchFamily="34" charset="0"/>
              </a:rPr>
            </a:b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>filmsko</a:t>
            </a: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sl-SI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dejanje</a:t>
            </a:r>
            <a:r>
              <a:rPr lang="sl-SI" sz="3600" dirty="0">
                <a:cs typeface="Arial" panose="020B0604020202020204" pitchFamily="34" charset="0"/>
              </a:rPr>
              <a:t/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84784"/>
            <a:ext cx="8136904" cy="396044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l-SI" sz="1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FILMSKO DEJANJE v PRAKSI</a:t>
            </a:r>
          </a:p>
          <a:p>
            <a:pPr marL="0" indent="0">
              <a:buNone/>
            </a:pPr>
            <a:r>
              <a:rPr lang="sl-SI" sz="4800" dirty="0"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sl-SI" sz="8000" dirty="0">
                <a:cs typeface="Times New Roman" panose="02020603050405020304" pitchFamily="18" charset="0"/>
              </a:rPr>
              <a:t>V filmu </a:t>
            </a:r>
            <a:r>
              <a:rPr lang="sl-SI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Čas plavžev </a:t>
            </a:r>
            <a:r>
              <a:rPr lang="sl-SI" sz="8000" dirty="0">
                <a:cs typeface="Times New Roman" panose="02020603050405020304" pitchFamily="18" charset="0"/>
              </a:rPr>
              <a:t>(</a:t>
            </a:r>
            <a:r>
              <a:rPr lang="sl-SI" sz="8000" dirty="0" err="1">
                <a:cs typeface="Times New Roman" panose="02020603050405020304" pitchFamily="18" charset="0"/>
              </a:rPr>
              <a:t>Solanas</a:t>
            </a:r>
            <a:r>
              <a:rPr lang="sl-SI" sz="8000" dirty="0">
                <a:cs typeface="Times New Roman" panose="02020603050405020304" pitchFamily="18" charset="0"/>
              </a:rPr>
              <a:t>, </a:t>
            </a:r>
            <a:r>
              <a:rPr lang="sl-SI" sz="8000" dirty="0" err="1">
                <a:cs typeface="Times New Roman" panose="02020603050405020304" pitchFamily="18" charset="0"/>
              </a:rPr>
              <a:t>Getino</a:t>
            </a:r>
            <a:r>
              <a:rPr lang="sl-SI" sz="8000" dirty="0">
                <a:cs typeface="Times New Roman" panose="02020603050405020304" pitchFamily="18" charset="0"/>
              </a:rPr>
              <a:t>, 1968) zaključki »poglavij vsebujejo« izhodišča za razpravo; pojavi se črni </a:t>
            </a:r>
            <a:r>
              <a:rPr lang="sl-SI" sz="8000" dirty="0" err="1">
                <a:cs typeface="Times New Roman" panose="02020603050405020304" pitchFamily="18" charset="0"/>
              </a:rPr>
              <a:t>blank</a:t>
            </a:r>
            <a:r>
              <a:rPr lang="sl-SI" sz="8000" dirty="0">
                <a:cs typeface="Times New Roman" panose="02020603050405020304" pitchFamily="18" charset="0"/>
              </a:rPr>
              <a:t>, ki je podlaga za agitacijski komentar: </a:t>
            </a:r>
          </a:p>
          <a:p>
            <a:pPr marL="0" indent="0">
              <a:buNone/>
            </a:pPr>
            <a:endParaRPr lang="sl-SI" sz="4800" i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8000" i="1" dirty="0">
                <a:cs typeface="Times New Roman" panose="02020603050405020304" pitchFamily="18" charset="0"/>
              </a:rPr>
              <a:t>»</a:t>
            </a:r>
            <a:r>
              <a:rPr lang="sl-SI" sz="8000" b="1" i="1" dirty="0">
                <a:cs typeface="Times New Roman" panose="02020603050405020304" pitchFamily="18" charset="0"/>
              </a:rPr>
              <a:t>Film in njegova vsebina ostajata odprta za druge pripombe, spoznanja, pričevanja ter besede o nasilju in osvoboditvi</a:t>
            </a:r>
            <a:r>
              <a:rPr lang="sl-SI" sz="8000" i="1" dirty="0">
                <a:cs typeface="Times New Roman" panose="02020603050405020304" pitchFamily="18" charset="0"/>
              </a:rPr>
              <a:t>.« </a:t>
            </a:r>
          </a:p>
          <a:p>
            <a:pPr marL="0" indent="0">
              <a:buNone/>
            </a:pPr>
            <a:endParaRPr lang="sl-SI" sz="48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8000" dirty="0">
                <a:cs typeface="Times New Roman" panose="02020603050405020304" pitchFamily="18" charset="0"/>
              </a:rPr>
              <a:t>S tem je izpolnjena zahteva, da se lahko </a:t>
            </a:r>
            <a:r>
              <a:rPr lang="sl-SI" sz="8000" b="1" dirty="0">
                <a:cs typeface="Times New Roman" panose="02020603050405020304" pitchFamily="18" charset="0"/>
              </a:rPr>
              <a:t>filmsko dejanje </a:t>
            </a:r>
            <a:r>
              <a:rPr lang="sl-SI" sz="8000" dirty="0">
                <a:cs typeface="Times New Roman" panose="02020603050405020304" pitchFamily="18" charset="0"/>
              </a:rPr>
              <a:t>dokonča edino v svoji </a:t>
            </a:r>
            <a:r>
              <a:rPr lang="sl-SI" sz="8000" b="1" dirty="0">
                <a:cs typeface="Times New Roman" panose="02020603050405020304" pitchFamily="18" charset="0"/>
              </a:rPr>
              <a:t>nedovršenosti</a:t>
            </a:r>
            <a:r>
              <a:rPr lang="sl-SI" sz="8000" dirty="0">
                <a:cs typeface="Times New Roman" panose="02020603050405020304" pitchFamily="18" charset="0"/>
              </a:rPr>
              <a:t>, v odprtosti za </a:t>
            </a:r>
            <a:r>
              <a:rPr lang="sl-SI" sz="8000" b="1" dirty="0">
                <a:cs typeface="Times New Roman" panose="02020603050405020304" pitchFamily="18" charset="0"/>
              </a:rPr>
              <a:t>interpretacijo</a:t>
            </a:r>
            <a:r>
              <a:rPr lang="sl-SI" sz="8000" dirty="0">
                <a:cs typeface="Times New Roman" panose="02020603050405020304" pitchFamily="18" charset="0"/>
              </a:rPr>
              <a:t>, za gledalsko »</a:t>
            </a:r>
            <a:r>
              <a:rPr lang="sl-SI" sz="8000" b="1" dirty="0">
                <a:cs typeface="Times New Roman" panose="02020603050405020304" pitchFamily="18" charset="0"/>
              </a:rPr>
              <a:t>intervencijo</a:t>
            </a:r>
            <a:r>
              <a:rPr lang="sl-SI" sz="8000" dirty="0">
                <a:cs typeface="Times New Roman" panose="02020603050405020304" pitchFamily="18" charset="0"/>
              </a:rPr>
              <a:t>«, za </a:t>
            </a:r>
            <a:r>
              <a:rPr lang="sl-SI" sz="8000" b="1" dirty="0">
                <a:cs typeface="Times New Roman" panose="02020603050405020304" pitchFamily="18" charset="0"/>
              </a:rPr>
              <a:t>gledalčeva spoznanja</a:t>
            </a:r>
            <a:r>
              <a:rPr lang="sl-SI" sz="8000" dirty="0">
                <a:cs typeface="Times New Roman" panose="02020603050405020304" pitchFamily="18" charset="0"/>
              </a:rPr>
              <a:t>, saj šele tako omogoča svojo (vsakokrat drugačno) dovršitev. </a:t>
            </a:r>
          </a:p>
          <a:p>
            <a:pPr marL="0" indent="0">
              <a:buNone/>
            </a:pPr>
            <a:endParaRPr lang="sl-SI" sz="48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8000" dirty="0">
                <a:cs typeface="Times New Roman" panose="02020603050405020304" pitchFamily="18" charset="0"/>
              </a:rPr>
              <a:t>Sklepni klic k nadaljevanju </a:t>
            </a:r>
            <a:r>
              <a:rPr lang="sl-SI" sz="8000" b="1" dirty="0">
                <a:cs typeface="Times New Roman" panose="02020603050405020304" pitchFamily="18" charset="0"/>
              </a:rPr>
              <a:t>»filmanja v življenju« </a:t>
            </a:r>
            <a:r>
              <a:rPr lang="sl-SI" sz="8000" dirty="0">
                <a:cs typeface="Times New Roman" panose="02020603050405020304" pitchFamily="18" charset="0"/>
              </a:rPr>
              <a:t>dobi v </a:t>
            </a:r>
            <a:r>
              <a:rPr lang="sl-SI" sz="8000" b="1" dirty="0">
                <a:cs typeface="Times New Roman" panose="02020603050405020304" pitchFamily="18" charset="0"/>
              </a:rPr>
              <a:t>manifestu</a:t>
            </a:r>
            <a:r>
              <a:rPr lang="sl-SI" sz="8000" dirty="0">
                <a:cs typeface="Times New Roman" panose="02020603050405020304" pitchFamily="18" charset="0"/>
              </a:rPr>
              <a:t> teoretično nadgradnjo z izpostavitvijo spektra možnosti, s katerimi si lahko novi film prizadeva za uresničenje </a:t>
            </a:r>
            <a:r>
              <a:rPr lang="sl-SI" sz="8000" b="1" dirty="0">
                <a:cs typeface="Times New Roman" panose="02020603050405020304" pitchFamily="18" charset="0"/>
              </a:rPr>
              <a:t>novega človeka</a:t>
            </a:r>
            <a:r>
              <a:rPr lang="sl-SI" sz="8000" dirty="0">
                <a:cs typeface="Times New Roman" panose="02020603050405020304" pitchFamily="18" charset="0"/>
              </a:rPr>
              <a:t>, za </a:t>
            </a:r>
            <a:r>
              <a:rPr lang="sl-SI" sz="8000" b="1" dirty="0">
                <a:cs typeface="Times New Roman" panose="02020603050405020304" pitchFamily="18" charset="0"/>
              </a:rPr>
              <a:t>novo vrsto svobodnega človeškega bitja</a:t>
            </a:r>
            <a:r>
              <a:rPr lang="sl-SI" sz="8000" dirty="0"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08219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/>
            </a:r>
            <a:br>
              <a:rPr lang="sl-SI" dirty="0">
                <a:cs typeface="Arial" panose="020B0604020202020204" pitchFamily="34" charset="0"/>
              </a:rPr>
            </a:b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>filmsko</a:t>
            </a: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sl-SI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dejanje</a:t>
            </a:r>
            <a:r>
              <a:rPr lang="sl-SI" sz="3600" dirty="0">
                <a:cs typeface="Arial" panose="020B0604020202020204" pitchFamily="34" charset="0"/>
              </a:rPr>
              <a:t/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268760"/>
            <a:ext cx="8136904" cy="41764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FILMSKO DEJANJE v TEORIJI</a:t>
            </a:r>
          </a:p>
          <a:p>
            <a:pPr marL="0" indent="0">
              <a:buNone/>
            </a:pPr>
            <a:r>
              <a:rPr lang="sl-SI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sl-SI" sz="2000" i="1" dirty="0">
                <a:cs typeface="Times New Roman" panose="02020603050405020304" pitchFamily="18" charset="0"/>
              </a:rPr>
              <a:t>»Predstavnik </a:t>
            </a:r>
            <a:r>
              <a:rPr lang="sl-S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tretjega filma</a:t>
            </a:r>
            <a:r>
              <a:rPr lang="sl-SI" sz="2000" i="1" dirty="0">
                <a:cs typeface="Times New Roman" panose="02020603050405020304" pitchFamily="18" charset="0"/>
              </a:rPr>
              <a:t>, pa naj gre za </a:t>
            </a:r>
            <a:r>
              <a:rPr lang="sl-S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gverilski film </a:t>
            </a:r>
            <a:r>
              <a:rPr lang="sl-SI" sz="2000" i="1" dirty="0">
                <a:cs typeface="Times New Roman" panose="02020603050405020304" pitchFamily="18" charset="0"/>
              </a:rPr>
              <a:t>ali </a:t>
            </a:r>
            <a:r>
              <a:rPr lang="sl-S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filmsko dejanje </a:t>
            </a:r>
            <a:r>
              <a:rPr lang="sl-SI" sz="2000" i="1" dirty="0">
                <a:cs typeface="Times New Roman" panose="02020603050405020304" pitchFamily="18" charset="0"/>
              </a:rPr>
              <a:t>z vsemi neskončnimi možnimi variacijami (</a:t>
            </a: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filmsko pismo, filmska poema, filmski esej, filmski pamflet, filmska reportaža </a:t>
            </a:r>
            <a:r>
              <a:rPr lang="sl-SI" sz="2000" i="1" dirty="0">
                <a:cs typeface="Times New Roman" panose="02020603050405020304" pitchFamily="18" charset="0"/>
              </a:rPr>
              <a:t>itd.), se </a:t>
            </a:r>
            <a:r>
              <a:rPr lang="sl-SI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zoperstavlja</a:t>
            </a:r>
            <a:r>
              <a:rPr lang="sl-SI" sz="2000" i="1" dirty="0">
                <a:cs typeface="Times New Roman" panose="02020603050405020304" pitchFamily="18" charset="0"/>
              </a:rPr>
              <a:t> filmski </a:t>
            </a:r>
            <a:r>
              <a:rPr lang="sl-SI" sz="2000" b="1" i="1" dirty="0">
                <a:cs typeface="Times New Roman" panose="02020603050405020304" pitchFamily="18" charset="0"/>
              </a:rPr>
              <a:t>industriji</a:t>
            </a:r>
            <a:r>
              <a:rPr lang="sl-SI" sz="2000" i="1" dirty="0">
                <a:cs typeface="Times New Roman" panose="02020603050405020304" pitchFamily="18" charset="0"/>
              </a:rPr>
              <a:t>, ki temelji na filmu </a:t>
            </a:r>
            <a:r>
              <a:rPr lang="sl-SI" sz="2000" b="1" i="1" dirty="0">
                <a:cs typeface="Times New Roman" panose="02020603050405020304" pitchFamily="18" charset="0"/>
              </a:rPr>
              <a:t>karakterjev</a:t>
            </a:r>
            <a:r>
              <a:rPr lang="sl-SI" sz="2000" i="1" dirty="0">
                <a:cs typeface="Times New Roman" panose="02020603050405020304" pitchFamily="18" charset="0"/>
              </a:rPr>
              <a:t>, s </a:t>
            </a:r>
            <a:r>
              <a:rPr lang="sl-SI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filmom tematike</a:t>
            </a:r>
            <a:r>
              <a:rPr lang="sl-SI" sz="2000" i="1" dirty="0">
                <a:cs typeface="Times New Roman" panose="02020603050405020304" pitchFamily="18" charset="0"/>
              </a:rPr>
              <a:t>; filmu </a:t>
            </a:r>
            <a:r>
              <a:rPr lang="sl-SI" sz="2000" b="1" i="1" dirty="0">
                <a:cs typeface="Times New Roman" panose="02020603050405020304" pitchFamily="18" charset="0"/>
              </a:rPr>
              <a:t>individuuma</a:t>
            </a:r>
            <a:r>
              <a:rPr lang="sl-SI" sz="2000" i="1" dirty="0">
                <a:cs typeface="Times New Roman" panose="02020603050405020304" pitchFamily="18" charset="0"/>
              </a:rPr>
              <a:t> se zoperstavlja s </a:t>
            </a:r>
            <a:r>
              <a:rPr lang="sl-SI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filmom množic</a:t>
            </a:r>
            <a:r>
              <a:rPr lang="sl-SI" sz="2000" i="1" dirty="0">
                <a:cs typeface="Times New Roman" panose="02020603050405020304" pitchFamily="18" charset="0"/>
              </a:rPr>
              <a:t>, </a:t>
            </a:r>
            <a:r>
              <a:rPr lang="sl-SI" sz="2000" b="1" i="1" dirty="0">
                <a:cs typeface="Times New Roman" panose="02020603050405020304" pitchFamily="18" charset="0"/>
              </a:rPr>
              <a:t>avtorskemu</a:t>
            </a:r>
            <a:r>
              <a:rPr lang="sl-SI" sz="2000" i="1" dirty="0">
                <a:cs typeface="Times New Roman" panose="02020603050405020304" pitchFamily="18" charset="0"/>
              </a:rPr>
              <a:t> filmu s </a:t>
            </a:r>
            <a:r>
              <a:rPr lang="sl-SI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filmom operativne skupine</a:t>
            </a:r>
            <a:r>
              <a:rPr lang="sl-SI" sz="2000" i="1" dirty="0">
                <a:cs typeface="Times New Roman" panose="02020603050405020304" pitchFamily="18" charset="0"/>
              </a:rPr>
              <a:t>, filmu neokolonialne </a:t>
            </a:r>
            <a:r>
              <a:rPr lang="sl-SI" sz="2000" b="1" i="1" dirty="0">
                <a:cs typeface="Times New Roman" panose="02020603050405020304" pitchFamily="18" charset="0"/>
              </a:rPr>
              <a:t>dezinformacije</a:t>
            </a:r>
            <a:r>
              <a:rPr lang="sl-SI" sz="2000" i="1" dirty="0">
                <a:cs typeface="Times New Roman" panose="02020603050405020304" pitchFamily="18" charset="0"/>
              </a:rPr>
              <a:t> se zoperstavlja s </a:t>
            </a:r>
            <a:r>
              <a:rPr lang="sl-SI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filmom informacije</a:t>
            </a:r>
            <a:r>
              <a:rPr lang="sl-SI" sz="2000" i="1" dirty="0">
                <a:cs typeface="Times New Roman" panose="02020603050405020304" pitchFamily="18" charset="0"/>
              </a:rPr>
              <a:t>, filmu </a:t>
            </a:r>
            <a:r>
              <a:rPr lang="sl-SI" sz="2000" b="1" i="1" dirty="0" err="1">
                <a:cs typeface="Times New Roman" panose="02020603050405020304" pitchFamily="18" charset="0"/>
              </a:rPr>
              <a:t>eskapizma</a:t>
            </a:r>
            <a:r>
              <a:rPr lang="sl-SI" sz="2000" i="1" dirty="0">
                <a:cs typeface="Times New Roman" panose="02020603050405020304" pitchFamily="18" charset="0"/>
              </a:rPr>
              <a:t> s filmom, ki </a:t>
            </a:r>
            <a:r>
              <a:rPr lang="sl-SI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zaobjema resnico</a:t>
            </a:r>
            <a:r>
              <a:rPr lang="sl-SI" sz="2000" i="1" dirty="0">
                <a:cs typeface="Times New Roman" panose="02020603050405020304" pitchFamily="18" charset="0"/>
              </a:rPr>
              <a:t>, filmu </a:t>
            </a:r>
            <a:r>
              <a:rPr lang="sl-SI" sz="2000" b="1" i="1" dirty="0">
                <a:cs typeface="Times New Roman" panose="02020603050405020304" pitchFamily="18" charset="0"/>
              </a:rPr>
              <a:t>pasivnosti</a:t>
            </a:r>
            <a:r>
              <a:rPr lang="sl-SI" sz="2000" i="1" dirty="0">
                <a:cs typeface="Times New Roman" panose="02020603050405020304" pitchFamily="18" charset="0"/>
              </a:rPr>
              <a:t> se zoperstavlja s </a:t>
            </a:r>
            <a:r>
              <a:rPr lang="sl-SI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filmom agresije</a:t>
            </a:r>
            <a:r>
              <a:rPr lang="sl-SI" sz="2000" i="1" dirty="0">
                <a:cs typeface="Times New Roman" panose="02020603050405020304" pitchFamily="18" charset="0"/>
              </a:rPr>
              <a:t>. Nasproti </a:t>
            </a:r>
            <a:r>
              <a:rPr lang="sl-SI" sz="2000" b="1" i="1" dirty="0">
                <a:cs typeface="Times New Roman" panose="02020603050405020304" pitchFamily="18" charset="0"/>
              </a:rPr>
              <a:t>institucionalnemu</a:t>
            </a:r>
            <a:r>
              <a:rPr lang="sl-SI" sz="2000" i="1" dirty="0">
                <a:cs typeface="Times New Roman" panose="02020603050405020304" pitchFamily="18" charset="0"/>
              </a:rPr>
              <a:t> filmu postavi </a:t>
            </a:r>
            <a:r>
              <a:rPr lang="sl-SI" sz="2000" b="1" i="1" dirty="0">
                <a:cs typeface="Times New Roman" panose="02020603050405020304" pitchFamily="18" charset="0"/>
              </a:rPr>
              <a:t>gverilski film</a:t>
            </a:r>
            <a:r>
              <a:rPr lang="sl-SI" sz="2000" i="1" dirty="0">
                <a:cs typeface="Times New Roman" panose="02020603050405020304" pitchFamily="18" charset="0"/>
              </a:rPr>
              <a:t>; nasproti filmu kot </a:t>
            </a:r>
            <a:r>
              <a:rPr lang="sl-SI" sz="2000" b="1" i="1" dirty="0">
                <a:cs typeface="Times New Roman" panose="02020603050405020304" pitchFamily="18" charset="0"/>
              </a:rPr>
              <a:t>spektaklu</a:t>
            </a:r>
            <a:r>
              <a:rPr lang="sl-SI" sz="2000" i="1" dirty="0">
                <a:cs typeface="Times New Roman" panose="02020603050405020304" pitchFamily="18" charset="0"/>
              </a:rPr>
              <a:t> postavi </a:t>
            </a:r>
            <a:r>
              <a:rPr lang="sl-SI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filmsko dejanje</a:t>
            </a:r>
            <a:r>
              <a:rPr lang="sl-SI" sz="2000" b="1" i="1" dirty="0">
                <a:cs typeface="Times New Roman" panose="02020603050405020304" pitchFamily="18" charset="0"/>
              </a:rPr>
              <a:t> </a:t>
            </a:r>
            <a:r>
              <a:rPr lang="sl-SI" sz="2000" i="1" dirty="0">
                <a:cs typeface="Times New Roman" panose="02020603050405020304" pitchFamily="18" charset="0"/>
              </a:rPr>
              <a:t>ali </a:t>
            </a:r>
            <a:r>
              <a:rPr lang="sl-SI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akcijo</a:t>
            </a:r>
            <a:r>
              <a:rPr lang="sl-SI" sz="2000" i="1" dirty="0">
                <a:cs typeface="Times New Roman" panose="02020603050405020304" pitchFamily="18" charset="0"/>
              </a:rPr>
              <a:t>; nasproti filmu </a:t>
            </a:r>
            <a:r>
              <a:rPr lang="sl-SI" sz="2000" b="1" i="1" dirty="0">
                <a:cs typeface="Times New Roman" panose="02020603050405020304" pitchFamily="18" charset="0"/>
              </a:rPr>
              <a:t>destrukcije</a:t>
            </a:r>
            <a:r>
              <a:rPr lang="sl-SI" sz="2000" i="1" dirty="0">
                <a:cs typeface="Times New Roman" panose="02020603050405020304" pitchFamily="18" charset="0"/>
              </a:rPr>
              <a:t> postavi film, ki je hkrati </a:t>
            </a:r>
            <a:r>
              <a:rPr lang="sl-SI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destruktiven</a:t>
            </a:r>
            <a:r>
              <a:rPr lang="sl-SI" sz="2000" b="1" i="1" dirty="0">
                <a:cs typeface="Times New Roman" panose="02020603050405020304" pitchFamily="18" charset="0"/>
              </a:rPr>
              <a:t> in </a:t>
            </a:r>
            <a:r>
              <a:rPr lang="sl-SI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konstruktiven</a:t>
            </a:r>
            <a:r>
              <a:rPr lang="sl-SI" sz="2000" i="1" dirty="0">
                <a:cs typeface="Times New Roman" panose="02020603050405020304" pitchFamily="18" charset="0"/>
              </a:rPr>
              <a:t>; nasproti filmu za </a:t>
            </a:r>
            <a:r>
              <a:rPr lang="sl-SI" sz="2000" b="1" i="1" dirty="0">
                <a:cs typeface="Times New Roman" panose="02020603050405020304" pitchFamily="18" charset="0"/>
              </a:rPr>
              <a:t>staro vrsto človeškega bitja </a:t>
            </a: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postavi film, zrel za </a:t>
            </a:r>
            <a:r>
              <a:rPr lang="sl-S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novo vrsto človeškega bitja</a:t>
            </a: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kakršno ima zmožnost postati vsakdo izmed nas</a:t>
            </a:r>
            <a:r>
              <a:rPr lang="sl-SI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</a:t>
            </a:r>
            <a:r>
              <a:rPr lang="sl-SI" sz="2000" i="1" dirty="0">
                <a:cs typeface="Times New Roman" panose="02020603050405020304" pitchFamily="18" charset="0"/>
              </a:rPr>
              <a:t>«</a:t>
            </a:r>
            <a:endParaRPr lang="sl-SI" sz="2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2000" dirty="0">
                <a:cs typeface="Times New Roman" panose="02020603050405020304" pitchFamily="18" charset="0"/>
              </a:rPr>
              <a:t>                                                                                                        </a:t>
            </a:r>
            <a:r>
              <a:rPr lang="sl-SI" sz="2000" b="1" dirty="0">
                <a:cs typeface="Times New Roman" panose="02020603050405020304" pitchFamily="18" charset="0"/>
              </a:rPr>
              <a:t>Getino</a:t>
            </a:r>
            <a:r>
              <a:rPr lang="sl-SI" sz="2000" dirty="0">
                <a:cs typeface="Times New Roman" panose="02020603050405020304" pitchFamily="18" charset="0"/>
              </a:rPr>
              <a:t> in </a:t>
            </a:r>
            <a:r>
              <a:rPr lang="sl-SI" sz="2000" b="1" dirty="0">
                <a:cs typeface="Times New Roman" panose="02020603050405020304" pitchFamily="18" charset="0"/>
              </a:rPr>
              <a:t>Solanas</a:t>
            </a:r>
          </a:p>
        </p:txBody>
      </p:sp>
    </p:spTree>
    <p:extLst>
      <p:ext uri="{BB962C8B-B14F-4D97-AF65-F5344CB8AC3E}">
        <p14:creationId xmlns:p14="http://schemas.microsoft.com/office/powerpoint/2010/main" val="16292199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>prehod</a:t>
            </a: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060848"/>
            <a:ext cx="7848872" cy="3384376"/>
          </a:xfrm>
        </p:spPr>
        <p:txBody>
          <a:bodyPr>
            <a:normAutofit fontScale="25000" lnSpcReduction="20000"/>
          </a:bodyPr>
          <a:lstStyle/>
          <a:p>
            <a:endParaRPr lang="sl-SI" sz="4800" b="1" u="sng" dirty="0">
              <a:highlight>
                <a:srgbClr val="00FF00"/>
              </a:highlight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PREHOD – SVETOVNI FILM kot OSVOBODILNI FILM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sl-SI" sz="48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sl-SI" sz="8000" dirty="0">
                <a:cs typeface="Times New Roman" panose="02020603050405020304" pitchFamily="18" charset="0"/>
              </a:rPr>
              <a:t>zavezanost </a:t>
            </a:r>
            <a:r>
              <a:rPr lang="sl-SI" sz="8000" b="1" dirty="0">
                <a:cs typeface="Times New Roman" panose="02020603050405020304" pitchFamily="18" charset="0"/>
              </a:rPr>
              <a:t>vodilu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odporništva</a:t>
            </a:r>
            <a:r>
              <a:rPr lang="sl-SI" sz="8000" b="1" dirty="0">
                <a:cs typeface="Times New Roman" panose="02020603050405020304" pitchFamily="18" charset="0"/>
              </a:rPr>
              <a:t> </a:t>
            </a:r>
            <a:r>
              <a:rPr lang="sl-SI" sz="8000" dirty="0">
                <a:cs typeface="Times New Roman" panose="02020603050405020304" pitchFamily="18" charset="0"/>
              </a:rPr>
              <a:t>in </a:t>
            </a:r>
            <a:r>
              <a:rPr lang="sl-SI" sz="8000" b="1" dirty="0">
                <a:cs typeface="Times New Roman" panose="02020603050405020304" pitchFamily="18" charset="0"/>
              </a:rPr>
              <a:t>osvobodilnih prizadevanj </a:t>
            </a:r>
            <a:r>
              <a:rPr lang="sl-SI" sz="8000" dirty="0">
                <a:cs typeface="Times New Roman" panose="02020603050405020304" pitchFamily="18" charset="0"/>
              </a:rPr>
              <a:t>s kinematografskimi sredstvi ter izpostavljanje vidikov nad-, pod- ali preko-nacionalnega, ki v aktualnih družbenih, kulturnih in gospodarskih okoliščinah splošne </a:t>
            </a:r>
            <a:r>
              <a:rPr lang="sl-SI" sz="8000" b="1" dirty="0">
                <a:cs typeface="Times New Roman" panose="02020603050405020304" pitchFamily="18" charset="0"/>
              </a:rPr>
              <a:t>globalizacije</a:t>
            </a:r>
            <a:r>
              <a:rPr lang="sl-SI" sz="8000" dirty="0">
                <a:cs typeface="Times New Roman" panose="02020603050405020304" pitchFamily="18" charset="0"/>
              </a:rPr>
              <a:t> dobivajo povsem svojstvene razsežnosti</a:t>
            </a:r>
          </a:p>
          <a:p>
            <a:pPr marL="0" indent="0">
              <a:buNone/>
            </a:pPr>
            <a:r>
              <a:rPr lang="sl-SI" sz="4800" dirty="0"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boj</a:t>
            </a:r>
            <a:r>
              <a:rPr lang="sl-SI" sz="8000" b="1" dirty="0">
                <a:cs typeface="Times New Roman" panose="02020603050405020304" pitchFamily="18" charset="0"/>
              </a:rPr>
              <a:t> </a:t>
            </a:r>
            <a:r>
              <a:rPr lang="sl-SI" sz="8000" dirty="0">
                <a:cs typeface="Times New Roman" panose="02020603050405020304" pitchFamily="18" charset="0"/>
              </a:rPr>
              <a:t>za</a:t>
            </a:r>
            <a:r>
              <a:rPr lang="sl-SI" sz="8000" b="1" dirty="0">
                <a:cs typeface="Times New Roman" panose="02020603050405020304" pitchFamily="18" charset="0"/>
              </a:rPr>
              <a:t>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samozavedanje</a:t>
            </a:r>
            <a:r>
              <a:rPr lang="sl-SI" sz="8000" dirty="0">
                <a:cs typeface="Times New Roman" panose="02020603050405020304" pitchFamily="18" charset="0"/>
              </a:rPr>
              <a:t>, za </a:t>
            </a:r>
            <a:r>
              <a:rPr lang="sl-SI" sz="8000" b="1" dirty="0">
                <a:cs typeface="Times New Roman" panose="02020603050405020304" pitchFamily="18" charset="0"/>
              </a:rPr>
              <a:t>zasnovo</a:t>
            </a:r>
            <a:r>
              <a:rPr lang="sl-SI" sz="8000" dirty="0">
                <a:cs typeface="Times New Roman" panose="02020603050405020304" pitchFamily="18" charset="0"/>
              </a:rPr>
              <a:t> (ali </a:t>
            </a:r>
            <a:r>
              <a:rPr lang="sl-SI" sz="8000" b="1" dirty="0">
                <a:cs typeface="Times New Roman" panose="02020603050405020304" pitchFamily="18" charset="0"/>
              </a:rPr>
              <a:t>rekonstitucijo</a:t>
            </a:r>
            <a:r>
              <a:rPr lang="sl-SI" sz="8000" dirty="0">
                <a:cs typeface="Times New Roman" panose="02020603050405020304" pitchFamily="18" charset="0"/>
              </a:rPr>
              <a:t>)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ljudstev</a:t>
            </a:r>
            <a:r>
              <a:rPr lang="sl-SI" sz="8000" dirty="0">
                <a:cs typeface="Times New Roman" panose="02020603050405020304" pitchFamily="18" charset="0"/>
              </a:rPr>
              <a:t>, ki so žrtve </a:t>
            </a:r>
            <a:r>
              <a:rPr lang="sl-SI" sz="8000" dirty="0" err="1">
                <a:cs typeface="Times New Roman" panose="02020603050405020304" pitchFamily="18" charset="0"/>
              </a:rPr>
              <a:t>kolonializacije</a:t>
            </a:r>
            <a:r>
              <a:rPr lang="sl-SI" sz="8000" dirty="0">
                <a:cs typeface="Times New Roman" panose="02020603050405020304" pitchFamily="18" charset="0"/>
              </a:rPr>
              <a:t>, </a:t>
            </a:r>
            <a:r>
              <a:rPr lang="sl-SI" sz="8000" dirty="0" err="1">
                <a:cs typeface="Times New Roman" panose="02020603050405020304" pitchFamily="18" charset="0"/>
              </a:rPr>
              <a:t>deteritorializacije</a:t>
            </a:r>
            <a:r>
              <a:rPr lang="sl-SI" sz="8000" dirty="0">
                <a:cs typeface="Times New Roman" panose="02020603050405020304" pitchFamily="18" charset="0"/>
              </a:rPr>
              <a:t>, pregnanstva, etničnega čiščenja, totalitarnih režimov, humanitarnih katastrof, bolezenskih epidemij ali brezobzirnosti tržne ekonomije </a:t>
            </a:r>
          </a:p>
          <a:p>
            <a:pPr marL="0" indent="0">
              <a:buNone/>
            </a:pPr>
            <a:r>
              <a:rPr lang="sl-SI" sz="4800" dirty="0"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sl-SI" sz="8000" dirty="0">
                <a:cs typeface="Times New Roman" panose="02020603050405020304" pitchFamily="18" charset="0"/>
              </a:rPr>
              <a:t>odpor se odraža tako </a:t>
            </a:r>
            <a:r>
              <a:rPr lang="sl-SI" sz="8000" b="1" dirty="0">
                <a:cs typeface="Times New Roman" panose="02020603050405020304" pitchFamily="18" charset="0"/>
              </a:rPr>
              <a:t>v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filmskih obravnavah </a:t>
            </a:r>
            <a:r>
              <a:rPr lang="sl-SI" sz="8000" dirty="0">
                <a:cs typeface="Times New Roman" panose="02020603050405020304" pitchFamily="18" charset="0"/>
              </a:rPr>
              <a:t>dejavnosti </a:t>
            </a:r>
            <a:r>
              <a:rPr lang="sl-SI" sz="8000" b="1" dirty="0">
                <a:cs typeface="Times New Roman" panose="02020603050405020304" pitchFamily="18" charset="0"/>
              </a:rPr>
              <a:t>ogroženih družbenih akterjev </a:t>
            </a:r>
            <a:r>
              <a:rPr lang="sl-SI" sz="8000" dirty="0">
                <a:cs typeface="Times New Roman" panose="02020603050405020304" pitchFamily="18" charset="0"/>
              </a:rPr>
              <a:t>oziroma njihove nezavidljive vsakdanjosti kot tudi skozi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posredne</a:t>
            </a:r>
            <a:r>
              <a:rPr lang="sl-SI" sz="8000" dirty="0">
                <a:cs typeface="Times New Roman" panose="02020603050405020304" pitchFamily="18" charset="0"/>
              </a:rPr>
              <a:t> – metaforične, simbolne ali alegorične – oblike</a:t>
            </a:r>
            <a:r>
              <a:rPr lang="sl-SI" sz="8000" b="1" dirty="0">
                <a:cs typeface="Times New Roman" panose="02020603050405020304" pitchFamily="18" charset="0"/>
              </a:rPr>
              <a:t> izražanja</a:t>
            </a:r>
            <a:r>
              <a:rPr lang="sl-SI" sz="8000" dirty="0">
                <a:cs typeface="Times New Roman" panose="02020603050405020304" pitchFamily="18" charset="0"/>
              </a:rPr>
              <a:t>, ki sedanji dobi zagotavljajo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zgodovinsko perspektivo</a:t>
            </a:r>
          </a:p>
        </p:txBody>
      </p:sp>
    </p:spTree>
    <p:extLst>
      <p:ext uri="{BB962C8B-B14F-4D97-AF65-F5344CB8AC3E}">
        <p14:creationId xmlns:p14="http://schemas.microsoft.com/office/powerpoint/2010/main" val="39677125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>aktualnost</a:t>
            </a: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060847"/>
            <a:ext cx="7848872" cy="33843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TRETJI FILM ZDAJ!</a:t>
            </a:r>
          </a:p>
          <a:p>
            <a:pPr marL="0" indent="0">
              <a:buNone/>
            </a:pPr>
            <a:r>
              <a:rPr lang="sl-SI" sz="800" dirty="0"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sl-SI" sz="1800" dirty="0">
                <a:cs typeface="Times New Roman" panose="02020603050405020304" pitchFamily="18" charset="0"/>
              </a:rPr>
              <a:t>V prispevku </a:t>
            </a:r>
            <a:r>
              <a:rPr lang="sl-SI" sz="1800" b="1" dirty="0">
                <a:cs typeface="Times New Roman" panose="02020603050405020304" pitchFamily="18" charset="0"/>
              </a:rPr>
              <a:t>»Novice na pohodu« </a:t>
            </a:r>
            <a:r>
              <a:rPr lang="sl-SI" sz="1800" dirty="0">
                <a:cs typeface="Times New Roman" panose="02020603050405020304" pitchFamily="18" charset="0"/>
              </a:rPr>
              <a:t>v reviji </a:t>
            </a:r>
            <a:r>
              <a:rPr lang="sl-SI" sz="1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Sight</a:t>
            </a:r>
            <a:r>
              <a:rPr lang="sl-SI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&amp; </a:t>
            </a:r>
            <a:r>
              <a:rPr lang="sl-SI" sz="1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Sound</a:t>
            </a:r>
            <a:r>
              <a:rPr lang="sl-SI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sl-SI" sz="1800" b="1" dirty="0" err="1">
                <a:cs typeface="Times New Roman" panose="02020603050405020304" pitchFamily="18" charset="0"/>
              </a:rPr>
              <a:t>Kieron</a:t>
            </a:r>
            <a:r>
              <a:rPr lang="sl-SI" sz="1800" b="1" dirty="0">
                <a:cs typeface="Times New Roman" panose="02020603050405020304" pitchFamily="18" charset="0"/>
              </a:rPr>
              <a:t> </a:t>
            </a:r>
            <a:r>
              <a:rPr lang="sl-SI" sz="1800" b="1" dirty="0" err="1">
                <a:cs typeface="Times New Roman" panose="02020603050405020304" pitchFamily="18" charset="0"/>
              </a:rPr>
              <a:t>Corless</a:t>
            </a:r>
            <a:r>
              <a:rPr lang="sl-SI" sz="1800" b="1" dirty="0">
                <a:cs typeface="Times New Roman" panose="02020603050405020304" pitchFamily="18" charset="0"/>
              </a:rPr>
              <a:t> </a:t>
            </a:r>
            <a:r>
              <a:rPr lang="sl-SI" sz="1800" dirty="0">
                <a:cs typeface="Times New Roman" panose="02020603050405020304" pitchFamily="18" charset="0"/>
              </a:rPr>
              <a:t>obravnava filmska zavzemanja povezan z »</a:t>
            </a:r>
            <a:r>
              <a:rPr lang="sl-SI" sz="1800" b="1" i="1" dirty="0">
                <a:cs typeface="Times New Roman" panose="02020603050405020304" pitchFamily="18" charset="0"/>
              </a:rPr>
              <a:t>novim valom </a:t>
            </a:r>
            <a:r>
              <a:rPr lang="sl-SI" sz="1800" b="1" i="1" dirty="0" err="1">
                <a:cs typeface="Times New Roman" panose="02020603050405020304" pitchFamily="18" charset="0"/>
              </a:rPr>
              <a:t>protestniških</a:t>
            </a:r>
            <a:r>
              <a:rPr lang="sl-SI" sz="1800" b="1" i="1" dirty="0">
                <a:cs typeface="Times New Roman" panose="02020603050405020304" pitchFamily="18" charset="0"/>
              </a:rPr>
              <a:t> gibanj v 21. stoletju</a:t>
            </a:r>
            <a:r>
              <a:rPr lang="sl-SI" sz="1800" dirty="0">
                <a:cs typeface="Times New Roman" panose="02020603050405020304" pitchFamily="18" charset="0"/>
              </a:rPr>
              <a:t>«. </a:t>
            </a:r>
          </a:p>
          <a:p>
            <a:pPr marL="0" indent="0">
              <a:buNone/>
            </a:pPr>
            <a:endParaRPr lang="sl-SI" sz="8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1800" dirty="0">
                <a:cs typeface="Times New Roman" panose="02020603050405020304" pitchFamily="18" charset="0"/>
              </a:rPr>
              <a:t>Njegova najava intervencij treh neodvisnih, aktivističnih filmarjev pa se lahko bere tudi kot svojevrstni </a:t>
            </a:r>
            <a:r>
              <a:rPr lang="sl-SI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manifest novih urgentnih filmskih praks</a:t>
            </a:r>
            <a:r>
              <a:rPr lang="sl-SI" sz="1800" dirty="0"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endParaRPr lang="sl-SI" sz="8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1800" i="1" dirty="0">
                <a:cs typeface="Times New Roman" panose="02020603050405020304" pitchFamily="18" charset="0"/>
              </a:rPr>
              <a:t>»Za vsak posamezen podvig je bistveno, da ne želi </a:t>
            </a:r>
            <a:r>
              <a:rPr lang="sl-SI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propagirati</a:t>
            </a:r>
            <a:r>
              <a:rPr lang="sl-SI" sz="1800" i="1" dirty="0">
                <a:cs typeface="Times New Roman" panose="02020603050405020304" pitchFamily="18" charset="0"/>
              </a:rPr>
              <a:t>, ampak izraziti </a:t>
            </a:r>
            <a:r>
              <a:rPr lang="sl-SI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spoštovanje</a:t>
            </a:r>
            <a:r>
              <a:rPr lang="sl-SI" sz="1800" i="1" dirty="0">
                <a:cs typeface="Times New Roman" panose="02020603050405020304" pitchFamily="18" charset="0"/>
              </a:rPr>
              <a:t> do kompleksnih situacij, ki se jim posveča, in nasprotovati </a:t>
            </a:r>
            <a:r>
              <a:rPr lang="sl-SI" sz="1800" i="1" dirty="0" err="1">
                <a:cs typeface="Times New Roman" panose="02020603050405020304" pitchFamily="18" charset="0"/>
              </a:rPr>
              <a:t>poenostavitvenim</a:t>
            </a:r>
            <a:r>
              <a:rPr lang="sl-SI" sz="1800" i="1" dirty="0">
                <a:cs typeface="Times New Roman" panose="02020603050405020304" pitchFamily="18" charset="0"/>
              </a:rPr>
              <a:t> naracijam, kakršne vsiljujejo </a:t>
            </a:r>
            <a:r>
              <a:rPr lang="sl-SI" sz="1800" b="1" i="1" dirty="0">
                <a:cs typeface="Times New Roman" panose="02020603050405020304" pitchFamily="18" charset="0"/>
              </a:rPr>
              <a:t>politično-strankarski medij</a:t>
            </a:r>
            <a:r>
              <a:rPr lang="sl-SI" sz="1800" i="1" dirty="0">
                <a:cs typeface="Times New Roman" panose="02020603050405020304" pitchFamily="18" charset="0"/>
              </a:rPr>
              <a:t>i; da hoče pričati o </a:t>
            </a:r>
            <a:r>
              <a:rPr lang="sl-SI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običajnih</a:t>
            </a:r>
            <a:r>
              <a:rPr lang="sl-SI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sl-SI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ljudeh</a:t>
            </a:r>
            <a:r>
              <a:rPr lang="sl-SI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sl-SI" sz="1800" i="1" dirty="0">
                <a:cs typeface="Times New Roman" panose="02020603050405020304" pitchFamily="18" charset="0"/>
              </a:rPr>
              <a:t>in se jim </a:t>
            </a:r>
            <a:r>
              <a:rPr lang="sl-SI" sz="1800" b="1" i="1" dirty="0">
                <a:cs typeface="Times New Roman" panose="02020603050405020304" pitchFamily="18" charset="0"/>
              </a:rPr>
              <a:t>pokloniti za vsako </a:t>
            </a:r>
            <a:r>
              <a:rPr lang="sl-SI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gesto</a:t>
            </a:r>
            <a:r>
              <a:rPr lang="sl-SI" sz="1800" i="1" dirty="0">
                <a:cs typeface="Times New Roman" panose="02020603050405020304" pitchFamily="18" charset="0"/>
              </a:rPr>
              <a:t>, prežeto z duhom </a:t>
            </a:r>
            <a:r>
              <a:rPr lang="sl-SI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upora</a:t>
            </a:r>
            <a:r>
              <a:rPr lang="sl-SI" sz="1800" i="1" dirty="0">
                <a:cs typeface="Times New Roman" panose="02020603050405020304" pitchFamily="18" charset="0"/>
              </a:rPr>
              <a:t> ob nastopu finančne krize; da želi za prihodnost </a:t>
            </a:r>
            <a:r>
              <a:rPr lang="sl-SI" sz="1800" b="1" i="1" dirty="0">
                <a:cs typeface="Times New Roman" panose="02020603050405020304" pitchFamily="18" charset="0"/>
              </a:rPr>
              <a:t>zasnovati </a:t>
            </a:r>
            <a:r>
              <a:rPr lang="sl-SI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arhiv </a:t>
            </a:r>
            <a:r>
              <a:rPr lang="sl-SI" sz="1800" b="1" i="1" dirty="0">
                <a:cs typeface="Times New Roman" panose="02020603050405020304" pitchFamily="18" charset="0"/>
              </a:rPr>
              <a:t>morebitno prezrtih trenutkov </a:t>
            </a:r>
            <a:r>
              <a:rPr lang="sl-SI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bojevanih</a:t>
            </a:r>
            <a:r>
              <a:rPr lang="sl-SI" sz="1800" b="1" i="1" dirty="0">
                <a:cs typeface="Times New Roman" panose="02020603050405020304" pitchFamily="18" charset="0"/>
              </a:rPr>
              <a:t> </a:t>
            </a:r>
            <a:r>
              <a:rPr lang="sl-SI" sz="1800" i="1" dirty="0">
                <a:cs typeface="Times New Roman" panose="02020603050405020304" pitchFamily="18" charset="0"/>
              </a:rPr>
              <a:t>in </a:t>
            </a:r>
            <a:r>
              <a:rPr lang="sl-SI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izgubljenih borb </a:t>
            </a:r>
            <a:r>
              <a:rPr lang="sl-SI" sz="1800" i="1" dirty="0">
                <a:cs typeface="Times New Roman" panose="02020603050405020304" pitchFamily="18" charset="0"/>
              </a:rPr>
              <a:t>v zajetju </a:t>
            </a:r>
            <a:r>
              <a:rPr lang="sl-SI" sz="1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zgodovine</a:t>
            </a:r>
            <a:r>
              <a:rPr lang="sl-SI" sz="1800" i="1" dirty="0">
                <a:cs typeface="Times New Roman" panose="02020603050405020304" pitchFamily="18" charset="0"/>
              </a:rPr>
              <a:t>, ki se </a:t>
            </a:r>
            <a:r>
              <a:rPr lang="sl-SI" sz="1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razvija od spodaj navzgor</a:t>
            </a:r>
            <a:r>
              <a:rPr lang="sl-SI" sz="1800" i="1" dirty="0">
                <a:cs typeface="Times New Roman" panose="02020603050405020304" pitchFamily="18" charset="0"/>
              </a:rPr>
              <a:t>; da hoče z uporabo vseh oblik splošno dostopnih distribucijskih omrežij </a:t>
            </a:r>
            <a:r>
              <a:rPr lang="sl-SI" sz="1800" b="1" i="1" dirty="0">
                <a:cs typeface="Times New Roman" panose="02020603050405020304" pitchFamily="18" charset="0"/>
              </a:rPr>
              <a:t>gledalce potopiti </a:t>
            </a:r>
            <a:r>
              <a:rPr lang="sl-SI" sz="1800" i="1" dirty="0">
                <a:cs typeface="Times New Roman" panose="02020603050405020304" pitchFamily="18" charset="0"/>
              </a:rPr>
              <a:t>v te </a:t>
            </a:r>
            <a:r>
              <a:rPr lang="sl-SI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trenutke</a:t>
            </a:r>
            <a:r>
              <a:rPr lang="sl-SI" sz="1800" i="1" dirty="0">
                <a:cs typeface="Times New Roman" panose="02020603050405020304" pitchFamily="18" charset="0"/>
              </a:rPr>
              <a:t>, da bi iz njih čimprej nekaj pridobili.« </a:t>
            </a:r>
            <a:endParaRPr lang="sl-SI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797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9571"/>
            <a:ext cx="7848872" cy="1727261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348879"/>
            <a:ext cx="7848872" cy="309634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sl-SI" sz="7700" b="1" i="1" dirty="0">
                <a:cs typeface="Times New Roman" pitchFamily="18" charset="0"/>
              </a:rPr>
              <a:t>Mali </a:t>
            </a:r>
            <a:r>
              <a:rPr lang="sl-SI" sz="7700" b="1" i="1" dirty="0" err="1">
                <a:cs typeface="Times New Roman" pitchFamily="18" charset="0"/>
              </a:rPr>
              <a:t>Čung</a:t>
            </a:r>
            <a:endParaRPr lang="sl-SI" sz="7700" b="1" i="1" dirty="0"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sl-SI" sz="5700" dirty="0">
                <a:cs typeface="Times New Roman" panose="02020603050405020304" pitchFamily="18" charset="0"/>
              </a:rPr>
              <a:t>(</a:t>
            </a:r>
            <a:r>
              <a:rPr lang="sl-SI" sz="5700" dirty="0" err="1">
                <a:cs typeface="Times New Roman" panose="02020603050405020304" pitchFamily="18" charset="0"/>
              </a:rPr>
              <a:t>Xilu</a:t>
            </a:r>
            <a:r>
              <a:rPr lang="sl-SI" sz="5700" dirty="0">
                <a:cs typeface="Times New Roman" panose="02020603050405020304" pitchFamily="18" charset="0"/>
              </a:rPr>
              <a:t> </a:t>
            </a:r>
            <a:r>
              <a:rPr lang="sl-SI" sz="5700" dirty="0" err="1">
                <a:cs typeface="Times New Roman" panose="02020603050405020304" pitchFamily="18" charset="0"/>
              </a:rPr>
              <a:t>xiang</a:t>
            </a:r>
            <a:r>
              <a:rPr lang="sl-SI" sz="5700" dirty="0">
                <a:cs typeface="Times New Roman" panose="02020603050405020304" pitchFamily="18" charset="0"/>
              </a:rPr>
              <a:t>/</a:t>
            </a:r>
            <a:r>
              <a:rPr lang="sl-SI" sz="5700" dirty="0" err="1">
                <a:cs typeface="Times New Roman" panose="02020603050405020304" pitchFamily="18" charset="0"/>
              </a:rPr>
              <a:t>Little</a:t>
            </a:r>
            <a:r>
              <a:rPr lang="sl-SI" sz="5700" dirty="0">
                <a:cs typeface="Times New Roman" panose="02020603050405020304" pitchFamily="18" charset="0"/>
              </a:rPr>
              <a:t> </a:t>
            </a:r>
            <a:r>
              <a:rPr lang="sl-SI" sz="5700" dirty="0" err="1">
                <a:cs typeface="Times New Roman" panose="02020603050405020304" pitchFamily="18" charset="0"/>
              </a:rPr>
              <a:t>Cheung</a:t>
            </a:r>
            <a:r>
              <a:rPr lang="sl-SI" sz="5700" dirty="0">
                <a:cs typeface="Times New Roman" panose="02020603050405020304" pitchFamily="18" charset="0"/>
              </a:rPr>
              <a:t>, 1999)</a:t>
            </a:r>
            <a:r>
              <a:rPr lang="sl-SI" sz="6000" dirty="0"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sl-SI" sz="77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Fruit</a:t>
            </a:r>
            <a:r>
              <a:rPr lang="sl-SI" sz="77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sl-SI" sz="77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Chan</a:t>
            </a:r>
            <a:r>
              <a:rPr lang="sl-SI" sz="77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sl-SI" sz="6300" dirty="0">
                <a:solidFill>
                  <a:schemeClr val="bg1"/>
                </a:solidFill>
                <a:cs typeface="Times New Roman" panose="02020603050405020304" pitchFamily="18" charset="0"/>
              </a:rPr>
              <a:t>(</a:t>
            </a:r>
            <a:r>
              <a:rPr lang="sl-SI" sz="6300" dirty="0" err="1">
                <a:solidFill>
                  <a:schemeClr val="bg1"/>
                </a:solidFill>
                <a:cs typeface="Times New Roman" panose="02020603050405020304" pitchFamily="18" charset="0"/>
              </a:rPr>
              <a:t>Hong</a:t>
            </a:r>
            <a:r>
              <a:rPr lang="sl-SI" sz="63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sl-SI" sz="6300" dirty="0" err="1">
                <a:solidFill>
                  <a:schemeClr val="bg1"/>
                </a:solidFill>
                <a:cs typeface="Times New Roman" panose="02020603050405020304" pitchFamily="18" charset="0"/>
              </a:rPr>
              <a:t>Kong</a:t>
            </a:r>
            <a:r>
              <a:rPr lang="sl-SI" sz="6300" dirty="0">
                <a:solidFill>
                  <a:schemeClr val="bg1"/>
                </a:solidFill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426179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obzorniki</a:t>
            </a: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060848"/>
            <a:ext cx="7848872" cy="3384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NOVI OBZORNIK(I)</a:t>
            </a:r>
          </a:p>
          <a:p>
            <a:pPr marL="0" indent="0">
              <a:buNone/>
            </a:pPr>
            <a:r>
              <a:rPr lang="sl-SI" sz="1000" dirty="0">
                <a:cs typeface="Times New Roman" panose="02020603050405020304" pitchFamily="18" charset="0"/>
              </a:rPr>
              <a:t> </a:t>
            </a: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2400" b="1" dirty="0">
                <a:cs typeface="Times New Roman" panose="02020603050405020304" pitchFamily="18" charset="0"/>
              </a:rPr>
              <a:t>individualna ustvarjalnost: </a:t>
            </a:r>
          </a:p>
          <a:p>
            <a:pPr marL="0" indent="719138">
              <a:buNone/>
            </a:pPr>
            <a:r>
              <a:rPr lang="sl-SI" sz="2000" dirty="0" err="1">
                <a:cs typeface="Times New Roman" panose="02020603050405020304" pitchFamily="18" charset="0"/>
              </a:rPr>
              <a:t>Sylvain</a:t>
            </a:r>
            <a:r>
              <a:rPr lang="sl-SI" sz="2000" dirty="0">
                <a:cs typeface="Times New Roman" panose="02020603050405020304" pitchFamily="18" charset="0"/>
              </a:rPr>
              <a:t> </a:t>
            </a:r>
            <a:r>
              <a:rPr lang="sl-SI" sz="2000" b="1" dirty="0">
                <a:cs typeface="Times New Roman" panose="02020603050405020304" pitchFamily="18" charset="0"/>
              </a:rPr>
              <a:t>George</a:t>
            </a:r>
          </a:p>
          <a:p>
            <a:pPr marL="0" indent="719138">
              <a:buNone/>
            </a:pPr>
            <a:r>
              <a:rPr lang="sl-SI" sz="2000" dirty="0">
                <a:cs typeface="Times New Roman" panose="02020603050405020304" pitchFamily="18" charset="0"/>
              </a:rPr>
              <a:t>Jem </a:t>
            </a:r>
            <a:r>
              <a:rPr lang="sl-SI" sz="2000" b="1" dirty="0">
                <a:cs typeface="Times New Roman" panose="02020603050405020304" pitchFamily="18" charset="0"/>
              </a:rPr>
              <a:t>Cohen</a:t>
            </a:r>
            <a:r>
              <a:rPr lang="sl-SI" sz="2000" dirty="0">
                <a:cs typeface="Times New Roman" panose="02020603050405020304" pitchFamily="18" charset="0"/>
              </a:rPr>
              <a:t> </a:t>
            </a:r>
          </a:p>
          <a:p>
            <a:pPr marL="0" indent="719138">
              <a:buNone/>
            </a:pPr>
            <a:r>
              <a:rPr lang="sl-SI" sz="2000" dirty="0">
                <a:cs typeface="Times New Roman" panose="02020603050405020304" pitchFamily="18" charset="0"/>
              </a:rPr>
              <a:t>Alex </a:t>
            </a:r>
            <a:r>
              <a:rPr lang="sl-SI" sz="2000" b="1" dirty="0" err="1">
                <a:cs typeface="Times New Roman" panose="02020603050405020304" pitchFamily="18" charset="0"/>
              </a:rPr>
              <a:t>Reuben</a:t>
            </a:r>
            <a:r>
              <a:rPr lang="sl-SI" sz="2000" dirty="0">
                <a:cs typeface="Times New Roman" panose="02020603050405020304" pitchFamily="18" charset="0"/>
              </a:rPr>
              <a:t> </a:t>
            </a:r>
          </a:p>
          <a:p>
            <a:pPr marL="0" indent="719138">
              <a:buNone/>
            </a:pPr>
            <a:r>
              <a:rPr lang="sl-SI" sz="2000" dirty="0">
                <a:cs typeface="Times New Roman" panose="02020603050405020304" pitchFamily="18" charset="0"/>
              </a:rPr>
              <a:t>Donald </a:t>
            </a:r>
            <a:r>
              <a:rPr lang="sl-SI" sz="2000" b="1" dirty="0" err="1">
                <a:cs typeface="Times New Roman" panose="02020603050405020304" pitchFamily="18" charset="0"/>
              </a:rPr>
              <a:t>Foreman</a:t>
            </a:r>
            <a:r>
              <a:rPr lang="sl-SI" sz="2000" dirty="0"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sl-SI" sz="1000" b="1" dirty="0">
              <a:cs typeface="Times New Roman" panose="02020603050405020304" pitchFamily="18" charset="0"/>
            </a:endParaRP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2400" b="1" dirty="0">
                <a:cs typeface="Times New Roman" panose="02020603050405020304" pitchFamily="18" charset="0"/>
              </a:rPr>
              <a:t>skupinske dejavnosti: </a:t>
            </a:r>
          </a:p>
          <a:p>
            <a:pPr marL="0" indent="719138">
              <a:buNone/>
            </a:pPr>
            <a:r>
              <a:rPr lang="sl-SI" sz="2000" dirty="0">
                <a:cs typeface="Times New Roman" panose="02020603050405020304" pitchFamily="18" charset="0"/>
              </a:rPr>
              <a:t>britanski aktivistični kolektivi </a:t>
            </a:r>
            <a:r>
              <a:rPr lang="sl-SI" sz="2000" b="1" dirty="0" err="1">
                <a:cs typeface="Times New Roman" panose="02020603050405020304" pitchFamily="18" charset="0"/>
              </a:rPr>
              <a:t>Reel</a:t>
            </a:r>
            <a:r>
              <a:rPr lang="sl-SI" sz="2000" b="1" dirty="0">
                <a:cs typeface="Times New Roman" panose="02020603050405020304" pitchFamily="18" charset="0"/>
              </a:rPr>
              <a:t> News</a:t>
            </a:r>
            <a:endParaRPr lang="sl-SI" sz="2000" dirty="0">
              <a:cs typeface="Times New Roman" panose="02020603050405020304" pitchFamily="18" charset="0"/>
            </a:endParaRPr>
          </a:p>
          <a:p>
            <a:pPr marL="0" indent="719138">
              <a:buNone/>
            </a:pPr>
            <a:r>
              <a:rPr lang="sl-SI" sz="2000" dirty="0">
                <a:cs typeface="Times New Roman" panose="02020603050405020304" pitchFamily="18" charset="0"/>
              </a:rPr>
              <a:t>spletni žurnal </a:t>
            </a:r>
            <a:r>
              <a:rPr lang="sl-SI" sz="2000" b="1" dirty="0">
                <a:cs typeface="Times New Roman" panose="02020603050405020304" pitchFamily="18" charset="0"/>
              </a:rPr>
              <a:t>Now! A Journal of </a:t>
            </a:r>
            <a:r>
              <a:rPr lang="sl-SI" sz="2000" b="1" dirty="0" err="1">
                <a:cs typeface="Times New Roman" panose="02020603050405020304" pitchFamily="18" charset="0"/>
              </a:rPr>
              <a:t>Urgent</a:t>
            </a:r>
            <a:r>
              <a:rPr lang="sl-SI" sz="2000" b="1" dirty="0">
                <a:cs typeface="Times New Roman" panose="02020603050405020304" pitchFamily="18" charset="0"/>
              </a:rPr>
              <a:t> </a:t>
            </a:r>
            <a:r>
              <a:rPr lang="sl-SI" sz="2000" b="1" dirty="0" err="1">
                <a:cs typeface="Times New Roman" panose="02020603050405020304" pitchFamily="18" charset="0"/>
              </a:rPr>
              <a:t>Praxis</a:t>
            </a:r>
            <a:r>
              <a:rPr lang="sl-SI" sz="2000" b="1" dirty="0">
                <a:cs typeface="Times New Roman" panose="02020603050405020304" pitchFamily="18" charset="0"/>
              </a:rPr>
              <a:t> </a:t>
            </a:r>
            <a:r>
              <a:rPr lang="sl-SI" sz="2000" dirty="0">
                <a:cs typeface="Times New Roman" panose="02020603050405020304" pitchFamily="18" charset="0"/>
              </a:rPr>
              <a:t>iz ZDA </a:t>
            </a:r>
          </a:p>
          <a:p>
            <a:pPr marL="0" indent="719138">
              <a:buNone/>
            </a:pPr>
            <a:r>
              <a:rPr lang="sl-SI" sz="2000" dirty="0">
                <a:cs typeface="Times New Roman" panose="02020603050405020304" pitchFamily="18" charset="0"/>
              </a:rPr>
              <a:t>ad hoc kolektiv </a:t>
            </a:r>
            <a:r>
              <a:rPr lang="sl-SI" sz="2000" b="1" dirty="0">
                <a:cs typeface="Times New Roman" panose="02020603050405020304" pitchFamily="18" charset="0"/>
              </a:rPr>
              <a:t>Obzorniška fronta</a:t>
            </a:r>
            <a:r>
              <a:rPr lang="sl-SI" sz="2000" dirty="0">
                <a:cs typeface="Times New Roman" panose="02020603050405020304" pitchFamily="18" charset="0"/>
              </a:rPr>
              <a:t> iz Slovenije </a:t>
            </a:r>
          </a:p>
          <a:p>
            <a:pPr marL="0" indent="0">
              <a:buNone/>
            </a:pPr>
            <a:r>
              <a:rPr lang="sl-SI" sz="2000" dirty="0"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663187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/>
            </a:r>
            <a:br>
              <a:rPr lang="sl-SI" dirty="0">
                <a:cs typeface="Arial" panose="020B0604020202020204" pitchFamily="34" charset="0"/>
              </a:rPr>
            </a:b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>obzorniki</a:t>
            </a:r>
            <a:r>
              <a:rPr lang="sl-SI" sz="3600" dirty="0">
                <a:cs typeface="Arial" panose="020B0604020202020204" pitchFamily="34" charset="0"/>
              </a:rPr>
              <a:t/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124744"/>
            <a:ext cx="8136904" cy="4320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000" b="1" dirty="0">
                <a:cs typeface="Times New Roman" panose="02020603050405020304" pitchFamily="18" charset="0"/>
              </a:rPr>
              <a:t>v ZDA </a:t>
            </a:r>
            <a:r>
              <a:rPr lang="sl-SI" sz="2000" dirty="0">
                <a:cs typeface="Times New Roman" panose="02020603050405020304" pitchFamily="18" charset="0"/>
              </a:rPr>
              <a:t>še vedno delujeta dve organizaciji, ki sta neposredni naslednici ameriškega militantnega gibanja Newsreel, natančneje njegovih enot iz New Yorka in San Francisca: </a:t>
            </a:r>
          </a:p>
          <a:p>
            <a:pPr marL="0" indent="360363">
              <a:buNone/>
            </a:pPr>
            <a:r>
              <a:rPr lang="sl-SI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California</a:t>
            </a:r>
            <a:r>
              <a:rPr lang="sl-S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Newsreel</a:t>
            </a: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</a:p>
          <a:p>
            <a:pPr marL="0" indent="360363">
              <a:buNone/>
            </a:pPr>
            <a:r>
              <a:rPr lang="sl-SI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Third</a:t>
            </a:r>
            <a:r>
              <a:rPr lang="sl-S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sl-SI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World</a:t>
            </a:r>
            <a:r>
              <a:rPr lang="sl-S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Newsreel</a:t>
            </a: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sl-SI" sz="1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2000" dirty="0">
                <a:cs typeface="Times New Roman" panose="02020603050405020304" pitchFamily="18" charset="0"/>
              </a:rPr>
              <a:t>Dejavnosti obeh organizacij so se od produkcije militantnih obzornikov v šestdesetih letih zlagoma razširile na domala </a:t>
            </a:r>
            <a:r>
              <a:rPr lang="sl-SI" sz="2000" b="1" dirty="0">
                <a:cs typeface="Times New Roman" panose="02020603050405020304" pitchFamily="18" charset="0"/>
              </a:rPr>
              <a:t>vse oblike filmske ustvarjalnosti</a:t>
            </a:r>
            <a:r>
              <a:rPr lang="sl-SI" sz="2000" dirty="0">
                <a:cs typeface="Times New Roman" panose="02020603050405020304" pitchFamily="18" charset="0"/>
              </a:rPr>
              <a:t>, njihov cilj pa še vedno ostaja enak – </a:t>
            </a:r>
            <a:r>
              <a:rPr lang="sl-SI" sz="2000" b="1" dirty="0">
                <a:cs typeface="Times New Roman" panose="02020603050405020304" pitchFamily="18" charset="0"/>
              </a:rPr>
              <a:t>prizadevanje za </a:t>
            </a:r>
            <a:r>
              <a:rPr lang="sl-S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družbene spremembe </a:t>
            </a:r>
            <a:r>
              <a:rPr lang="sl-SI" sz="2000" b="1" dirty="0">
                <a:cs typeface="Times New Roman" panose="02020603050405020304" pitchFamily="18" charset="0"/>
              </a:rPr>
              <a:t>in </a:t>
            </a:r>
            <a:r>
              <a:rPr lang="sl-S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enakopravnost</a:t>
            </a:r>
            <a:r>
              <a:rPr lang="sl-SI" sz="2000" dirty="0"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endParaRPr lang="sl-SI" sz="1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2000" i="1" dirty="0">
                <a:cs typeface="Times New Roman" panose="02020603050405020304" pitchFamily="18" charset="0"/>
              </a:rPr>
              <a:t>»Navsezadnje je vseeno, ali gre za dokumentarni, eksperimentalni, pripovedni, tradicionalni in </a:t>
            </a:r>
            <a:r>
              <a:rPr lang="sl-SI" sz="2000" i="1" dirty="0" err="1">
                <a:cs typeface="Times New Roman" panose="02020603050405020304" pitchFamily="18" charset="0"/>
              </a:rPr>
              <a:t>netradicionalni</a:t>
            </a:r>
            <a:r>
              <a:rPr lang="sl-SI" sz="2000" i="1" dirty="0">
                <a:cs typeface="Times New Roman" panose="02020603050405020304" pitchFamily="18" charset="0"/>
              </a:rPr>
              <a:t> medij, saj organizacija podpira predvsem pomen njegove </a:t>
            </a:r>
            <a:r>
              <a:rPr lang="sl-SI" sz="2000" b="1" i="1" dirty="0">
                <a:cs typeface="Times New Roman" panose="02020603050405020304" pitchFamily="18" charset="0"/>
              </a:rPr>
              <a:t>sposobnosti </a:t>
            </a:r>
            <a:r>
              <a:rPr lang="sl-SI" sz="2000" i="1" dirty="0">
                <a:cs typeface="Times New Roman" panose="02020603050405020304" pitchFamily="18" charset="0"/>
              </a:rPr>
              <a:t>za</a:t>
            </a:r>
            <a:r>
              <a:rPr lang="sl-SI" sz="2000" b="1" i="1" dirty="0">
                <a:cs typeface="Times New Roman" panose="02020603050405020304" pitchFamily="18" charset="0"/>
              </a:rPr>
              <a:t> uveljavljanje </a:t>
            </a:r>
            <a:r>
              <a:rPr lang="sl-SI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družbenih sprememb</a:t>
            </a:r>
            <a:r>
              <a:rPr lang="sl-SI" sz="2000" i="1" dirty="0">
                <a:cs typeface="Times New Roman" panose="02020603050405020304" pitchFamily="18" charset="0"/>
              </a:rPr>
              <a:t>, za </a:t>
            </a:r>
            <a:r>
              <a:rPr lang="sl-SI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motiviranje</a:t>
            </a:r>
            <a:r>
              <a:rPr lang="sl-SI" sz="2000" b="1" i="1" dirty="0">
                <a:cs typeface="Times New Roman" panose="02020603050405020304" pitchFamily="18" charset="0"/>
              </a:rPr>
              <a:t> ljudi h </a:t>
            </a:r>
            <a:r>
              <a:rPr lang="sl-SI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kritičnemu razmišljanju </a:t>
            </a:r>
            <a:r>
              <a:rPr lang="sl-SI" sz="2000" b="1" i="1" dirty="0">
                <a:cs typeface="Times New Roman" panose="02020603050405020304" pitchFamily="18" charset="0"/>
              </a:rPr>
              <a:t>o lastnem življenju in življenju drugih</a:t>
            </a:r>
            <a:r>
              <a:rPr lang="sl-SI" sz="2000" i="1" dirty="0">
                <a:cs typeface="Times New Roman" panose="02020603050405020304" pitchFamily="18" charset="0"/>
              </a:rPr>
              <a:t> ter za </a:t>
            </a:r>
            <a:r>
              <a:rPr lang="sl-SI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spodbujanje k ukrepanju</a:t>
            </a:r>
            <a:r>
              <a:rPr lang="sl-SI" sz="2000" i="1" dirty="0">
                <a:cs typeface="Times New Roman" panose="02020603050405020304" pitchFamily="18" charset="0"/>
              </a:rPr>
              <a:t>.«</a:t>
            </a:r>
          </a:p>
        </p:txBody>
      </p:sp>
    </p:spTree>
    <p:extLst>
      <p:ext uri="{BB962C8B-B14F-4D97-AF65-F5344CB8AC3E}">
        <p14:creationId xmlns:p14="http://schemas.microsoft.com/office/powerpoint/2010/main" val="38035629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>zdaj!</a:t>
            </a: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2"/>
            <a:ext cx="7848872" cy="352839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l-SI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ZDAJ! ČASOPIS ZA UKREPANJE</a:t>
            </a:r>
          </a:p>
          <a:p>
            <a:pPr marL="0" indent="0">
              <a:buNone/>
            </a:pPr>
            <a:r>
              <a:rPr lang="sl-SI" sz="1000" dirty="0"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sl-SI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Now</a:t>
            </a:r>
            <a:r>
              <a:rPr lang="sl-SI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! A Journal of </a:t>
            </a:r>
            <a:r>
              <a:rPr lang="sl-SI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Urgent</a:t>
            </a:r>
            <a:r>
              <a:rPr lang="sl-SI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sl-SI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Praxis</a:t>
            </a:r>
            <a:endParaRPr lang="sl-SI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(</a:t>
            </a:r>
            <a:r>
              <a:rPr lang="sl-SI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hlinkClick r:id="rId3"/>
              </a:rPr>
              <a:t>http://www.now-journal.com/</a:t>
            </a:r>
            <a:r>
              <a:rPr lang="sl-SI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)</a:t>
            </a:r>
          </a:p>
          <a:p>
            <a:pPr marL="0" indent="0">
              <a:buNone/>
            </a:pPr>
            <a:r>
              <a:rPr lang="sl-SI" sz="1200" dirty="0"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sl-SI" sz="2000" dirty="0">
                <a:cs typeface="Times New Roman" panose="02020603050405020304" pitchFamily="18" charset="0"/>
              </a:rPr>
              <a:t>Žurnal je ustanovil ameriški filmski aktivist, esejist in </a:t>
            </a:r>
            <a:r>
              <a:rPr lang="sl-SI" sz="2000" dirty="0" err="1">
                <a:cs typeface="Times New Roman" panose="02020603050405020304" pitchFamily="18" charset="0"/>
              </a:rPr>
              <a:t>performer</a:t>
            </a:r>
            <a:r>
              <a:rPr lang="sl-SI" sz="2000" dirty="0">
                <a:cs typeface="Times New Roman" panose="02020603050405020304" pitchFamily="18" charset="0"/>
              </a:rPr>
              <a:t> </a:t>
            </a:r>
            <a:r>
              <a:rPr lang="sl-SI" sz="2000" b="1" dirty="0">
                <a:cs typeface="Times New Roman" panose="02020603050405020304" pitchFamily="18" charset="0"/>
              </a:rPr>
              <a:t>Travis </a:t>
            </a:r>
            <a:r>
              <a:rPr lang="sl-SI" sz="2000" b="1" dirty="0" err="1">
                <a:cs typeface="Times New Roman" panose="02020603050405020304" pitchFamily="18" charset="0"/>
              </a:rPr>
              <a:t>Wilkerson</a:t>
            </a:r>
            <a:r>
              <a:rPr lang="sl-SI" sz="2000" dirty="0">
                <a:cs typeface="Times New Roman" panose="02020603050405020304" pitchFamily="18" charset="0"/>
              </a:rPr>
              <a:t>, njegovo mednarodno uredništvo pa sestavlja vrsta progresivnih cineastov, aktivistov in teoretikov: </a:t>
            </a:r>
            <a:r>
              <a:rPr lang="sl-SI" sz="2000" dirty="0" err="1">
                <a:cs typeface="Times New Roman" panose="02020603050405020304" pitchFamily="18" charset="0"/>
              </a:rPr>
              <a:t>Thom</a:t>
            </a:r>
            <a:r>
              <a:rPr lang="sl-SI" sz="2000" dirty="0">
                <a:cs typeface="Times New Roman" panose="02020603050405020304" pitchFamily="18" charset="0"/>
              </a:rPr>
              <a:t> </a:t>
            </a:r>
            <a:r>
              <a:rPr lang="sl-SI" sz="2000" b="1" dirty="0">
                <a:cs typeface="Times New Roman" panose="02020603050405020304" pitchFamily="18" charset="0"/>
              </a:rPr>
              <a:t>Andersen</a:t>
            </a:r>
            <a:r>
              <a:rPr lang="sl-SI" sz="2000" dirty="0">
                <a:cs typeface="Times New Roman" panose="02020603050405020304" pitchFamily="18" charset="0"/>
              </a:rPr>
              <a:t>, </a:t>
            </a:r>
            <a:r>
              <a:rPr lang="sl-SI" sz="2000" dirty="0" err="1">
                <a:cs typeface="Times New Roman" panose="02020603050405020304" pitchFamily="18" charset="0"/>
              </a:rPr>
              <a:t>Nicole</a:t>
            </a:r>
            <a:r>
              <a:rPr lang="sl-SI" sz="2000" dirty="0">
                <a:cs typeface="Times New Roman" panose="02020603050405020304" pitchFamily="18" charset="0"/>
              </a:rPr>
              <a:t> </a:t>
            </a:r>
            <a:r>
              <a:rPr lang="sl-SI" sz="2000" b="1" dirty="0" err="1">
                <a:cs typeface="Times New Roman" panose="02020603050405020304" pitchFamily="18" charset="0"/>
              </a:rPr>
              <a:t>Brenez</a:t>
            </a:r>
            <a:r>
              <a:rPr lang="sl-SI" sz="2000" dirty="0">
                <a:cs typeface="Times New Roman" panose="02020603050405020304" pitchFamily="18" charset="0"/>
              </a:rPr>
              <a:t>, </a:t>
            </a:r>
            <a:r>
              <a:rPr lang="sl-SI" sz="2000" dirty="0" err="1">
                <a:cs typeface="Times New Roman" panose="02020603050405020304" pitchFamily="18" charset="0"/>
              </a:rPr>
              <a:t>Toshi</a:t>
            </a:r>
            <a:r>
              <a:rPr lang="sl-SI" sz="2000" dirty="0">
                <a:cs typeface="Times New Roman" panose="02020603050405020304" pitchFamily="18" charset="0"/>
              </a:rPr>
              <a:t> </a:t>
            </a:r>
            <a:r>
              <a:rPr lang="sl-SI" sz="2000" b="1" dirty="0" err="1">
                <a:cs typeface="Times New Roman" panose="02020603050405020304" pitchFamily="18" charset="0"/>
              </a:rPr>
              <a:t>Fujiwara</a:t>
            </a:r>
            <a:r>
              <a:rPr lang="sl-SI" sz="2000" dirty="0">
                <a:cs typeface="Times New Roman" panose="02020603050405020304" pitchFamily="18" charset="0"/>
              </a:rPr>
              <a:t>, Kelly </a:t>
            </a:r>
            <a:r>
              <a:rPr lang="sl-SI" sz="2000" b="1" dirty="0" err="1">
                <a:cs typeface="Times New Roman" panose="02020603050405020304" pitchFamily="18" charset="0"/>
              </a:rPr>
              <a:t>Gallagher</a:t>
            </a:r>
            <a:r>
              <a:rPr lang="sl-SI" sz="2000" dirty="0">
                <a:cs typeface="Times New Roman" panose="02020603050405020304" pitchFamily="18" charset="0"/>
              </a:rPr>
              <a:t>, John </a:t>
            </a:r>
            <a:r>
              <a:rPr lang="sl-SI" sz="2000" b="1" dirty="0" err="1">
                <a:cs typeface="Times New Roman" panose="02020603050405020304" pitchFamily="18" charset="0"/>
              </a:rPr>
              <a:t>Gianvito</a:t>
            </a:r>
            <a:r>
              <a:rPr lang="sl-SI" sz="2000" dirty="0">
                <a:cs typeface="Times New Roman" panose="02020603050405020304" pitchFamily="18" charset="0"/>
              </a:rPr>
              <a:t>, Jonathan </a:t>
            </a:r>
            <a:r>
              <a:rPr lang="sl-SI" sz="2000" b="1" dirty="0">
                <a:cs typeface="Times New Roman" panose="02020603050405020304" pitchFamily="18" charset="0"/>
              </a:rPr>
              <a:t>Hall</a:t>
            </a:r>
            <a:r>
              <a:rPr lang="sl-SI" sz="2000" dirty="0">
                <a:cs typeface="Times New Roman" panose="02020603050405020304" pitchFamily="18" charset="0"/>
              </a:rPr>
              <a:t>, Christopher </a:t>
            </a:r>
            <a:r>
              <a:rPr lang="sl-SI" sz="2000" b="1" dirty="0">
                <a:cs typeface="Times New Roman" panose="02020603050405020304" pitchFamily="18" charset="0"/>
              </a:rPr>
              <a:t>Harris</a:t>
            </a:r>
            <a:r>
              <a:rPr lang="sl-SI" sz="2000" dirty="0">
                <a:cs typeface="Times New Roman" panose="02020603050405020304" pitchFamily="18" charset="0"/>
              </a:rPr>
              <a:t>, Alex </a:t>
            </a:r>
            <a:r>
              <a:rPr lang="sl-SI" sz="2000" b="1" dirty="0" err="1">
                <a:cs typeface="Times New Roman" panose="02020603050405020304" pitchFamily="18" charset="0"/>
              </a:rPr>
              <a:t>Johnston</a:t>
            </a:r>
            <a:r>
              <a:rPr lang="sl-SI" sz="2000" dirty="0">
                <a:cs typeface="Times New Roman" panose="02020603050405020304" pitchFamily="18" charset="0"/>
              </a:rPr>
              <a:t>, </a:t>
            </a:r>
            <a:r>
              <a:rPr lang="sl-SI" sz="2000" dirty="0" err="1">
                <a:cs typeface="Times New Roman" panose="02020603050405020304" pitchFamily="18" charset="0"/>
              </a:rPr>
              <a:t>Minda</a:t>
            </a:r>
            <a:r>
              <a:rPr lang="sl-SI" sz="2000" dirty="0">
                <a:cs typeface="Times New Roman" panose="02020603050405020304" pitchFamily="18" charset="0"/>
              </a:rPr>
              <a:t> </a:t>
            </a:r>
            <a:r>
              <a:rPr lang="sl-SI" sz="2000" b="1" dirty="0">
                <a:cs typeface="Times New Roman" panose="02020603050405020304" pitchFamily="18" charset="0"/>
              </a:rPr>
              <a:t>Martin</a:t>
            </a:r>
            <a:r>
              <a:rPr lang="sl-SI" sz="2000" dirty="0">
                <a:cs typeface="Times New Roman" panose="02020603050405020304" pitchFamily="18" charset="0"/>
              </a:rPr>
              <a:t>, Jurij</a:t>
            </a:r>
            <a:r>
              <a:rPr lang="sl-SI" sz="2000" b="1" dirty="0">
                <a:cs typeface="Times New Roman" panose="02020603050405020304" pitchFamily="18" charset="0"/>
              </a:rPr>
              <a:t> Meden</a:t>
            </a:r>
            <a:r>
              <a:rPr lang="sl-SI" sz="2000" dirty="0">
                <a:cs typeface="Times New Roman" panose="02020603050405020304" pitchFamily="18" charset="0"/>
              </a:rPr>
              <a:t>, Vanessa </a:t>
            </a:r>
            <a:r>
              <a:rPr lang="sl-SI" sz="2000" b="1" dirty="0" err="1">
                <a:cs typeface="Times New Roman" panose="02020603050405020304" pitchFamily="18" charset="0"/>
              </a:rPr>
              <a:t>Renwick</a:t>
            </a:r>
            <a:r>
              <a:rPr lang="sl-SI" sz="2000" dirty="0">
                <a:cs typeface="Times New Roman" panose="02020603050405020304" pitchFamily="18" charset="0"/>
              </a:rPr>
              <a:t>, Kelly </a:t>
            </a:r>
            <a:r>
              <a:rPr lang="sl-SI" sz="2000" b="1" dirty="0" err="1">
                <a:cs typeface="Times New Roman" panose="02020603050405020304" pitchFamily="18" charset="0"/>
              </a:rPr>
              <a:t>Sears</a:t>
            </a:r>
            <a:r>
              <a:rPr lang="sl-SI" sz="2000" dirty="0">
                <a:cs typeface="Times New Roman" panose="02020603050405020304" pitchFamily="18" charset="0"/>
              </a:rPr>
              <a:t>, </a:t>
            </a:r>
            <a:r>
              <a:rPr lang="sl-SI" sz="2000" dirty="0" err="1">
                <a:cs typeface="Times New Roman" panose="02020603050405020304" pitchFamily="18" charset="0"/>
              </a:rPr>
              <a:t>Can</a:t>
            </a:r>
            <a:r>
              <a:rPr lang="sl-SI" sz="2000" dirty="0">
                <a:cs typeface="Times New Roman" panose="02020603050405020304" pitchFamily="18" charset="0"/>
              </a:rPr>
              <a:t> </a:t>
            </a:r>
            <a:r>
              <a:rPr lang="sl-SI" sz="2000" b="1" dirty="0" err="1">
                <a:cs typeface="Times New Roman" panose="02020603050405020304" pitchFamily="18" charset="0"/>
              </a:rPr>
              <a:t>Tuzcu</a:t>
            </a:r>
            <a:r>
              <a:rPr lang="sl-SI" sz="2000" dirty="0">
                <a:cs typeface="Times New Roman" panose="02020603050405020304" pitchFamily="18" charset="0"/>
              </a:rPr>
              <a:t>, </a:t>
            </a:r>
            <a:r>
              <a:rPr lang="sl-SI" sz="2000" dirty="0" err="1">
                <a:cs typeface="Times New Roman" panose="02020603050405020304" pitchFamily="18" charset="0"/>
              </a:rPr>
              <a:t>Billy</a:t>
            </a:r>
            <a:r>
              <a:rPr lang="sl-SI" sz="2000" dirty="0">
                <a:cs typeface="Times New Roman" panose="02020603050405020304" pitchFamily="18" charset="0"/>
              </a:rPr>
              <a:t> </a:t>
            </a:r>
            <a:r>
              <a:rPr lang="sl-SI" sz="2000" b="1" dirty="0" err="1">
                <a:cs typeface="Times New Roman" panose="02020603050405020304" pitchFamily="18" charset="0"/>
              </a:rPr>
              <a:t>Woodberry</a:t>
            </a:r>
            <a:r>
              <a:rPr lang="sl-SI" sz="2000" dirty="0"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sl-SI" sz="2000" dirty="0"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471629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/>
            </a:r>
            <a:br>
              <a:rPr lang="sl-SI" dirty="0"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>              </a:t>
            </a: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>zdaj!</a:t>
            </a:r>
            <a:r>
              <a:rPr lang="sl-SI" sz="3600" dirty="0">
                <a:cs typeface="Arial" panose="020B0604020202020204" pitchFamily="34" charset="0"/>
              </a:rPr>
              <a:t/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980728"/>
            <a:ext cx="8136904" cy="446449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l-SI" sz="1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l-SI" sz="2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2000" dirty="0">
                <a:cs typeface="Times New Roman" panose="02020603050405020304" pitchFamily="18" charset="0"/>
              </a:rPr>
              <a:t>Nadvse vznemirljiva je že prva številka serije obzornikov </a:t>
            </a: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Zdaj! #1: </a:t>
            </a:r>
            <a:r>
              <a:rPr lang="sl-SI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ZDAJ! ZNOVA!</a:t>
            </a:r>
            <a:r>
              <a:rPr lang="sl-SI" sz="2000" i="1" dirty="0">
                <a:cs typeface="Times New Roman" panose="02020603050405020304" pitchFamily="18" charset="0"/>
              </a:rPr>
              <a:t> </a:t>
            </a:r>
            <a:r>
              <a:rPr lang="sl-SI" sz="2000" dirty="0">
                <a:cs typeface="Times New Roman" panose="02020603050405020304" pitchFamily="18" charset="0"/>
              </a:rPr>
              <a:t>(Now! #1: NOW! AGAIN!, 2014) </a:t>
            </a:r>
            <a:r>
              <a:rPr lang="sl-SI" sz="2000" b="1" dirty="0">
                <a:cs typeface="Times New Roman" panose="02020603050405020304" pitchFamily="18" charset="0"/>
              </a:rPr>
              <a:t>Alexa </a:t>
            </a:r>
            <a:r>
              <a:rPr lang="sl-SI" sz="2000" b="1" dirty="0" err="1">
                <a:cs typeface="Times New Roman" panose="02020603050405020304" pitchFamily="18" charset="0"/>
              </a:rPr>
              <a:t>Johnstona</a:t>
            </a:r>
            <a:r>
              <a:rPr lang="sl-SI" sz="2000" dirty="0">
                <a:cs typeface="Times New Roman" panose="02020603050405020304" pitchFamily="18" charset="0"/>
              </a:rPr>
              <a:t>, ki podaja </a:t>
            </a:r>
            <a:r>
              <a:rPr lang="sl-SI" sz="2000" dirty="0" err="1">
                <a:cs typeface="Times New Roman" panose="02020603050405020304" pitchFamily="18" charset="0"/>
              </a:rPr>
              <a:t>pouprizoritev</a:t>
            </a:r>
            <a:r>
              <a:rPr lang="sl-SI" sz="2000" dirty="0">
                <a:cs typeface="Times New Roman" panose="02020603050405020304" pitchFamily="18" charset="0"/>
              </a:rPr>
              <a:t> slovite klasike militantnega filma </a:t>
            </a:r>
            <a:r>
              <a:rPr lang="sl-SI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Zdaj!</a:t>
            </a:r>
            <a:r>
              <a:rPr lang="sl-SI" sz="2000" dirty="0">
                <a:cs typeface="Times New Roman" panose="02020603050405020304" pitchFamily="18" charset="0"/>
              </a:rPr>
              <a:t> (Now!, 1965) kubanskega cineasta Santiaga </a:t>
            </a:r>
            <a:r>
              <a:rPr lang="sl-SI" sz="2000" b="1" dirty="0" err="1">
                <a:cs typeface="Times New Roman" panose="02020603050405020304" pitchFamily="18" charset="0"/>
              </a:rPr>
              <a:t>Álvareza</a:t>
            </a:r>
            <a:r>
              <a:rPr lang="sl-SI" sz="2000" dirty="0"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sl-SI" sz="16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2000" i="1" dirty="0">
                <a:cs typeface="Times New Roman" panose="02020603050405020304" pitchFamily="18" charset="0"/>
              </a:rPr>
              <a:t>»Z igranjem samih sebe so policaji ponovno uprizorili svojo </a:t>
            </a:r>
            <a:r>
              <a:rPr lang="sl-SI" sz="2000" b="1" i="1" dirty="0">
                <a:cs typeface="Times New Roman" panose="02020603050405020304" pitchFamily="18" charset="0"/>
              </a:rPr>
              <a:t>sprevrženo zgodovino</a:t>
            </a:r>
            <a:r>
              <a:rPr lang="sl-SI" sz="2000" i="1" dirty="0">
                <a:cs typeface="Times New Roman" panose="02020603050405020304" pitchFamily="18" charset="0"/>
              </a:rPr>
              <a:t>, kakor da bi nastopanje pred objektivi preverjali v ogledalu, ki ga je raztreščila toča krogel. </a:t>
            </a:r>
            <a:r>
              <a:rPr lang="sl-SI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ZDAJ! ZNOVA! </a:t>
            </a:r>
            <a:r>
              <a:rPr lang="sl-SI" sz="2000" i="1" dirty="0">
                <a:cs typeface="Times New Roman" panose="02020603050405020304" pitchFamily="18" charset="0"/>
              </a:rPr>
              <a:t>je </a:t>
            </a:r>
            <a:r>
              <a:rPr lang="sl-SI" sz="2000" b="1" i="1" dirty="0">
                <a:cs typeface="Times New Roman" panose="02020603050405020304" pitchFamily="18" charset="0"/>
              </a:rPr>
              <a:t>eksplozija na presečišču avantgardnega filmskega dejanja in zavezujočega razglasa militantne akcije</a:t>
            </a:r>
            <a:r>
              <a:rPr lang="sl-SI" sz="2000" i="1" dirty="0">
                <a:cs typeface="Times New Roman" panose="02020603050405020304" pitchFamily="18" charset="0"/>
              </a:rPr>
              <a:t>, ki terja </a:t>
            </a:r>
            <a:r>
              <a:rPr lang="sl-SI" sz="2000" b="1" i="1" dirty="0">
                <a:cs typeface="Times New Roman" panose="02020603050405020304" pitchFamily="18" charset="0"/>
              </a:rPr>
              <a:t>konec policijskega nasilja </a:t>
            </a:r>
            <a:r>
              <a:rPr lang="sl-SI" sz="2000" i="1" dirty="0">
                <a:cs typeface="Times New Roman" panose="02020603050405020304" pitchFamily="18" charset="0"/>
              </a:rPr>
              <a:t>– </a:t>
            </a:r>
            <a:r>
              <a:rPr lang="sl-SI" sz="2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ZDAJ</a:t>
            </a:r>
            <a:r>
              <a:rPr lang="sl-SI" sz="2000" i="1" dirty="0">
                <a:cs typeface="Times New Roman" panose="02020603050405020304" pitchFamily="18" charset="0"/>
              </a:rPr>
              <a:t>!«</a:t>
            </a:r>
            <a:r>
              <a:rPr lang="sl-SI" sz="2000" dirty="0">
                <a:cs typeface="Times New Roman" panose="02020603050405020304" pitchFamily="18" charset="0"/>
              </a:rPr>
              <a:t/>
            </a:r>
            <a:br>
              <a:rPr lang="sl-SI" sz="2000" dirty="0">
                <a:cs typeface="Times New Roman" panose="02020603050405020304" pitchFamily="18" charset="0"/>
              </a:rPr>
            </a:br>
            <a:endParaRPr lang="sl-SI" sz="16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2000" dirty="0">
                <a:cs typeface="Times New Roman" panose="02020603050405020304" pitchFamily="18" charset="0"/>
              </a:rPr>
              <a:t>Spletni dostop:</a:t>
            </a:r>
          </a:p>
          <a:p>
            <a:pPr marL="0" indent="0">
              <a:buNone/>
            </a:pPr>
            <a:r>
              <a:rPr lang="sl-SI" sz="2000" dirty="0">
                <a:cs typeface="Times New Roman" panose="02020603050405020304" pitchFamily="18" charset="0"/>
                <a:hlinkClick r:id="rId3"/>
              </a:rPr>
              <a:t>http://www.now-journal.com/archive/</a:t>
            </a:r>
            <a:endParaRPr lang="sl-SI" sz="2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l-SI" sz="2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l-SI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4411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 err="1">
                <a:solidFill>
                  <a:schemeClr val="bg1"/>
                </a:solidFill>
                <a:cs typeface="Arial" panose="020B0604020202020204" pitchFamily="34" charset="0"/>
              </a:rPr>
              <a:t>obzorniška</a:t>
            </a: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> fronta</a:t>
            </a: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060847"/>
            <a:ext cx="7848872" cy="33843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OBZORNIŠKA FRONTA</a:t>
            </a:r>
          </a:p>
          <a:p>
            <a:pPr marL="0" indent="0">
              <a:buNone/>
            </a:pPr>
            <a:r>
              <a:rPr lang="sl-SI" sz="1800" dirty="0">
                <a:cs typeface="Times New Roman" panose="02020603050405020304" pitchFamily="18" charset="0"/>
              </a:rPr>
              <a:t>raziskuje predvsem </a:t>
            </a:r>
            <a:r>
              <a:rPr lang="sl-SI" sz="1800" b="1" dirty="0">
                <a:cs typeface="Times New Roman" panose="02020603050405020304" pitchFamily="18" charset="0"/>
              </a:rPr>
              <a:t>razmerje</a:t>
            </a:r>
            <a:r>
              <a:rPr lang="sl-SI" sz="1800" dirty="0">
                <a:cs typeface="Times New Roman" panose="02020603050405020304" pitchFamily="18" charset="0"/>
              </a:rPr>
              <a:t> med </a:t>
            </a:r>
            <a:r>
              <a:rPr lang="sl-SI" sz="1800" b="1" dirty="0">
                <a:cs typeface="Times New Roman" panose="02020603050405020304" pitchFamily="18" charset="0"/>
              </a:rPr>
              <a:t>preteklostjo</a:t>
            </a:r>
            <a:r>
              <a:rPr lang="sl-SI" sz="1800" dirty="0">
                <a:cs typeface="Times New Roman" panose="02020603050405020304" pitchFamily="18" charset="0"/>
              </a:rPr>
              <a:t> in </a:t>
            </a:r>
            <a:r>
              <a:rPr lang="sl-SI" sz="1800" b="1" dirty="0">
                <a:cs typeface="Times New Roman" panose="02020603050405020304" pitchFamily="18" charset="0"/>
              </a:rPr>
              <a:t>aktualnostjo </a:t>
            </a:r>
            <a:r>
              <a:rPr lang="sl-SI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razrednega boja</a:t>
            </a:r>
            <a:r>
              <a:rPr lang="sl-SI" sz="1800" b="1" dirty="0">
                <a:cs typeface="Times New Roman" panose="02020603050405020304" pitchFamily="18" charset="0"/>
              </a:rPr>
              <a:t> </a:t>
            </a:r>
            <a:r>
              <a:rPr lang="sl-SI" sz="1800" dirty="0">
                <a:cs typeface="Times New Roman" panose="02020603050405020304" pitchFamily="18" charset="0"/>
              </a:rPr>
              <a:t>pri nas. </a:t>
            </a:r>
          </a:p>
          <a:p>
            <a:pPr marL="0" indent="0">
              <a:buNone/>
            </a:pPr>
            <a:r>
              <a:rPr lang="sl-SI" sz="800" dirty="0"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sl-SI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Obzornik 62</a:t>
            </a:r>
            <a:r>
              <a:rPr lang="sl-SI" sz="1800" dirty="0">
                <a:cs typeface="Times New Roman" panose="02020603050405020304" pitchFamily="18" charset="0"/>
              </a:rPr>
              <a:t>: ključno vprašanje, ki ga – v ponovni povezavi preteklosti in zdajšnjosti – zastavlja film se glasi: </a:t>
            </a:r>
            <a:r>
              <a:rPr lang="sl-SI" sz="1800" i="1" dirty="0">
                <a:cs typeface="Times New Roman" panose="02020603050405020304" pitchFamily="18" charset="0"/>
              </a:rPr>
              <a:t>»</a:t>
            </a:r>
            <a:r>
              <a:rPr lang="sl-SI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Kakšna je bila ta podoba</a:t>
            </a:r>
            <a:r>
              <a:rPr lang="sl-SI" sz="1800" i="1" dirty="0">
                <a:cs typeface="Times New Roman" panose="02020603050405020304" pitchFamily="18" charset="0"/>
              </a:rPr>
              <a:t>? Kakšno podobo si lahko zamišljamo danes, ko je pol stoletja po razstavi z zemljevida </a:t>
            </a:r>
            <a:r>
              <a:rPr lang="sl-SI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izbrisana Jugoslavija </a:t>
            </a:r>
            <a:r>
              <a:rPr lang="sl-SI" sz="1800" i="1" dirty="0">
                <a:cs typeface="Times New Roman" panose="02020603050405020304" pitchFamily="18" charset="0"/>
              </a:rPr>
              <a:t>in ko se z njega </a:t>
            </a:r>
            <a:r>
              <a:rPr lang="sl-SI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briše Sirija</a:t>
            </a:r>
            <a:r>
              <a:rPr lang="sl-SI" sz="1800" i="1" dirty="0">
                <a:cs typeface="Times New Roman" panose="02020603050405020304" pitchFamily="18" charset="0"/>
              </a:rPr>
              <a:t>?«</a:t>
            </a:r>
            <a:r>
              <a:rPr lang="sl-SI" sz="1800" dirty="0"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sl-SI" sz="800" dirty="0"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sl-SI" sz="1800" dirty="0">
                <a:cs typeface="Times New Roman" panose="02020603050405020304" pitchFamily="18" charset="0"/>
              </a:rPr>
              <a:t>Realnost sama, s katero nas film sooča, je namreč prežeta z </a:t>
            </a:r>
            <a:r>
              <a:rPr lang="sl-SI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že-videnim</a:t>
            </a:r>
            <a:r>
              <a:rPr lang="sl-SI" sz="1800" dirty="0">
                <a:cs typeface="Times New Roman" panose="02020603050405020304" pitchFamily="18" charset="0"/>
              </a:rPr>
              <a:t>, s slikami, ki vselej znova izpričujejo </a:t>
            </a:r>
            <a:r>
              <a:rPr lang="sl-SI" sz="1800" b="1" dirty="0">
                <a:cs typeface="Times New Roman" panose="02020603050405020304" pitchFamily="18" charset="0"/>
              </a:rPr>
              <a:t>ponavljanje nevzdržnih dejstev </a:t>
            </a:r>
            <a:r>
              <a:rPr lang="sl-SI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zatiranja</a:t>
            </a:r>
            <a:r>
              <a:rPr lang="sl-SI" sz="1800" dirty="0">
                <a:cs typeface="Times New Roman" panose="02020603050405020304" pitchFamily="18" charset="0"/>
              </a:rPr>
              <a:t>, </a:t>
            </a:r>
            <a:r>
              <a:rPr lang="sl-SI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utišanja</a:t>
            </a:r>
            <a:r>
              <a:rPr lang="sl-SI" sz="1800" dirty="0">
                <a:cs typeface="Times New Roman" panose="02020603050405020304" pitchFamily="18" charset="0"/>
              </a:rPr>
              <a:t>, </a:t>
            </a:r>
            <a:r>
              <a:rPr lang="sl-SI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izničevanja</a:t>
            </a:r>
            <a:r>
              <a:rPr lang="sl-SI" sz="1800" dirty="0">
                <a:cs typeface="Times New Roman" panose="02020603050405020304" pitchFamily="18" charset="0"/>
              </a:rPr>
              <a:t>, </a:t>
            </a:r>
            <a:r>
              <a:rPr lang="sl-SI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izčiščevanja</a:t>
            </a:r>
            <a:r>
              <a:rPr lang="sl-SI" sz="1800" dirty="0">
                <a:cs typeface="Times New Roman" panose="02020603050405020304" pitchFamily="18" charset="0"/>
              </a:rPr>
              <a:t> … </a:t>
            </a:r>
          </a:p>
          <a:p>
            <a:pPr marL="0" indent="0">
              <a:buNone/>
            </a:pPr>
            <a:endParaRPr lang="sl-SI" sz="8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1800" dirty="0">
                <a:cs typeface="Times New Roman" panose="02020603050405020304" pitchFamily="18" charset="0"/>
              </a:rPr>
              <a:t>Aktualni prizori položaja </a:t>
            </a:r>
            <a:r>
              <a:rPr lang="sl-SI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beguncev</a:t>
            </a:r>
            <a:r>
              <a:rPr lang="sl-SI" sz="1800" b="1" dirty="0">
                <a:cs typeface="Times New Roman" panose="02020603050405020304" pitchFamily="18" charset="0"/>
              </a:rPr>
              <a:t> na slovensko-hrvaški </a:t>
            </a:r>
            <a:r>
              <a:rPr lang="sl-SI" sz="1800" dirty="0">
                <a:cs typeface="Times New Roman" panose="02020603050405020304" pitchFamily="18" charset="0"/>
              </a:rPr>
              <a:t>meji so zgolj neznosni </a:t>
            </a:r>
            <a:r>
              <a:rPr lang="sl-SI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déjà</a:t>
            </a:r>
            <a:r>
              <a:rPr lang="sl-SI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sl-SI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vu</a:t>
            </a:r>
            <a:r>
              <a:rPr lang="sl-SI" sz="1800" dirty="0">
                <a:cs typeface="Times New Roman" panose="02020603050405020304" pitchFamily="18" charset="0"/>
              </a:rPr>
              <a:t>: </a:t>
            </a:r>
            <a:r>
              <a:rPr lang="sl-SI" sz="1800" i="1" dirty="0">
                <a:cs typeface="Times New Roman" panose="02020603050405020304" pitchFamily="18" charset="0"/>
              </a:rPr>
              <a:t>»Podobe se odvrtijo. Še enkrat. </a:t>
            </a:r>
            <a:r>
              <a:rPr lang="sl-SI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Zlizane</a:t>
            </a:r>
            <a:r>
              <a:rPr lang="sl-SI" sz="1800" i="1" dirty="0">
                <a:cs typeface="Times New Roman" panose="02020603050405020304" pitchFamily="18" charset="0"/>
              </a:rPr>
              <a:t>. </a:t>
            </a:r>
            <a:r>
              <a:rPr lang="sl-SI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Videli smo jih že tisočkrat</a:t>
            </a:r>
            <a:r>
              <a:rPr lang="sl-SI" sz="1800" i="1" dirty="0">
                <a:cs typeface="Times New Roman" panose="02020603050405020304" pitchFamily="18" charset="0"/>
              </a:rPr>
              <a:t>. Vsakič, ko izrečejo </a:t>
            </a:r>
            <a:r>
              <a:rPr lang="sl-SI" sz="1800" b="1" i="1" dirty="0">
                <a:cs typeface="Times New Roman" panose="02020603050405020304" pitchFamily="18" charset="0"/>
              </a:rPr>
              <a:t>ilegalka</a:t>
            </a:r>
            <a:r>
              <a:rPr lang="sl-SI" sz="1800" i="1" dirty="0">
                <a:cs typeface="Times New Roman" panose="02020603050405020304" pitchFamily="18" charset="0"/>
              </a:rPr>
              <a:t>, </a:t>
            </a:r>
            <a:r>
              <a:rPr lang="sl-SI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tista, ki </a:t>
            </a:r>
            <a:r>
              <a:rPr lang="sl-SI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ni</a:t>
            </a:r>
            <a:r>
              <a:rPr lang="sl-SI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sl-SI" sz="1800" i="1" dirty="0">
                <a:cs typeface="Times New Roman" panose="02020603050405020304" pitchFamily="18" charset="0"/>
              </a:rPr>
              <a:t>in ki </a:t>
            </a:r>
            <a:r>
              <a:rPr lang="sl-SI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ne bo</a:t>
            </a:r>
            <a:r>
              <a:rPr lang="sl-SI" sz="1800" i="1" dirty="0">
                <a:cs typeface="Times New Roman" panose="02020603050405020304" pitchFamily="18" charset="0"/>
              </a:rPr>
              <a:t>, beseda razreže sliko.« </a:t>
            </a:r>
            <a:endParaRPr lang="sl-SI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7308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23528" y="1939638"/>
            <a:ext cx="259228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611560" y="332657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Fruit</a:t>
            </a:r>
            <a:r>
              <a:rPr lang="sl-SI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sl-SI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Chan</a:t>
            </a:r>
            <a:endParaRPr lang="sl-SI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l-SI" sz="2400" dirty="0">
                <a:solidFill>
                  <a:prstClr val="black"/>
                </a:solidFill>
                <a:cs typeface="Times New Roman" pitchFamily="18" charset="0"/>
              </a:rPr>
              <a:t>(</a:t>
            </a:r>
            <a:r>
              <a:rPr lang="sl-SI" sz="2400" dirty="0" err="1">
                <a:solidFill>
                  <a:prstClr val="black"/>
                </a:solidFill>
                <a:cs typeface="Times New Roman" pitchFamily="18" charset="0"/>
              </a:rPr>
              <a:t>Hong</a:t>
            </a:r>
            <a:r>
              <a:rPr lang="sl-SI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sl-SI" sz="2400" dirty="0" err="1">
                <a:solidFill>
                  <a:prstClr val="black"/>
                </a:solidFill>
                <a:cs typeface="Times New Roman" pitchFamily="18" charset="0"/>
              </a:rPr>
              <a:t>Kong</a:t>
            </a:r>
            <a:r>
              <a:rPr lang="sl-SI" sz="2400" dirty="0">
                <a:solidFill>
                  <a:prstClr val="black"/>
                </a:solidFill>
                <a:cs typeface="Times New Roman" pitchFamily="18" charset="0"/>
              </a:rPr>
              <a:t>: 1959–)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>
              <a:solidFill>
                <a:prstClr val="black"/>
              </a:solidFill>
            </a:endParaRPr>
          </a:p>
        </p:txBody>
      </p:sp>
      <p:pic>
        <p:nvPicPr>
          <p:cNvPr id="9" name="Slika 8" descr="Rezultat iskanja slik za fruit cha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96311"/>
            <a:ext cx="6984776" cy="48850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82809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filmografija</a:t>
            </a: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060848"/>
            <a:ext cx="7848872" cy="3384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Fruit</a:t>
            </a: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sl-SI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Chan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900" b="1" dirty="0">
                <a:cs typeface="Times New Roman" panose="02020603050405020304" pitchFamily="18" charset="0"/>
              </a:rPr>
              <a:t> </a:t>
            </a:r>
            <a:endParaRPr lang="sl-SI" sz="9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2800" b="1" dirty="0">
                <a:cs typeface="Times New Roman" panose="02020603050405020304" pitchFamily="18" charset="0"/>
              </a:rPr>
              <a:t>filmografija (izbor):</a:t>
            </a:r>
          </a:p>
          <a:p>
            <a:pPr marL="0" indent="0">
              <a:buNone/>
            </a:pPr>
            <a:endParaRPr lang="sl-SI" sz="900" dirty="0">
              <a:cs typeface="Times New Roman" panose="02020603050405020304" pitchFamily="18" charset="0"/>
            </a:endParaRPr>
          </a:p>
          <a:p>
            <a:pPr marL="0" indent="360363">
              <a:buNone/>
            </a:pPr>
            <a:r>
              <a:rPr lang="sl-SI" sz="2000" b="1" u="sng" dirty="0">
                <a:cs typeface="Times New Roman" panose="02020603050405020304" pitchFamily="18" charset="0"/>
              </a:rPr>
              <a:t>Trilogija 1997</a:t>
            </a:r>
          </a:p>
          <a:p>
            <a:pPr marL="719138" indent="0">
              <a:buNone/>
            </a:pPr>
            <a:r>
              <a:rPr lang="sl-SI" sz="2000" dirty="0">
                <a:cs typeface="Times New Roman" panose="02020603050405020304" pitchFamily="18" charset="0"/>
              </a:rPr>
              <a:t>1997 </a:t>
            </a:r>
            <a:r>
              <a:rPr lang="sl-SI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Made</a:t>
            </a:r>
            <a:r>
              <a:rPr lang="sl-SI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in </a:t>
            </a:r>
            <a:r>
              <a:rPr lang="sl-SI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Hong</a:t>
            </a:r>
            <a:r>
              <a:rPr lang="sl-SI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sl-SI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Kong</a:t>
            </a:r>
            <a:endParaRPr lang="sl-SI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719138" indent="0">
              <a:buNone/>
            </a:pPr>
            <a:r>
              <a:rPr lang="sl-SI" sz="2000" dirty="0">
                <a:cs typeface="Times New Roman" panose="02020603050405020304" pitchFamily="18" charset="0"/>
              </a:rPr>
              <a:t>1998 </a:t>
            </a:r>
            <a:r>
              <a:rPr lang="sl-SI" sz="2000" i="1" dirty="0">
                <a:cs typeface="Times New Roman" panose="02020603050405020304" pitchFamily="18" charset="0"/>
              </a:rPr>
              <a:t>Najdaljše poletje</a:t>
            </a:r>
          </a:p>
          <a:p>
            <a:pPr marL="719138" indent="0">
              <a:buNone/>
            </a:pPr>
            <a:r>
              <a:rPr lang="sl-SI" sz="2000" dirty="0">
                <a:cs typeface="Times New Roman" panose="02020603050405020304" pitchFamily="18" charset="0"/>
              </a:rPr>
              <a:t>1999 </a:t>
            </a:r>
            <a:r>
              <a:rPr lang="sl-SI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Mali </a:t>
            </a:r>
            <a:r>
              <a:rPr lang="sl-SI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Čung</a:t>
            </a:r>
            <a:endParaRPr lang="sl-SI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l-SI" sz="900" dirty="0">
              <a:cs typeface="Times New Roman" panose="02020603050405020304" pitchFamily="18" charset="0"/>
            </a:endParaRPr>
          </a:p>
          <a:p>
            <a:pPr marL="719138" indent="-358775">
              <a:buNone/>
            </a:pPr>
            <a:r>
              <a:rPr lang="sl-SI" sz="2000" b="1" u="sng" dirty="0">
                <a:cs typeface="Times New Roman" panose="02020603050405020304" pitchFamily="18" charset="0"/>
              </a:rPr>
              <a:t>Trilogija o prostituciji</a:t>
            </a:r>
            <a:r>
              <a:rPr lang="sl-SI" sz="2000" dirty="0">
                <a:cs typeface="Times New Roman" panose="02020603050405020304" pitchFamily="18" charset="0"/>
              </a:rPr>
              <a:t/>
            </a:r>
            <a:br>
              <a:rPr lang="sl-SI" sz="2000" dirty="0">
                <a:cs typeface="Times New Roman" panose="02020603050405020304" pitchFamily="18" charset="0"/>
              </a:rPr>
            </a:br>
            <a:r>
              <a:rPr lang="sl-SI" sz="2000" dirty="0">
                <a:cs typeface="Times New Roman" panose="02020603050405020304" pitchFamily="18" charset="0"/>
              </a:rPr>
              <a:t>2000 </a:t>
            </a:r>
            <a:r>
              <a:rPr lang="sl-SI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Durian</a:t>
            </a:r>
            <a:r>
              <a:rPr lang="sl-SI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</a:t>
            </a:r>
            <a:r>
              <a:rPr lang="sl-SI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Durian</a:t>
            </a:r>
            <a:endParaRPr lang="sl-SI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719138" indent="-358775">
              <a:buNone/>
            </a:pPr>
            <a:r>
              <a:rPr lang="sl-SI" sz="2000" b="1" i="1" dirty="0">
                <a:cs typeface="Times New Roman" panose="02020603050405020304" pitchFamily="18" charset="0"/>
              </a:rPr>
              <a:t>	</a:t>
            </a:r>
            <a:r>
              <a:rPr lang="sl-SI" sz="2000" dirty="0">
                <a:cs typeface="Times New Roman" panose="02020603050405020304" pitchFamily="18" charset="0"/>
              </a:rPr>
              <a:t>2001 </a:t>
            </a:r>
            <a:r>
              <a:rPr lang="sl-SI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Hollywood </a:t>
            </a:r>
            <a:r>
              <a:rPr lang="sl-SI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Hong</a:t>
            </a:r>
            <a:r>
              <a:rPr lang="sl-SI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sl-SI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Kong</a:t>
            </a:r>
            <a:endParaRPr lang="sl-SI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719138" indent="-358775">
              <a:buNone/>
            </a:pPr>
            <a:r>
              <a:rPr lang="sl-SI" sz="2000" b="1" i="1" dirty="0">
                <a:cs typeface="Times New Roman" panose="02020603050405020304" pitchFamily="18" charset="0"/>
              </a:rPr>
              <a:t>	</a:t>
            </a:r>
            <a:r>
              <a:rPr lang="sl-SI" sz="2000" dirty="0">
                <a:cs typeface="Times New Roman" panose="02020603050405020304" pitchFamily="18" charset="0"/>
              </a:rPr>
              <a:t>2002 </a:t>
            </a:r>
            <a:r>
              <a:rPr lang="sl-SI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Javna stranišča</a:t>
            </a:r>
          </a:p>
        </p:txBody>
      </p:sp>
    </p:spTree>
    <p:extLst>
      <p:ext uri="{BB962C8B-B14F-4D97-AF65-F5344CB8AC3E}">
        <p14:creationId xmlns:p14="http://schemas.microsoft.com/office/powerpoint/2010/main" val="9327896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23528" y="1285387"/>
            <a:ext cx="2592288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 sz="2400" b="1" i="1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l-SI" sz="2400" b="1" i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Mali </a:t>
            </a:r>
            <a:r>
              <a:rPr lang="sl-SI" sz="2400" b="1" i="1" dirty="0" err="1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Čung</a:t>
            </a:r>
            <a:endParaRPr lang="sl-SI" sz="2400" b="1" i="1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 sz="2400" b="1" i="1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l-SI" sz="2400" dirty="0">
                <a:solidFill>
                  <a:prstClr val="black"/>
                </a:solidFill>
                <a:cs typeface="Times New Roman" pitchFamily="18" charset="0"/>
              </a:rPr>
              <a:t>1999</a:t>
            </a:r>
          </a:p>
        </p:txBody>
      </p:sp>
      <p:pic>
        <p:nvPicPr>
          <p:cNvPr id="6" name="Slika 5" descr="Rezultat iskanja slik za Little Cheung, imag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764704"/>
            <a:ext cx="3960440" cy="5509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26008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-432964"/>
            <a:ext cx="91440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 sz="1200" b="1" i="1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 sz="1200" b="1" i="1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 sz="1200" b="1" i="1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 b="1" i="1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 b="1" i="1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l-SI" sz="2400" b="1" i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Mali </a:t>
            </a:r>
            <a:r>
              <a:rPr lang="sl-SI" sz="2400" b="1" i="1" dirty="0" err="1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Čung</a:t>
            </a:r>
            <a:endParaRPr lang="sl-SI" sz="2400" b="1" i="1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 b="1" i="1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3695"/>
            <a:ext cx="7724347" cy="453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411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-432964"/>
            <a:ext cx="91440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 sz="1200" b="1" i="1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 sz="1200" b="1" i="1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 sz="1200" b="1" i="1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 b="1" i="1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 b="1" i="1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l-SI" sz="2400" b="1" i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Mali </a:t>
            </a:r>
            <a:r>
              <a:rPr lang="sl-SI" sz="2400" b="1" i="1" dirty="0" err="1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Čung</a:t>
            </a:r>
            <a:endParaRPr lang="sl-SI" sz="2400" b="1" i="1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 b="1" i="1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" name="Slika 5" descr="Rezultat iskanja slik za Little Cheung, imag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560840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6341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moto</a:t>
            </a: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276871"/>
            <a:ext cx="7992888" cy="3168353"/>
          </a:xfrm>
        </p:spPr>
        <p:txBody>
          <a:bodyPr>
            <a:normAutofit fontScale="77500" lnSpcReduction="20000"/>
          </a:bodyPr>
          <a:lstStyle/>
          <a:p>
            <a:endParaRPr lang="sl-SI" sz="4800" b="1" u="sng" dirty="0"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4600" i="1" dirty="0" smtClean="0">
                <a:cs typeface="Times New Roman" panose="02020603050405020304" pitchFamily="18" charset="0"/>
              </a:rPr>
              <a:t>Kaj </a:t>
            </a:r>
            <a:r>
              <a:rPr lang="sl-SI" sz="4600" i="1" dirty="0">
                <a:cs typeface="Times New Roman" panose="02020603050405020304" pitchFamily="18" charset="0"/>
              </a:rPr>
              <a:t>je </a:t>
            </a:r>
            <a:r>
              <a:rPr lang="sl-SI" sz="4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tretji film</a:t>
            </a:r>
            <a:r>
              <a:rPr lang="sl-SI" sz="4600" i="1" dirty="0">
                <a:cs typeface="Times New Roman" panose="02020603050405020304" pitchFamily="18" charset="0"/>
              </a:rPr>
              <a:t>? Izraz označuje predvsem vrsto </a:t>
            </a:r>
            <a:r>
              <a:rPr lang="sl-SI" sz="4600" b="1" i="1" dirty="0">
                <a:cs typeface="Times New Roman" panose="02020603050405020304" pitchFamily="18" charset="0"/>
              </a:rPr>
              <a:t>teoretskih</a:t>
            </a:r>
            <a:r>
              <a:rPr lang="sl-SI" sz="4600" i="1" dirty="0">
                <a:cs typeface="Times New Roman" panose="02020603050405020304" pitchFamily="18" charset="0"/>
              </a:rPr>
              <a:t> in </a:t>
            </a:r>
            <a:r>
              <a:rPr lang="sl-SI" sz="4600" b="1" i="1" dirty="0">
                <a:cs typeface="Times New Roman" panose="02020603050405020304" pitchFamily="18" charset="0"/>
              </a:rPr>
              <a:t>filmskih</a:t>
            </a:r>
            <a:r>
              <a:rPr lang="sl-SI" sz="4600" i="1" dirty="0">
                <a:cs typeface="Times New Roman" panose="02020603050405020304" pitchFamily="18" charset="0"/>
              </a:rPr>
              <a:t> </a:t>
            </a:r>
            <a:r>
              <a:rPr lang="sl-SI" sz="4600" b="1" i="1" dirty="0">
                <a:cs typeface="Times New Roman" panose="02020603050405020304" pitchFamily="18" charset="0"/>
              </a:rPr>
              <a:t>dejavnosti</a:t>
            </a:r>
            <a:r>
              <a:rPr lang="sl-SI" sz="4600" i="1" dirty="0">
                <a:cs typeface="Times New Roman" panose="02020603050405020304" pitchFamily="18" charset="0"/>
              </a:rPr>
              <a:t>, ki se zavzemajo za </a:t>
            </a:r>
            <a:r>
              <a:rPr lang="sl-SI" sz="4600" b="1" i="1" dirty="0">
                <a:cs typeface="Times New Roman" panose="02020603050405020304" pitchFamily="18" charset="0"/>
              </a:rPr>
              <a:t>družbeno</a:t>
            </a:r>
            <a:r>
              <a:rPr lang="sl-SI" sz="4600" i="1" dirty="0">
                <a:cs typeface="Times New Roman" panose="02020603050405020304" pitchFamily="18" charset="0"/>
              </a:rPr>
              <a:t> in </a:t>
            </a:r>
            <a:r>
              <a:rPr lang="sl-SI" sz="4600" b="1" i="1" dirty="0">
                <a:cs typeface="Times New Roman" panose="02020603050405020304" pitchFamily="18" charset="0"/>
              </a:rPr>
              <a:t>kulturno</a:t>
            </a:r>
            <a:r>
              <a:rPr lang="sl-SI" sz="4600" i="1" dirty="0">
                <a:cs typeface="Times New Roman" panose="02020603050405020304" pitchFamily="18" charset="0"/>
              </a:rPr>
              <a:t> </a:t>
            </a:r>
            <a:r>
              <a:rPr lang="sl-SI" sz="4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emancipacijo</a:t>
            </a:r>
            <a:r>
              <a:rPr lang="sl-SI" sz="4600" i="1" dirty="0">
                <a:cs typeface="Times New Roman" panose="02020603050405020304" pitchFamily="18" charset="0"/>
              </a:rPr>
              <a:t>.</a:t>
            </a:r>
            <a:r>
              <a:rPr lang="sl-SI" sz="5400" dirty="0">
                <a:cs typeface="Times New Roman" panose="02020603050405020304" pitchFamily="18" charset="0"/>
              </a:rPr>
              <a:t>                                                                                  </a:t>
            </a:r>
          </a:p>
          <a:p>
            <a:pPr marL="0" indent="0">
              <a:buNone/>
            </a:pPr>
            <a:endParaRPr lang="sl-SI" sz="15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3800" dirty="0">
                <a:cs typeface="Times New Roman" panose="02020603050405020304" pitchFamily="18" charset="0"/>
              </a:rPr>
              <a:t>                                                                      Mike </a:t>
            </a:r>
            <a:r>
              <a:rPr lang="sl-SI" sz="3800" b="1" dirty="0">
                <a:cs typeface="Times New Roman" panose="02020603050405020304" pitchFamily="18" charset="0"/>
              </a:rPr>
              <a:t>Wayne</a:t>
            </a:r>
          </a:p>
        </p:txBody>
      </p:sp>
    </p:spTree>
    <p:extLst>
      <p:ext uri="{BB962C8B-B14F-4D97-AF65-F5344CB8AC3E}">
        <p14:creationId xmlns:p14="http://schemas.microsoft.com/office/powerpoint/2010/main" val="16689680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-432964"/>
            <a:ext cx="91440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 sz="1200" b="1" i="1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 sz="1200" b="1" i="1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 sz="1200" b="1" i="1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 b="1" i="1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 b="1" i="1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l-SI" sz="2400" b="1" i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Mali </a:t>
            </a:r>
            <a:r>
              <a:rPr lang="sl-SI" sz="2400" b="1" i="1" dirty="0" err="1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Čung</a:t>
            </a:r>
            <a:endParaRPr lang="sl-SI" sz="2400" b="1" i="1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 b="1" i="1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Slika 4" descr="Rezultat iskanja slik za Little Cheung, imag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1340768"/>
            <a:ext cx="7560840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9233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-432964"/>
            <a:ext cx="91440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 sz="1200" b="1" i="1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 sz="1200" b="1" i="1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 sz="1200" b="1" i="1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 b="1" i="1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 b="1" i="1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l-SI" sz="2400" b="1" i="1" dirty="0">
                <a:solidFill>
                  <a:prstClr val="black"/>
                </a:solidFill>
                <a:latin typeface="+mj-lt"/>
                <a:ea typeface="Calibri" pitchFamily="34" charset="0"/>
                <a:cs typeface="Times New Roman" pitchFamily="18" charset="0"/>
              </a:rPr>
              <a:t>Mali </a:t>
            </a:r>
            <a:r>
              <a:rPr lang="sl-SI" sz="2400" b="1" i="1" dirty="0" err="1">
                <a:solidFill>
                  <a:prstClr val="black"/>
                </a:solidFill>
                <a:latin typeface="+mj-lt"/>
                <a:ea typeface="Calibri" pitchFamily="34" charset="0"/>
                <a:cs typeface="Times New Roman" pitchFamily="18" charset="0"/>
              </a:rPr>
              <a:t>Čung</a:t>
            </a:r>
            <a:endParaRPr lang="sl-SI" sz="2400" b="1" i="1" dirty="0">
              <a:solidFill>
                <a:prstClr val="black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 b="1" i="1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Slika 4" descr="Rezultat iskanja slik za Little Cheung, imag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1268760"/>
            <a:ext cx="7704856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88166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2"/>
            <a:ext cx="7848872" cy="352839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sl-SI" sz="6000" b="1" i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l-SI" sz="6000" b="1" i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6000" b="1" i="1" dirty="0">
                <a:cs typeface="Times New Roman" panose="02020603050405020304" pitchFamily="18" charset="0"/>
              </a:rPr>
              <a:t>Nasprotje med bogatimi in revnimi </a:t>
            </a:r>
            <a:r>
              <a:rPr lang="sl-SI" sz="6000" i="1" dirty="0">
                <a:cs typeface="Times New Roman" panose="02020603050405020304" pitchFamily="18" charset="0"/>
              </a:rPr>
              <a:t>je bilo v </a:t>
            </a:r>
            <a:r>
              <a:rPr lang="sl-SI" sz="6000" i="1" dirty="0" err="1">
                <a:cs typeface="Times New Roman" panose="02020603050405020304" pitchFamily="18" charset="0"/>
              </a:rPr>
              <a:t>Hong</a:t>
            </a:r>
            <a:r>
              <a:rPr lang="sl-SI" sz="6000" i="1" dirty="0">
                <a:cs typeface="Times New Roman" panose="02020603050405020304" pitchFamily="18" charset="0"/>
              </a:rPr>
              <a:t> Kongu vselej velik problem, ki pa se ga je v času velikega gospodarskega razcveta preprosto pometalo pod preprogo. Po finančni krizi pa se je </a:t>
            </a:r>
            <a:r>
              <a:rPr lang="sl-SI" sz="6000" b="1" i="1" dirty="0">
                <a:cs typeface="Times New Roman" panose="02020603050405020304" pitchFamily="18" charset="0"/>
              </a:rPr>
              <a:t>balon srednjega razreda razpočil</a:t>
            </a:r>
            <a:r>
              <a:rPr lang="sl-SI" sz="6000" i="1" dirty="0">
                <a:cs typeface="Times New Roman" panose="02020603050405020304" pitchFamily="18" charset="0"/>
              </a:rPr>
              <a:t>. Nenadoma so se ljudje znova </a:t>
            </a:r>
            <a:r>
              <a:rPr lang="sl-SI" sz="6000" b="1" i="1" dirty="0" err="1">
                <a:cs typeface="Times New Roman" panose="02020603050405020304" pitchFamily="18" charset="0"/>
              </a:rPr>
              <a:t>zavedli</a:t>
            </a:r>
            <a:r>
              <a:rPr lang="sl-SI" sz="6000" i="1" dirty="0">
                <a:cs typeface="Times New Roman" panose="02020603050405020304" pitchFamily="18" charset="0"/>
              </a:rPr>
              <a:t>, da je </a:t>
            </a:r>
            <a:r>
              <a:rPr lang="sl-SI" sz="6000" i="1" dirty="0" err="1">
                <a:cs typeface="Times New Roman" panose="02020603050405020304" pitchFamily="18" charset="0"/>
              </a:rPr>
              <a:t>Hong</a:t>
            </a:r>
            <a:r>
              <a:rPr lang="sl-SI" sz="6000" i="1" dirty="0">
                <a:cs typeface="Times New Roman" panose="02020603050405020304" pitchFamily="18" charset="0"/>
              </a:rPr>
              <a:t> </a:t>
            </a:r>
            <a:r>
              <a:rPr lang="sl-SI" sz="6000" i="1" dirty="0" err="1">
                <a:cs typeface="Times New Roman" panose="02020603050405020304" pitchFamily="18" charset="0"/>
              </a:rPr>
              <a:t>Kong</a:t>
            </a:r>
            <a:r>
              <a:rPr lang="sl-SI" sz="6000" i="1" dirty="0">
                <a:cs typeface="Times New Roman" panose="02020603050405020304" pitchFamily="18" charset="0"/>
              </a:rPr>
              <a:t> </a:t>
            </a:r>
            <a:r>
              <a:rPr lang="sl-SI" sz="6000" i="1" dirty="0" err="1">
                <a:cs typeface="Times New Roman" panose="02020603050405020304" pitchFamily="18" charset="0"/>
              </a:rPr>
              <a:t>prenasičen</a:t>
            </a:r>
            <a:r>
              <a:rPr lang="sl-SI" sz="6000" i="1" dirty="0">
                <a:cs typeface="Times New Roman" panose="02020603050405020304" pitchFamily="18" charset="0"/>
              </a:rPr>
              <a:t> z </a:t>
            </a:r>
            <a:r>
              <a:rPr lang="sl-SI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revnimi ljudmi</a:t>
            </a:r>
            <a:r>
              <a:rPr lang="sl-SI" sz="6000" i="1" dirty="0">
                <a:cs typeface="Times New Roman" panose="02020603050405020304" pitchFamily="18" charset="0"/>
              </a:rPr>
              <a:t>.</a:t>
            </a:r>
            <a:r>
              <a:rPr lang="sl-SI" sz="6000" b="1" i="1" dirty="0">
                <a:cs typeface="Times New Roman" panose="02020603050405020304" pitchFamily="18" charset="0"/>
              </a:rPr>
              <a:t> </a:t>
            </a:r>
            <a:r>
              <a:rPr lang="sl-SI" sz="6000" dirty="0">
                <a:cs typeface="Times New Roman" panose="02020603050405020304" pitchFamily="18" charset="0"/>
              </a:rPr>
              <a:t>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sl-SI" sz="6000" dirty="0">
                <a:cs typeface="Times New Roman" panose="02020603050405020304" pitchFamily="18" charset="0"/>
              </a:rPr>
              <a:t>                                                                                          </a:t>
            </a:r>
            <a:r>
              <a:rPr lang="sl-SI" sz="6000" dirty="0" err="1">
                <a:cs typeface="Times New Roman" panose="02020603050405020304" pitchFamily="18" charset="0"/>
              </a:rPr>
              <a:t>Fruit</a:t>
            </a:r>
            <a:r>
              <a:rPr lang="sl-SI" sz="6000" dirty="0">
                <a:cs typeface="Times New Roman" panose="02020603050405020304" pitchFamily="18" charset="0"/>
              </a:rPr>
              <a:t> </a:t>
            </a:r>
            <a:r>
              <a:rPr lang="sl-SI" sz="6000" dirty="0" err="1">
                <a:cs typeface="Times New Roman" panose="02020603050405020304" pitchFamily="18" charset="0"/>
              </a:rPr>
              <a:t>Chan</a:t>
            </a:r>
            <a:endParaRPr lang="sl-SI" sz="48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3320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35897" y="3429000"/>
            <a:ext cx="4688230" cy="106689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8643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izvori</a:t>
            </a: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348879"/>
            <a:ext cx="7848872" cy="3096345"/>
          </a:xfrm>
        </p:spPr>
        <p:txBody>
          <a:bodyPr>
            <a:normAutofit fontScale="25000" lnSpcReduction="20000"/>
          </a:bodyPr>
          <a:lstStyle/>
          <a:p>
            <a:endParaRPr lang="sl-SI" sz="4800" b="1" u="sng" dirty="0">
              <a:highlight>
                <a:srgbClr val="00FF00"/>
              </a:highlight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1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IZVORI TRETJEGA FILMA</a:t>
            </a:r>
            <a:endParaRPr lang="sl-SI" sz="12800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l-SI" sz="5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8800" dirty="0">
                <a:cs typeface="Times New Roman" panose="02020603050405020304" pitchFamily="18" charset="0"/>
              </a:rPr>
              <a:t>vizija »</a:t>
            </a:r>
            <a:r>
              <a:rPr lang="sl-SI" sz="8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trikontinentalnosti</a:t>
            </a:r>
            <a:r>
              <a:rPr lang="sl-SI" sz="8800" dirty="0">
                <a:cs typeface="Times New Roman" panose="02020603050405020304" pitchFamily="18" charset="0"/>
              </a:rPr>
              <a:t>«:</a:t>
            </a:r>
          </a:p>
          <a:p>
            <a:pPr marL="0" indent="0">
              <a:buNone/>
            </a:pPr>
            <a:endParaRPr lang="sl-SI" sz="5600" dirty="0">
              <a:cs typeface="Times New Roman" panose="02020603050405020304" pitchFamily="18" charset="0"/>
            </a:endParaRPr>
          </a:p>
          <a:p>
            <a:pPr marL="719138" indent="0">
              <a:buNone/>
            </a:pPr>
            <a:r>
              <a:rPr lang="sl-SI" sz="8800" dirty="0">
                <a:cs typeface="Times New Roman" panose="02020603050405020304" pitchFamily="18" charset="0"/>
              </a:rPr>
              <a:t>izraz </a:t>
            </a:r>
            <a:r>
              <a:rPr lang="sl-SI" sz="8800" b="1" dirty="0" err="1">
                <a:cs typeface="Times New Roman" panose="02020603050405020304" pitchFamily="18" charset="0"/>
              </a:rPr>
              <a:t>tricontinental</a:t>
            </a:r>
            <a:r>
              <a:rPr lang="sl-SI" sz="8800" dirty="0">
                <a:cs typeface="Times New Roman" panose="02020603050405020304" pitchFamily="18" charset="0"/>
              </a:rPr>
              <a:t> izvira iz začetnega dogodka povezovanja ter internacionalizacije osvobodilnih gibanj treh »</a:t>
            </a:r>
            <a:r>
              <a:rPr lang="sl-SI" sz="8800" b="1" dirty="0">
                <a:cs typeface="Times New Roman" panose="02020603050405020304" pitchFamily="18" charset="0"/>
              </a:rPr>
              <a:t>nerazvitih</a:t>
            </a:r>
            <a:r>
              <a:rPr lang="sl-SI" sz="8800" dirty="0">
                <a:cs typeface="Times New Roman" panose="02020603050405020304" pitchFamily="18" charset="0"/>
              </a:rPr>
              <a:t>« celin: </a:t>
            </a:r>
          </a:p>
          <a:p>
            <a:pPr marL="1079500" indent="0">
              <a:buNone/>
            </a:pPr>
            <a:r>
              <a:rPr lang="sl-SI" sz="8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Trikontinentalna</a:t>
            </a:r>
            <a:r>
              <a:rPr lang="sl-SI" sz="8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konferenca solidarnosti ljudstev Afrike, Azije in Latinske Amerike</a:t>
            </a:r>
            <a:r>
              <a:rPr lang="sl-SI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sl-SI" sz="8800" dirty="0">
                <a:cs typeface="Times New Roman" panose="02020603050405020304" pitchFamily="18" charset="0"/>
              </a:rPr>
              <a:t>v Havani na Kubi januarja 1966</a:t>
            </a:r>
          </a:p>
          <a:p>
            <a:pPr marL="0" indent="0">
              <a:buNone/>
            </a:pPr>
            <a:endParaRPr lang="sl-SI" sz="5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8800" dirty="0">
                <a:cs typeface="Times New Roman" panose="02020603050405020304" pitchFamily="18" charset="0"/>
              </a:rPr>
              <a:t>določeno sozvočje z vizijo »</a:t>
            </a:r>
            <a:r>
              <a:rPr lang="sl-SI" sz="8800" b="1" dirty="0">
                <a:cs typeface="Times New Roman" panose="02020603050405020304" pitchFamily="18" charset="0"/>
              </a:rPr>
              <a:t>neuvrščenosti</a:t>
            </a:r>
            <a:r>
              <a:rPr lang="sl-SI" sz="8800" dirty="0">
                <a:cs typeface="Times New Roman" panose="02020603050405020304" pitchFamily="18" charset="0"/>
              </a:rPr>
              <a:t>«</a:t>
            </a:r>
          </a:p>
        </p:txBody>
      </p:sp>
    </p:spTree>
    <p:extLst>
      <p:ext uri="{BB962C8B-B14F-4D97-AF65-F5344CB8AC3E}">
        <p14:creationId xmlns:p14="http://schemas.microsoft.com/office/powerpoint/2010/main" val="320470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manifesti</a:t>
            </a: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132856"/>
            <a:ext cx="7848872" cy="331983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l-SI" sz="9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MANIFESTI</a:t>
            </a:r>
          </a:p>
          <a:p>
            <a:pPr marL="0" indent="0">
              <a:buNone/>
            </a:pPr>
            <a:endParaRPr lang="sl-SI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2000" dirty="0"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sl-SI" sz="8800" dirty="0">
                <a:cs typeface="Times New Roman" panose="02020603050405020304" pitchFamily="18" charset="0"/>
              </a:rPr>
              <a:t>Manifestni izraz tretjega filma so sooblikovali nekateri ključni latinskoameriški filmski ustvarjalci obdobja. To so besedila: </a:t>
            </a:r>
          </a:p>
          <a:p>
            <a:pPr marL="0" indent="0">
              <a:buNone/>
            </a:pPr>
            <a:endParaRPr lang="sl-SI" sz="4800" dirty="0">
              <a:cs typeface="Times New Roman" panose="02020603050405020304" pitchFamily="18" charset="0"/>
            </a:endParaRPr>
          </a:p>
          <a:p>
            <a:pPr marL="360363" indent="0">
              <a:buNone/>
            </a:pPr>
            <a:r>
              <a:rPr lang="sl-SI" sz="8800" dirty="0">
                <a:cs typeface="Times New Roman" panose="02020603050405020304" pitchFamily="18" charset="0"/>
              </a:rPr>
              <a:t>»</a:t>
            </a:r>
            <a:r>
              <a:rPr lang="sl-SI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Estetika lakote</a:t>
            </a:r>
            <a:r>
              <a:rPr lang="sl-SI" sz="8800" dirty="0">
                <a:cs typeface="Times New Roman" panose="02020603050405020304" pitchFamily="18" charset="0"/>
              </a:rPr>
              <a:t>« (</a:t>
            </a:r>
            <a:r>
              <a:rPr lang="sl-SI" sz="8800" dirty="0" err="1">
                <a:cs typeface="Times New Roman" panose="02020603050405020304" pitchFamily="18" charset="0"/>
              </a:rPr>
              <a:t>Glauber</a:t>
            </a:r>
            <a:r>
              <a:rPr lang="sl-SI" sz="8800" dirty="0">
                <a:cs typeface="Times New Roman" panose="02020603050405020304" pitchFamily="18" charset="0"/>
              </a:rPr>
              <a:t> </a:t>
            </a:r>
            <a:r>
              <a:rPr lang="sl-SI" sz="8800" b="1" dirty="0" err="1">
                <a:cs typeface="Times New Roman" panose="02020603050405020304" pitchFamily="18" charset="0"/>
              </a:rPr>
              <a:t>Rocha</a:t>
            </a:r>
            <a:r>
              <a:rPr lang="sl-SI" sz="8800" dirty="0">
                <a:cs typeface="Times New Roman" panose="02020603050405020304" pitchFamily="18" charset="0"/>
              </a:rPr>
              <a:t>, 1965, Brazilija)</a:t>
            </a:r>
          </a:p>
          <a:p>
            <a:pPr marL="360363" indent="0">
              <a:buNone/>
            </a:pPr>
            <a:r>
              <a:rPr lang="sl-SI" sz="4800" dirty="0">
                <a:cs typeface="Times New Roman" panose="02020603050405020304" pitchFamily="18" charset="0"/>
              </a:rPr>
              <a:t> </a:t>
            </a:r>
          </a:p>
          <a:p>
            <a:pPr marL="360363" indent="0">
              <a:buNone/>
            </a:pPr>
            <a:r>
              <a:rPr lang="sl-SI" sz="8800" dirty="0">
                <a:cs typeface="Times New Roman" panose="02020603050405020304" pitchFamily="18" charset="0"/>
              </a:rPr>
              <a:t>»</a:t>
            </a:r>
            <a:r>
              <a:rPr lang="sl-SI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Film in nerazvitost</a:t>
            </a:r>
            <a:r>
              <a:rPr lang="sl-SI" sz="8800" dirty="0">
                <a:cs typeface="Times New Roman" panose="02020603050405020304" pitchFamily="18" charset="0"/>
              </a:rPr>
              <a:t>« (</a:t>
            </a:r>
            <a:r>
              <a:rPr lang="sl-SI" sz="8800" dirty="0" err="1">
                <a:cs typeface="Times New Roman" panose="02020603050405020304" pitchFamily="18" charset="0"/>
              </a:rPr>
              <a:t>Fernando</a:t>
            </a:r>
            <a:r>
              <a:rPr lang="sl-SI" sz="8800" dirty="0">
                <a:cs typeface="Times New Roman" panose="02020603050405020304" pitchFamily="18" charset="0"/>
              </a:rPr>
              <a:t> </a:t>
            </a:r>
            <a:r>
              <a:rPr lang="sl-SI" sz="8800" b="1" dirty="0" err="1">
                <a:cs typeface="Times New Roman" panose="02020603050405020304" pitchFamily="18" charset="0"/>
              </a:rPr>
              <a:t>Birri</a:t>
            </a:r>
            <a:r>
              <a:rPr lang="sl-SI" sz="8800" dirty="0">
                <a:cs typeface="Times New Roman" panose="02020603050405020304" pitchFamily="18" charset="0"/>
              </a:rPr>
              <a:t>, 1967, Argentina)</a:t>
            </a:r>
          </a:p>
          <a:p>
            <a:pPr marL="360363" indent="0">
              <a:buNone/>
            </a:pPr>
            <a:endParaRPr lang="sl-SI" sz="4800" dirty="0">
              <a:cs typeface="Times New Roman" panose="02020603050405020304" pitchFamily="18" charset="0"/>
            </a:endParaRPr>
          </a:p>
          <a:p>
            <a:pPr marL="360363" indent="0">
              <a:buNone/>
            </a:pPr>
            <a:r>
              <a:rPr lang="sl-SI" sz="8800" dirty="0">
                <a:cs typeface="Times New Roman" panose="02020603050405020304" pitchFamily="18" charset="0"/>
              </a:rPr>
              <a:t>»</a:t>
            </a:r>
            <a:r>
              <a:rPr lang="sl-SI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 </a:t>
            </a:r>
            <a:r>
              <a:rPr lang="sl-SI" sz="8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tretjemu filmu</a:t>
            </a:r>
            <a:r>
              <a:rPr lang="sl-SI" sz="8800" dirty="0">
                <a:cs typeface="Times New Roman" panose="02020603050405020304" pitchFamily="18" charset="0"/>
              </a:rPr>
              <a:t>« (</a:t>
            </a:r>
            <a:r>
              <a:rPr lang="sl-SI" sz="8800" dirty="0" err="1">
                <a:cs typeface="Times New Roman" panose="02020603050405020304" pitchFamily="18" charset="0"/>
              </a:rPr>
              <a:t>Fernando</a:t>
            </a:r>
            <a:r>
              <a:rPr lang="sl-SI" sz="8800" dirty="0">
                <a:cs typeface="Times New Roman" panose="02020603050405020304" pitchFamily="18" charset="0"/>
              </a:rPr>
              <a:t> </a:t>
            </a:r>
            <a:r>
              <a:rPr lang="sl-SI" sz="8800" b="1" dirty="0" err="1">
                <a:cs typeface="Times New Roman" panose="02020603050405020304" pitchFamily="18" charset="0"/>
              </a:rPr>
              <a:t>Solanas</a:t>
            </a:r>
            <a:r>
              <a:rPr lang="sl-SI" sz="8800" dirty="0">
                <a:cs typeface="Times New Roman" panose="02020603050405020304" pitchFamily="18" charset="0"/>
              </a:rPr>
              <a:t> in </a:t>
            </a:r>
            <a:r>
              <a:rPr lang="sl-SI" sz="8800" dirty="0" err="1">
                <a:cs typeface="Times New Roman" panose="02020603050405020304" pitchFamily="18" charset="0"/>
              </a:rPr>
              <a:t>Octavio</a:t>
            </a:r>
            <a:r>
              <a:rPr lang="sl-SI" sz="8800" dirty="0">
                <a:cs typeface="Times New Roman" panose="02020603050405020304" pitchFamily="18" charset="0"/>
              </a:rPr>
              <a:t> </a:t>
            </a:r>
            <a:r>
              <a:rPr lang="sl-SI" sz="8800" b="1" dirty="0" err="1">
                <a:cs typeface="Times New Roman" panose="02020603050405020304" pitchFamily="18" charset="0"/>
              </a:rPr>
              <a:t>Getino</a:t>
            </a:r>
            <a:r>
              <a:rPr lang="sl-SI" sz="8800" dirty="0">
                <a:cs typeface="Times New Roman" panose="02020603050405020304" pitchFamily="18" charset="0"/>
              </a:rPr>
              <a:t>, 1969, Argentina)</a:t>
            </a:r>
          </a:p>
          <a:p>
            <a:pPr marL="360363" indent="0">
              <a:buNone/>
            </a:pPr>
            <a:r>
              <a:rPr lang="sl-SI" sz="4800" dirty="0">
                <a:cs typeface="Times New Roman" panose="02020603050405020304" pitchFamily="18" charset="0"/>
              </a:rPr>
              <a:t> </a:t>
            </a:r>
          </a:p>
          <a:p>
            <a:pPr marL="360363" indent="0">
              <a:buNone/>
            </a:pPr>
            <a:r>
              <a:rPr lang="sl-SI" sz="8800" dirty="0">
                <a:cs typeface="Times New Roman" panose="02020603050405020304" pitchFamily="18" charset="0"/>
              </a:rPr>
              <a:t>»</a:t>
            </a:r>
            <a:r>
              <a:rPr lang="sl-SI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Za nepopolni film</a:t>
            </a:r>
            <a:r>
              <a:rPr lang="sl-SI" sz="8800" dirty="0">
                <a:cs typeface="Times New Roman" panose="02020603050405020304" pitchFamily="18" charset="0"/>
              </a:rPr>
              <a:t>« (Julio García </a:t>
            </a:r>
            <a:r>
              <a:rPr lang="sl-SI" sz="8800" b="1" dirty="0" err="1">
                <a:cs typeface="Times New Roman" panose="02020603050405020304" pitchFamily="18" charset="0"/>
              </a:rPr>
              <a:t>Espinosa</a:t>
            </a:r>
            <a:r>
              <a:rPr lang="sl-SI" sz="8800" dirty="0">
                <a:cs typeface="Times New Roman" panose="02020603050405020304" pitchFamily="18" charset="0"/>
              </a:rPr>
              <a:t>, 1969, Kuba)</a:t>
            </a:r>
          </a:p>
          <a:p>
            <a:pPr marL="360363" indent="0">
              <a:buNone/>
            </a:pPr>
            <a:r>
              <a:rPr lang="sl-SI" sz="4800" dirty="0">
                <a:cs typeface="Times New Roman" panose="02020603050405020304" pitchFamily="18" charset="0"/>
              </a:rPr>
              <a:t> </a:t>
            </a:r>
          </a:p>
          <a:p>
            <a:pPr marL="360363" indent="0">
              <a:buNone/>
            </a:pPr>
            <a:r>
              <a:rPr lang="sl-SI" sz="8800" dirty="0">
                <a:cs typeface="Times New Roman" panose="02020603050405020304" pitchFamily="18" charset="0"/>
              </a:rPr>
              <a:t>»</a:t>
            </a:r>
            <a:r>
              <a:rPr lang="sl-SI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Problemi forme in vsebine v revolucionarnem filmu</a:t>
            </a:r>
            <a:r>
              <a:rPr lang="sl-SI" sz="8800" dirty="0">
                <a:cs typeface="Times New Roman" panose="02020603050405020304" pitchFamily="18" charset="0"/>
              </a:rPr>
              <a:t>« (</a:t>
            </a:r>
            <a:r>
              <a:rPr lang="sl-SI" sz="8800" dirty="0" err="1">
                <a:cs typeface="Times New Roman" panose="02020603050405020304" pitchFamily="18" charset="0"/>
              </a:rPr>
              <a:t>Jorge</a:t>
            </a:r>
            <a:r>
              <a:rPr lang="sl-SI" sz="8800" dirty="0">
                <a:cs typeface="Times New Roman" panose="02020603050405020304" pitchFamily="18" charset="0"/>
              </a:rPr>
              <a:t> </a:t>
            </a:r>
            <a:r>
              <a:rPr lang="sl-SI" sz="8800" b="1" dirty="0" err="1">
                <a:cs typeface="Times New Roman" panose="02020603050405020304" pitchFamily="18" charset="0"/>
              </a:rPr>
              <a:t>Sanjinés</a:t>
            </a:r>
            <a:r>
              <a:rPr lang="sl-SI" sz="8800" dirty="0">
                <a:cs typeface="Times New Roman" panose="02020603050405020304" pitchFamily="18" charset="0"/>
              </a:rPr>
              <a:t>, 1979, Bolivija)</a:t>
            </a:r>
          </a:p>
        </p:txBody>
      </p:sp>
    </p:spTree>
    <p:extLst>
      <p:ext uri="{BB962C8B-B14F-4D97-AF65-F5344CB8AC3E}">
        <p14:creationId xmlns:p14="http://schemas.microsoft.com/office/powerpoint/2010/main" val="3263122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prizorišča</a:t>
            </a: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348880"/>
            <a:ext cx="7848872" cy="41764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l-SI" sz="1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KLJUČNE LOKACIJE</a:t>
            </a:r>
          </a:p>
          <a:p>
            <a:pPr marL="0" indent="0">
              <a:buNone/>
            </a:pPr>
            <a:endParaRPr lang="sl-SI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sl-SI" sz="8800" dirty="0">
                <a:cs typeface="Times New Roman" panose="02020603050405020304" pitchFamily="18" charset="0"/>
              </a:rPr>
              <a:t>Že ko se je gibanje razmahnilo v </a:t>
            </a:r>
            <a:r>
              <a:rPr lang="sl-SI" sz="8800" b="1" dirty="0">
                <a:cs typeface="Times New Roman" panose="02020603050405020304" pitchFamily="18" charset="0"/>
              </a:rPr>
              <a:t>Latinski Ameriki</a:t>
            </a:r>
            <a:r>
              <a:rPr lang="sl-SI" sz="8800" dirty="0">
                <a:cs typeface="Times New Roman" panose="02020603050405020304" pitchFamily="18" charset="0"/>
              </a:rPr>
              <a:t>, je bilo določene sorodne elemente, ki so jih priznavali in odobravali tudi sami pobudniki </a:t>
            </a:r>
            <a:r>
              <a:rPr lang="sl-SI" sz="8800" b="1" i="1" dirty="0">
                <a:cs typeface="Times New Roman" panose="02020603050405020304" pitchFamily="18" charset="0"/>
              </a:rPr>
              <a:t>tretjega filma</a:t>
            </a:r>
            <a:r>
              <a:rPr lang="sl-SI" sz="8800" dirty="0">
                <a:cs typeface="Times New Roman" panose="02020603050405020304" pitchFamily="18" charset="0"/>
              </a:rPr>
              <a:t>, mogoče zaznati v: </a:t>
            </a:r>
          </a:p>
          <a:p>
            <a:pPr marL="0" indent="0">
              <a:buNone/>
            </a:pPr>
            <a:endParaRPr lang="sl-SI" sz="4600" dirty="0">
              <a:cs typeface="Times New Roman" panose="02020603050405020304" pitchFamily="18" charset="0"/>
            </a:endParaRPr>
          </a:p>
          <a:p>
            <a:pPr marL="360363" indent="0">
              <a:buNone/>
            </a:pPr>
            <a:r>
              <a:rPr lang="sl-SI" sz="8800" b="1" dirty="0">
                <a:cs typeface="Times New Roman" panose="02020603050405020304" pitchFamily="18" charset="0"/>
              </a:rPr>
              <a:t>ZDA</a:t>
            </a:r>
            <a:r>
              <a:rPr lang="sl-SI" sz="8800" dirty="0">
                <a:cs typeface="Times New Roman" panose="02020603050405020304" pitchFamily="18" charset="0"/>
              </a:rPr>
              <a:t> – v obliki </a:t>
            </a:r>
            <a:r>
              <a:rPr lang="sl-SI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črnskega neodvisnega filmskega gibanja </a:t>
            </a:r>
            <a:r>
              <a:rPr lang="sl-SI" sz="8800" dirty="0">
                <a:cs typeface="Times New Roman" panose="02020603050405020304" pitchFamily="18" charset="0"/>
              </a:rPr>
              <a:t>ali v politično angažiranem filmskem </a:t>
            </a:r>
            <a:r>
              <a:rPr lang="sl-SI" sz="8800" dirty="0" err="1">
                <a:cs typeface="Times New Roman" panose="02020603050405020304" pitchFamily="18" charset="0"/>
              </a:rPr>
              <a:t>obzorniškem</a:t>
            </a:r>
            <a:r>
              <a:rPr lang="sl-SI" sz="8800" dirty="0">
                <a:cs typeface="Times New Roman" panose="02020603050405020304" pitchFamily="18" charset="0"/>
              </a:rPr>
              <a:t> gibanju </a:t>
            </a:r>
            <a:r>
              <a:rPr lang="sl-SI" sz="8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Newsreel</a:t>
            </a:r>
          </a:p>
          <a:p>
            <a:pPr marL="360363" indent="0">
              <a:buNone/>
            </a:pPr>
            <a:endParaRPr lang="sl-SI" sz="4800" dirty="0">
              <a:cs typeface="Times New Roman" panose="02020603050405020304" pitchFamily="18" charset="0"/>
            </a:endParaRPr>
          </a:p>
          <a:p>
            <a:pPr marL="360363" indent="0">
              <a:buNone/>
            </a:pPr>
            <a:r>
              <a:rPr lang="sl-SI" sz="8800" b="1" dirty="0">
                <a:cs typeface="Times New Roman" panose="02020603050405020304" pitchFamily="18" charset="0"/>
              </a:rPr>
              <a:t>Evropi</a:t>
            </a:r>
            <a:r>
              <a:rPr lang="sl-SI" sz="8800" dirty="0">
                <a:cs typeface="Times New Roman" panose="02020603050405020304" pitchFamily="18" charset="0"/>
              </a:rPr>
              <a:t>: </a:t>
            </a:r>
            <a:r>
              <a:rPr lang="sl-SI" sz="8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ciengiornali</a:t>
            </a:r>
            <a:r>
              <a:rPr lang="sl-SI" sz="8800" dirty="0">
                <a:cs typeface="Times New Roman" panose="02020603050405020304" pitchFamily="18" charset="0"/>
              </a:rPr>
              <a:t> italijanskih študentskih gibanj, filmi </a:t>
            </a:r>
            <a:r>
              <a:rPr lang="sl-SI" sz="8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Etats</a:t>
            </a:r>
            <a:r>
              <a:rPr lang="sl-SI" sz="8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sl-SI" sz="8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Generaux</a:t>
            </a:r>
            <a:r>
              <a:rPr lang="sl-SI" sz="8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sl-SI" sz="8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du</a:t>
            </a:r>
            <a:r>
              <a:rPr lang="sl-SI" sz="8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Cinéma </a:t>
            </a:r>
            <a:r>
              <a:rPr lang="sl-SI" sz="8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Francais</a:t>
            </a:r>
            <a:r>
              <a:rPr lang="sl-SI" sz="8800" dirty="0">
                <a:cs typeface="Times New Roman" panose="02020603050405020304" pitchFamily="18" charset="0"/>
              </a:rPr>
              <a:t>; ali </a:t>
            </a:r>
            <a:r>
              <a:rPr lang="sl-SI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britanskih študentskih </a:t>
            </a:r>
            <a:r>
              <a:rPr lang="sl-SI" sz="8800" b="1" dirty="0">
                <a:cs typeface="Times New Roman" panose="02020603050405020304" pitchFamily="18" charset="0"/>
              </a:rPr>
              <a:t>gibanj</a:t>
            </a:r>
          </a:p>
          <a:p>
            <a:pPr marL="360363" indent="0">
              <a:buNone/>
            </a:pPr>
            <a:endParaRPr lang="sl-SI" sz="4800" dirty="0">
              <a:cs typeface="Times New Roman" panose="02020603050405020304" pitchFamily="18" charset="0"/>
            </a:endParaRPr>
          </a:p>
          <a:p>
            <a:pPr marL="360363" indent="0">
              <a:buNone/>
            </a:pPr>
            <a:r>
              <a:rPr lang="sl-SI" sz="8800" dirty="0">
                <a:cs typeface="Times New Roman" panose="02020603050405020304" pitchFamily="18" charset="0"/>
              </a:rPr>
              <a:t>širile so se tudi skozi – pogosto kolonizirana – območja </a:t>
            </a:r>
            <a:r>
              <a:rPr lang="sl-SI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Afrike</a:t>
            </a:r>
            <a:r>
              <a:rPr lang="sl-SI" sz="8800" dirty="0">
                <a:cs typeface="Times New Roman" panose="02020603050405020304" pitchFamily="18" charset="0"/>
              </a:rPr>
              <a:t> in </a:t>
            </a:r>
            <a:r>
              <a:rPr lang="sl-SI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Azije</a:t>
            </a:r>
            <a:endParaRPr lang="sl-SI" sz="8800" dirty="0">
              <a:cs typeface="Times New Roman" panose="02020603050405020304" pitchFamily="18" charset="0"/>
            </a:endParaRPr>
          </a:p>
          <a:p>
            <a:endParaRPr lang="sl-SI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981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ustvarjalne oblike</a:t>
            </a: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3"/>
            <a:ext cx="7848872" cy="3528392"/>
          </a:xfrm>
        </p:spPr>
        <p:txBody>
          <a:bodyPr>
            <a:normAutofit fontScale="25000" lnSpcReduction="20000"/>
          </a:bodyPr>
          <a:lstStyle/>
          <a:p>
            <a:endParaRPr lang="sl-SI" sz="4800" b="1" u="sng" dirty="0">
              <a:highlight>
                <a:srgbClr val="00FF00"/>
              </a:highlight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1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USTVARJALNE OBLIKE</a:t>
            </a:r>
          </a:p>
          <a:p>
            <a:pPr marL="0" indent="0">
              <a:buNone/>
            </a:pPr>
            <a:endParaRPr lang="sl-SI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0" indent="360363">
              <a:buNone/>
            </a:pPr>
            <a:r>
              <a:rPr lang="sl-SI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strateški</a:t>
            </a:r>
            <a:r>
              <a:rPr lang="sl-SI" sz="8800" dirty="0">
                <a:cs typeface="Times New Roman" panose="02020603050405020304" pitchFamily="18" charset="0"/>
              </a:rPr>
              <a:t> filmski </a:t>
            </a:r>
            <a:r>
              <a:rPr lang="sl-SI" sz="8800" b="1" dirty="0">
                <a:cs typeface="Times New Roman" panose="02020603050405020304" pitchFamily="18" charset="0"/>
              </a:rPr>
              <a:t>esej</a:t>
            </a:r>
          </a:p>
          <a:p>
            <a:pPr marL="0" indent="360363">
              <a:buNone/>
            </a:pPr>
            <a:r>
              <a:rPr lang="sl-SI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taktični</a:t>
            </a:r>
            <a:r>
              <a:rPr lang="sl-SI" sz="8800" dirty="0">
                <a:cs typeface="Times New Roman" panose="02020603050405020304" pitchFamily="18" charset="0"/>
              </a:rPr>
              <a:t> filmski </a:t>
            </a:r>
            <a:r>
              <a:rPr lang="sl-SI" sz="8800" b="1" dirty="0">
                <a:cs typeface="Times New Roman" panose="02020603050405020304" pitchFamily="18" charset="0"/>
              </a:rPr>
              <a:t>esej</a:t>
            </a:r>
          </a:p>
          <a:p>
            <a:pPr marL="0" indent="360363">
              <a:buNone/>
            </a:pPr>
            <a:r>
              <a:rPr lang="sl-SI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informacijski</a:t>
            </a:r>
            <a:r>
              <a:rPr lang="sl-SI" sz="8800" dirty="0">
                <a:cs typeface="Times New Roman" panose="02020603050405020304" pitchFamily="18" charset="0"/>
              </a:rPr>
              <a:t> film</a:t>
            </a:r>
          </a:p>
          <a:p>
            <a:pPr marL="0" indent="360363">
              <a:buNone/>
            </a:pPr>
            <a:r>
              <a:rPr lang="sl-SI" sz="8800" dirty="0">
                <a:cs typeface="Times New Roman" panose="02020603050405020304" pitchFamily="18" charset="0"/>
              </a:rPr>
              <a:t>film </a:t>
            </a:r>
            <a:r>
              <a:rPr lang="sl-SI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obtožbe</a:t>
            </a:r>
          </a:p>
          <a:p>
            <a:pPr marL="0" indent="360363">
              <a:buNone/>
            </a:pPr>
            <a:r>
              <a:rPr lang="sl-SI" sz="8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pamfletni</a:t>
            </a:r>
            <a:r>
              <a:rPr lang="sl-SI" sz="8800" dirty="0">
                <a:cs typeface="Times New Roman" panose="02020603050405020304" pitchFamily="18" charset="0"/>
              </a:rPr>
              <a:t> film</a:t>
            </a:r>
          </a:p>
          <a:p>
            <a:pPr marL="0" indent="360363">
              <a:buNone/>
            </a:pPr>
            <a:r>
              <a:rPr lang="sl-SI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agitacijski</a:t>
            </a:r>
            <a:r>
              <a:rPr lang="sl-SI" sz="8800" dirty="0">
                <a:cs typeface="Times New Roman" panose="02020603050405020304" pitchFamily="18" charset="0"/>
              </a:rPr>
              <a:t> film</a:t>
            </a:r>
          </a:p>
          <a:p>
            <a:pPr marL="0" indent="360363">
              <a:buNone/>
            </a:pPr>
            <a:r>
              <a:rPr lang="sl-SI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dokumentirana</a:t>
            </a:r>
            <a:r>
              <a:rPr lang="sl-SI" sz="8800" dirty="0">
                <a:cs typeface="Times New Roman" panose="02020603050405020304" pitchFamily="18" charset="0"/>
              </a:rPr>
              <a:t> fikcija</a:t>
            </a:r>
          </a:p>
          <a:p>
            <a:pPr marL="0" indent="360363">
              <a:buNone/>
            </a:pPr>
            <a:r>
              <a:rPr lang="sl-SI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didaktični</a:t>
            </a:r>
            <a:r>
              <a:rPr lang="sl-SI" sz="8800" dirty="0">
                <a:cs typeface="Times New Roman" panose="02020603050405020304" pitchFamily="18" charset="0"/>
              </a:rPr>
              <a:t> </a:t>
            </a:r>
            <a:r>
              <a:rPr lang="sl-SI" sz="8800" dirty="0" err="1">
                <a:cs typeface="Times New Roman" panose="02020603050405020304" pitchFamily="18" charset="0"/>
              </a:rPr>
              <a:t>fabliau</a:t>
            </a:r>
            <a:endParaRPr lang="sl-SI" sz="8800" dirty="0">
              <a:cs typeface="Times New Roman" panose="02020603050405020304" pitchFamily="18" charset="0"/>
            </a:endParaRPr>
          </a:p>
          <a:p>
            <a:pPr marL="0" indent="360363">
              <a:buNone/>
            </a:pPr>
            <a:r>
              <a:rPr lang="sl-SI" sz="8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pamfletna</a:t>
            </a:r>
            <a:r>
              <a:rPr lang="sl-SI" sz="8800" dirty="0">
                <a:cs typeface="Times New Roman" panose="02020603050405020304" pitchFamily="18" charset="0"/>
              </a:rPr>
              <a:t> </a:t>
            </a:r>
            <a:r>
              <a:rPr lang="sl-SI" sz="8800" b="1" dirty="0">
                <a:cs typeface="Times New Roman" panose="02020603050405020304" pitchFamily="18" charset="0"/>
              </a:rPr>
              <a:t>alegorija</a:t>
            </a:r>
            <a:r>
              <a:rPr lang="sl-SI" sz="8800" dirty="0">
                <a:cs typeface="Times New Roman" panose="02020603050405020304" pitchFamily="18" charset="0"/>
              </a:rPr>
              <a:t> </a:t>
            </a:r>
          </a:p>
          <a:p>
            <a:pPr marL="0" indent="360363">
              <a:buNone/>
            </a:pPr>
            <a:r>
              <a:rPr lang="sl-SI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faktografski</a:t>
            </a:r>
            <a:r>
              <a:rPr lang="sl-SI" sz="8800" dirty="0">
                <a:cs typeface="Times New Roman" panose="02020603050405020304" pitchFamily="18" charset="0"/>
              </a:rPr>
              <a:t> </a:t>
            </a:r>
            <a:r>
              <a:rPr lang="sl-SI" sz="8800" b="1" dirty="0">
                <a:cs typeface="Times New Roman" panose="02020603050405020304" pitchFamily="18" charset="0"/>
              </a:rPr>
              <a:t>spev</a:t>
            </a:r>
          </a:p>
          <a:p>
            <a:pPr marL="0" indent="360363">
              <a:buNone/>
            </a:pPr>
            <a:r>
              <a:rPr lang="sl-SI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polemični</a:t>
            </a:r>
            <a:r>
              <a:rPr lang="sl-SI" sz="8800" dirty="0">
                <a:cs typeface="Times New Roman" panose="02020603050405020304" pitchFamily="18" charset="0"/>
              </a:rPr>
              <a:t> dokumentarec </a:t>
            </a:r>
            <a:r>
              <a:rPr lang="sl-SI" sz="8800" dirty="0"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77762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/>
            </a:r>
            <a:br>
              <a:rPr lang="sl-SI" dirty="0"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>              </a:t>
            </a: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>ustvarjalne oblike</a:t>
            </a:r>
            <a:r>
              <a:rPr lang="sl-SI" sz="3600" dirty="0">
                <a:cs typeface="Arial" panose="020B0604020202020204" pitchFamily="34" charset="0"/>
              </a:rPr>
              <a:t/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196752"/>
            <a:ext cx="8136904" cy="42484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metodološka</a:t>
            </a:r>
            <a:r>
              <a:rPr lang="sl-SI" sz="2400" dirty="0">
                <a:cs typeface="Times New Roman" panose="02020603050405020304" pitchFamily="18" charset="0"/>
              </a:rPr>
              <a:t> </a:t>
            </a:r>
            <a:r>
              <a:rPr lang="sl-SI" sz="2400" b="1" dirty="0">
                <a:cs typeface="Times New Roman" panose="02020603050405020304" pitchFamily="18" charset="0"/>
              </a:rPr>
              <a:t>anketa</a:t>
            </a:r>
          </a:p>
          <a:p>
            <a:pPr marL="0" indent="0">
              <a:buNone/>
            </a:pPr>
            <a:r>
              <a:rPr lang="sl-SI" sz="2400" dirty="0">
                <a:cs typeface="Times New Roman" panose="02020603050405020304" pitchFamily="18" charset="0"/>
              </a:rPr>
              <a:t>čisto </a:t>
            </a: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pričevanje</a:t>
            </a:r>
          </a:p>
          <a:p>
            <a:pPr marL="0" indent="0">
              <a:buNone/>
            </a:pP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neobdelani</a:t>
            </a:r>
            <a:r>
              <a:rPr lang="sl-SI" sz="2400" dirty="0">
                <a:cs typeface="Times New Roman" panose="02020603050405020304" pitchFamily="18" charset="0"/>
              </a:rPr>
              <a:t> </a:t>
            </a:r>
            <a:r>
              <a:rPr lang="sl-SI" sz="2400" b="1" dirty="0">
                <a:cs typeface="Times New Roman" panose="02020603050405020304" pitchFamily="18" charset="0"/>
              </a:rPr>
              <a:t>dokument</a:t>
            </a:r>
          </a:p>
          <a:p>
            <a:pPr marL="0" indent="0">
              <a:buNone/>
            </a:pP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poetični</a:t>
            </a:r>
            <a:r>
              <a:rPr lang="sl-SI" sz="2400" dirty="0">
                <a:cs typeface="Times New Roman" panose="02020603050405020304" pitchFamily="18" charset="0"/>
              </a:rPr>
              <a:t> </a:t>
            </a:r>
            <a:r>
              <a:rPr lang="sl-SI" sz="2400" b="1" dirty="0">
                <a:cs typeface="Times New Roman" panose="02020603050405020304" pitchFamily="18" charset="0"/>
              </a:rPr>
              <a:t>esej</a:t>
            </a:r>
          </a:p>
          <a:p>
            <a:pPr marL="0" indent="0">
              <a:buNone/>
            </a:pP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teoretski</a:t>
            </a:r>
            <a:r>
              <a:rPr lang="sl-SI" sz="2400" dirty="0">
                <a:cs typeface="Times New Roman" panose="02020603050405020304" pitchFamily="18" charset="0"/>
              </a:rPr>
              <a:t> </a:t>
            </a:r>
            <a:r>
              <a:rPr lang="sl-SI" sz="2400" b="1" dirty="0">
                <a:cs typeface="Times New Roman" panose="02020603050405020304" pitchFamily="18" charset="0"/>
              </a:rPr>
              <a:t>esej</a:t>
            </a:r>
          </a:p>
          <a:p>
            <a:pPr marL="0" indent="0">
              <a:buNone/>
            </a:pPr>
            <a:r>
              <a:rPr lang="sl-SI" sz="2400" dirty="0">
                <a:cs typeface="Times New Roman" panose="02020603050405020304" pitchFamily="18" charset="0"/>
              </a:rPr>
              <a:t>film </a:t>
            </a:r>
            <a:r>
              <a:rPr lang="sl-SI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faktualnosti</a:t>
            </a:r>
            <a:endParaRPr lang="sl-SI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2400" dirty="0">
                <a:cs typeface="Times New Roman" panose="02020603050405020304" pitchFamily="18" charset="0"/>
              </a:rPr>
              <a:t>film </a:t>
            </a: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metodologije</a:t>
            </a:r>
          </a:p>
          <a:p>
            <a:pPr marL="0" indent="0">
              <a:buNone/>
            </a:pPr>
            <a:r>
              <a:rPr lang="sl-SI" sz="2400" dirty="0">
                <a:cs typeface="Times New Roman" panose="02020603050405020304" pitchFamily="18" charset="0"/>
              </a:rPr>
              <a:t>filmsko </a:t>
            </a: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pismo</a:t>
            </a:r>
          </a:p>
          <a:p>
            <a:pPr marL="0" indent="0">
              <a:buNone/>
            </a:pPr>
            <a:r>
              <a:rPr lang="sl-SI" sz="2400" dirty="0">
                <a:cs typeface="Times New Roman" panose="02020603050405020304" pitchFamily="18" charset="0"/>
              </a:rPr>
              <a:t>filmski </a:t>
            </a: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letak</a:t>
            </a:r>
          </a:p>
          <a:p>
            <a:pPr marL="0" indent="0">
              <a:buNone/>
            </a:pPr>
            <a:r>
              <a:rPr lang="sl-SI" sz="2400" dirty="0">
                <a:cs typeface="Times New Roman" panose="02020603050405020304" pitchFamily="18" charset="0"/>
              </a:rPr>
              <a:t>filmska </a:t>
            </a: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pesnitev</a:t>
            </a:r>
          </a:p>
          <a:p>
            <a:pPr marL="0" indent="0">
              <a:buNone/>
            </a:pPr>
            <a:r>
              <a:rPr lang="sl-SI" sz="2400" dirty="0">
                <a:cs typeface="Times New Roman" panose="02020603050405020304" pitchFamily="18" charset="0"/>
              </a:rPr>
              <a:t>filmska </a:t>
            </a: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reportaža</a:t>
            </a:r>
          </a:p>
          <a:p>
            <a:pPr marL="0" indent="0">
              <a:buNone/>
            </a:pP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zgodovinski</a:t>
            </a:r>
            <a:r>
              <a:rPr lang="sl-SI" sz="2400" dirty="0">
                <a:cs typeface="Times New Roman" panose="02020603050405020304" pitchFamily="18" charset="0"/>
              </a:rPr>
              <a:t> </a:t>
            </a:r>
            <a:r>
              <a:rPr lang="sl-SI" sz="2400" b="1" dirty="0">
                <a:cs typeface="Times New Roman" panose="02020603050405020304" pitchFamily="18" charset="0"/>
              </a:rPr>
              <a:t>vpogled</a:t>
            </a:r>
            <a:r>
              <a:rPr lang="sl-SI" sz="2400" dirty="0">
                <a:cs typeface="Times New Roman" panose="02020603050405020304" pitchFamily="18" charset="0"/>
              </a:rPr>
              <a:t> itn.</a:t>
            </a:r>
            <a:endParaRPr lang="sl-SI" sz="2400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373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1618</TotalTime>
  <Words>1063</Words>
  <Application>Microsoft Office PowerPoint</Application>
  <PresentationFormat>Diaprojekcija na zaslonu (4:3)</PresentationFormat>
  <Paragraphs>360</Paragraphs>
  <Slides>43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43</vt:i4>
      </vt:variant>
    </vt:vector>
  </HeadingPairs>
  <TitlesOfParts>
    <vt:vector size="48" baseType="lpstr">
      <vt:lpstr>Arial</vt:lpstr>
      <vt:lpstr>Calibri</vt:lpstr>
      <vt:lpstr>Times New Roman</vt:lpstr>
      <vt:lpstr>Wingdings</vt:lpstr>
      <vt:lpstr>Office Theme</vt:lpstr>
      <vt:lpstr>PowerPointova predstavitev</vt:lpstr>
      <vt:lpstr>PowerPointova predstavitev</vt:lpstr>
      <vt:lpstr>PowerPointova predstavitev</vt:lpstr>
      <vt:lpstr>  moto </vt:lpstr>
      <vt:lpstr>  izvori </vt:lpstr>
      <vt:lpstr>  manifesti </vt:lpstr>
      <vt:lpstr>  prizorišča </vt:lpstr>
      <vt:lpstr>  ustvarjalne oblike </vt:lpstr>
      <vt:lpstr>                ustvarjalne oblike </vt:lpstr>
      <vt:lpstr>  revolucionarni stil </vt:lpstr>
      <vt:lpstr>  revolucionarni stil </vt:lpstr>
      <vt:lpstr>  militantni film </vt:lpstr>
      <vt:lpstr>  militantni film </vt:lpstr>
      <vt:lpstr>  filmski angažma </vt:lpstr>
      <vt:lpstr>                letaki </vt:lpstr>
      <vt:lpstr>                newsreel </vt:lpstr>
      <vt:lpstr>  gverila </vt:lpstr>
      <vt:lpstr>  gverila </vt:lpstr>
      <vt:lpstr>  gverila </vt:lpstr>
      <vt:lpstr>  estetika </vt:lpstr>
      <vt:lpstr>  praksa </vt:lpstr>
      <vt:lpstr>                praksa </vt:lpstr>
      <vt:lpstr>  prenova </vt:lpstr>
      <vt:lpstr>  prenova </vt:lpstr>
      <vt:lpstr>  filmsko dejanje </vt:lpstr>
      <vt:lpstr>  filmsko dejanje </vt:lpstr>
      <vt:lpstr>  filmsko dejanje </vt:lpstr>
      <vt:lpstr>  prehod </vt:lpstr>
      <vt:lpstr>  aktualnost </vt:lpstr>
      <vt:lpstr>  obzorniki </vt:lpstr>
      <vt:lpstr>  obzorniki </vt:lpstr>
      <vt:lpstr>  zdaj! </vt:lpstr>
      <vt:lpstr>                zdaj! </vt:lpstr>
      <vt:lpstr>  obzorniška fronta </vt:lpstr>
      <vt:lpstr>PowerPointova predstavitev</vt:lpstr>
      <vt:lpstr>  filmografija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   </vt:lpstr>
      <vt:lpstr>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asprah</cp:lastModifiedBy>
  <cp:revision>126</cp:revision>
  <dcterms:created xsi:type="dcterms:W3CDTF">2016-10-24T09:09:32Z</dcterms:created>
  <dcterms:modified xsi:type="dcterms:W3CDTF">2018-02-28T09:55:01Z</dcterms:modified>
</cp:coreProperties>
</file>