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27" r:id="rId2"/>
    <p:sldId id="325" r:id="rId3"/>
    <p:sldId id="338" r:id="rId4"/>
    <p:sldId id="347" r:id="rId5"/>
    <p:sldId id="348" r:id="rId6"/>
    <p:sldId id="349" r:id="rId7"/>
    <p:sldId id="339" r:id="rId8"/>
    <p:sldId id="350" r:id="rId9"/>
    <p:sldId id="351" r:id="rId10"/>
    <p:sldId id="352" r:id="rId11"/>
    <p:sldId id="353" r:id="rId12"/>
    <p:sldId id="354" r:id="rId13"/>
    <p:sldId id="355" r:id="rId14"/>
    <p:sldId id="356" r:id="rId15"/>
    <p:sldId id="357" r:id="rId16"/>
    <p:sldId id="361" r:id="rId17"/>
    <p:sldId id="359" r:id="rId18"/>
    <p:sldId id="343" r:id="rId19"/>
    <p:sldId id="362" r:id="rId20"/>
    <p:sldId id="344" r:id="rId21"/>
    <p:sldId id="363" r:id="rId22"/>
    <p:sldId id="364" r:id="rId23"/>
    <p:sldId id="373" r:id="rId24"/>
    <p:sldId id="365" r:id="rId25"/>
    <p:sldId id="367" r:id="rId26"/>
    <p:sldId id="368" r:id="rId27"/>
    <p:sldId id="371" r:id="rId28"/>
    <p:sldId id="372" r:id="rId29"/>
    <p:sldId id="374" r:id="rId3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508"/>
    <a:srgbClr val="007AD6"/>
    <a:srgbClr val="0081E2"/>
    <a:srgbClr val="E6BA00"/>
    <a:srgbClr val="DAB000"/>
    <a:srgbClr val="BFB605"/>
    <a:srgbClr val="C49F00"/>
    <a:srgbClr val="C8A200"/>
    <a:srgbClr val="0072C8"/>
    <a:srgbClr val="0091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737" autoAdjust="0"/>
  </p:normalViewPr>
  <p:slideViewPr>
    <p:cSldViewPr>
      <p:cViewPr varScale="1">
        <p:scale>
          <a:sx n="81" d="100"/>
          <a:sy n="81" d="100"/>
        </p:scale>
        <p:origin x="1426" y="2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0C57C6-7596-4878-A4BC-552ADBC811F1}" type="datetimeFigureOut">
              <a:rPr lang="sl-SI" smtClean="0"/>
              <a:t>24.10.2017</a:t>
            </a:fld>
            <a:endParaRPr lang="sl-SI"/>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6C953-A5DC-4F66-AC4E-578F2BB7866A}" type="slidenum">
              <a:rPr lang="sl-SI" smtClean="0"/>
              <a:t>‹#›</a:t>
            </a:fld>
            <a:endParaRPr lang="sl-SI"/>
          </a:p>
        </p:txBody>
      </p:sp>
    </p:spTree>
    <p:extLst>
      <p:ext uri="{BB962C8B-B14F-4D97-AF65-F5344CB8AC3E}">
        <p14:creationId xmlns:p14="http://schemas.microsoft.com/office/powerpoint/2010/main" val="2824138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430C0-0691-4523-9D14-CA0D436DA544}" type="datetimeFigureOut">
              <a:rPr lang="sl-SI" smtClean="0"/>
              <a:t>24.10.2017</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71726-B109-4E8D-BC1F-B4038804FFD1}" type="slidenum">
              <a:rPr lang="sl-SI" smtClean="0"/>
              <a:t>‹#›</a:t>
            </a:fld>
            <a:endParaRPr lang="sl-SI"/>
          </a:p>
        </p:txBody>
      </p:sp>
    </p:spTree>
    <p:extLst>
      <p:ext uri="{BB962C8B-B14F-4D97-AF65-F5344CB8AC3E}">
        <p14:creationId xmlns:p14="http://schemas.microsoft.com/office/powerpoint/2010/main" val="352497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94CCBE40-F3F9-4345-932E-4FFDD4918DAB}" type="datetimeFigureOut">
              <a:rPr lang="sl-SI" smtClean="0"/>
              <a:t>24.10.2017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426151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4CCBE40-F3F9-4345-932E-4FFDD4918DAB}" type="datetimeFigureOut">
              <a:rPr lang="sl-SI" smtClean="0"/>
              <a:t>24.10.2017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148476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4CCBE40-F3F9-4345-932E-4FFDD4918DAB}" type="datetimeFigureOut">
              <a:rPr lang="sl-SI" smtClean="0"/>
              <a:t>24.10.2017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214004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4CCBE40-F3F9-4345-932E-4FFDD4918DAB}" type="datetimeFigureOut">
              <a:rPr lang="sl-SI" smtClean="0"/>
              <a:t>24.10.2017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278904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CBE40-F3F9-4345-932E-4FFDD4918DAB}" type="datetimeFigureOut">
              <a:rPr lang="sl-SI" smtClean="0"/>
              <a:t>24.10.2017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187206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94CCBE40-F3F9-4345-932E-4FFDD4918DAB}" type="datetimeFigureOut">
              <a:rPr lang="sl-SI" smtClean="0"/>
              <a:t>24.10.2017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272806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94CCBE40-F3F9-4345-932E-4FFDD4918DAB}" type="datetimeFigureOut">
              <a:rPr lang="sl-SI" smtClean="0"/>
              <a:t>24.10.2017</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17464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94CCBE40-F3F9-4345-932E-4FFDD4918DAB}" type="datetimeFigureOut">
              <a:rPr lang="sl-SI" smtClean="0"/>
              <a:t>24.10.2017</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288458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CBE40-F3F9-4345-932E-4FFDD4918DAB}" type="datetimeFigureOut">
              <a:rPr lang="sl-SI" smtClean="0"/>
              <a:t>24.10.2017</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146390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CBE40-F3F9-4345-932E-4FFDD4918DAB}" type="datetimeFigureOut">
              <a:rPr lang="sl-SI" smtClean="0"/>
              <a:t>24.10.2017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63613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CBE40-F3F9-4345-932E-4FFDD4918DAB}" type="datetimeFigureOut">
              <a:rPr lang="sl-SI" smtClean="0"/>
              <a:t>24.10.2017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216963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CBE40-F3F9-4345-932E-4FFDD4918DAB}" type="datetimeFigureOut">
              <a:rPr lang="sl-SI" smtClean="0"/>
              <a:t>24.10.2017</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00E44-F5B7-4842-819C-F3A2957E6E41}" type="slidenum">
              <a:rPr lang="sl-SI" smtClean="0"/>
              <a:t>‹#›</a:t>
            </a:fld>
            <a:endParaRPr lang="sl-SI"/>
          </a:p>
        </p:txBody>
      </p:sp>
    </p:spTree>
    <p:extLst>
      <p:ext uri="{BB962C8B-B14F-4D97-AF65-F5344CB8AC3E}">
        <p14:creationId xmlns:p14="http://schemas.microsoft.com/office/powerpoint/2010/main" val="137979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89571"/>
            <a:ext cx="7848872" cy="1727261"/>
          </a:xfrm>
        </p:spPr>
        <p:txBody>
          <a:bodyPr/>
          <a:lstStyle/>
          <a:p>
            <a:endParaRPr lang="sl-SI" dirty="0"/>
          </a:p>
        </p:txBody>
      </p:sp>
      <p:sp>
        <p:nvSpPr>
          <p:cNvPr id="3" name="Content Placeholder 2"/>
          <p:cNvSpPr>
            <a:spLocks noGrp="1"/>
          </p:cNvSpPr>
          <p:nvPr>
            <p:ph idx="1"/>
          </p:nvPr>
        </p:nvSpPr>
        <p:spPr>
          <a:xfrm>
            <a:off x="755576" y="1916833"/>
            <a:ext cx="7848872" cy="3528392"/>
          </a:xfrm>
        </p:spPr>
        <p:txBody>
          <a:bodyPr>
            <a:normAutofit/>
          </a:bodyPr>
          <a:lstStyle/>
          <a:p>
            <a:pPr marL="0" indent="0" algn="ctr">
              <a:buNone/>
            </a:pPr>
            <a:r>
              <a:rPr lang="sl-SI" sz="7200" b="1" dirty="0">
                <a:solidFill>
                  <a:schemeClr val="bg1"/>
                </a:solidFill>
                <a:effectLst>
                  <a:outerShdw blurRad="38100" dist="38100" dir="2700000" algn="tl">
                    <a:srgbClr val="000000">
                      <a:alpha val="43137"/>
                    </a:srgbClr>
                  </a:outerShdw>
                </a:effectLst>
              </a:rPr>
              <a:t>Razumevanje filma</a:t>
            </a:r>
          </a:p>
          <a:p>
            <a:pPr marL="0" indent="0" algn="ctr">
              <a:buNone/>
            </a:pPr>
            <a:r>
              <a:rPr lang="sl-SI" sz="4000" b="1" dirty="0">
                <a:solidFill>
                  <a:schemeClr val="bg1"/>
                </a:solidFill>
                <a:effectLst>
                  <a:outerShdw blurRad="38100" dist="38100" dir="2700000" algn="tl">
                    <a:srgbClr val="000000">
                      <a:alpha val="43137"/>
                    </a:srgbClr>
                  </a:outerShdw>
                </a:effectLst>
              </a:rPr>
              <a:t>Razumem film – doživljam svet</a:t>
            </a:r>
          </a:p>
        </p:txBody>
      </p:sp>
    </p:spTree>
    <p:extLst>
      <p:ext uri="{BB962C8B-B14F-4D97-AF65-F5344CB8AC3E}">
        <p14:creationId xmlns:p14="http://schemas.microsoft.com/office/powerpoint/2010/main" val="58788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dirty="0" smtClean="0">
                <a:cs typeface="Arial" panose="020B0604020202020204" pitchFamily="34" charset="0"/>
              </a:rPr>
              <a:t>	       </a:t>
            </a:r>
            <a:r>
              <a:rPr lang="sl-SI" sz="3800" dirty="0" err="1" smtClean="0">
                <a:solidFill>
                  <a:schemeClr val="bg1"/>
                </a:solidFill>
                <a:effectLst>
                  <a:outerShdw blurRad="38100" dist="38100" dir="2700000" algn="tl">
                    <a:srgbClr val="000000">
                      <a:alpha val="43137"/>
                    </a:srgbClr>
                  </a:outerShdw>
                </a:effectLst>
                <a:cs typeface="Arial" panose="020B0604020202020204" pitchFamily="34" charset="0"/>
              </a:rPr>
              <a:t>transnacionalnost</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Autofit/>
          </a:bodyPr>
          <a:lstStyle/>
          <a:p>
            <a:pPr marL="358775" indent="-358775">
              <a:lnSpc>
                <a:spcPct val="107000"/>
              </a:lnSpc>
              <a:spcBef>
                <a:spcPts val="0"/>
              </a:spcBef>
              <a:spcAft>
                <a:spcPts val="0"/>
              </a:spcAft>
              <a:buNone/>
            </a:pPr>
            <a:r>
              <a:rPr lang="sl-SI" sz="2200" i="1" dirty="0">
                <a:ea typeface="Times New Roman" panose="02020603050405020304" pitchFamily="18" charset="0"/>
              </a:rPr>
              <a:t>• </a:t>
            </a:r>
            <a:r>
              <a:rPr lang="sl-SI" sz="2200" b="1" dirty="0">
                <a:ea typeface="Calibri" panose="020F0502020204030204" pitchFamily="34" charset="0"/>
                <a:cs typeface="Times New Roman" panose="02020603050405020304" pitchFamily="18" charset="0"/>
              </a:rPr>
              <a:t>osrednje mesto </a:t>
            </a:r>
            <a:r>
              <a:rPr lang="sl-SI" sz="2200" dirty="0">
                <a:ea typeface="Calibri" panose="020F0502020204030204" pitchFamily="34" charset="0"/>
                <a:cs typeface="Times New Roman" panose="02020603050405020304" pitchFamily="18" charset="0"/>
              </a:rPr>
              <a:t>(še vedno) zavzema </a:t>
            </a:r>
            <a:r>
              <a:rPr lang="sl-SI" sz="2200" b="1" dirty="0">
                <a:ea typeface="Calibri" panose="020F0502020204030204" pitchFamily="34" charset="0"/>
                <a:cs typeface="Times New Roman" panose="02020603050405020304" pitchFamily="18" charset="0"/>
              </a:rPr>
              <a:t>koncept </a:t>
            </a:r>
            <a:r>
              <a:rPr lang="sl-SI" sz="2200" b="1" dirty="0" err="1">
                <a:ea typeface="Calibri" panose="020F0502020204030204" pitchFamily="34" charset="0"/>
                <a:cs typeface="Times New Roman" panose="02020603050405020304" pitchFamily="18" charset="0"/>
              </a:rPr>
              <a:t>transnacionalnosti</a:t>
            </a:r>
            <a:r>
              <a:rPr lang="sl-SI" sz="2200" dirty="0">
                <a:ea typeface="Calibri" panose="020F0502020204030204" pitchFamily="34" charset="0"/>
                <a:cs typeface="Times New Roman" panose="02020603050405020304" pitchFamily="18" charset="0"/>
              </a:rPr>
              <a:t> </a:t>
            </a:r>
            <a:r>
              <a:rPr lang="sl-SI" sz="2200" dirty="0" smtClean="0">
                <a:ea typeface="Calibri" panose="020F0502020204030204" pitchFamily="34" charset="0"/>
                <a:cs typeface="Times New Roman" panose="02020603050405020304" pitchFamily="18" charset="0"/>
              </a:rPr>
              <a:t>  (</a:t>
            </a:r>
            <a:r>
              <a:rPr lang="sl-SI" sz="2200" dirty="0">
                <a:ea typeface="Calibri" panose="020F0502020204030204" pitchFamily="34" charset="0"/>
                <a:cs typeface="Times New Roman" panose="02020603050405020304" pitchFamily="18" charset="0"/>
              </a:rPr>
              <a:t>uporaba vrste predpon preseganja predpostavke »nacionalnega« – </a:t>
            </a:r>
            <a:r>
              <a:rPr lang="sl-SI" sz="2200" dirty="0" smtClean="0">
                <a:ea typeface="Calibri" panose="020F0502020204030204" pitchFamily="34" charset="0"/>
                <a:cs typeface="Times New Roman" panose="02020603050405020304" pitchFamily="18" charset="0"/>
              </a:rPr>
              <a:t>(</a:t>
            </a:r>
            <a:r>
              <a:rPr lang="sl-SI" sz="2200" i="1" dirty="0">
                <a:ea typeface="Calibri" panose="020F0502020204030204" pitchFamily="34" charset="0"/>
                <a:cs typeface="Times New Roman" panose="02020603050405020304" pitchFamily="18" charset="0"/>
              </a:rPr>
              <a:t>trans</a:t>
            </a:r>
            <a:r>
              <a:rPr lang="sl-SI" sz="2200" dirty="0">
                <a:ea typeface="Calibri" panose="020F0502020204030204" pitchFamily="34" charset="0"/>
                <a:cs typeface="Times New Roman" panose="02020603050405020304" pitchFamily="18" charset="0"/>
              </a:rPr>
              <a:t>, </a:t>
            </a:r>
            <a:r>
              <a:rPr lang="sl-SI" sz="2200" i="1" dirty="0" err="1">
                <a:ea typeface="Calibri" panose="020F0502020204030204" pitchFamily="34" charset="0"/>
                <a:cs typeface="Times New Roman" panose="02020603050405020304" pitchFamily="18" charset="0"/>
              </a:rPr>
              <a:t>inter</a:t>
            </a:r>
            <a:r>
              <a:rPr lang="sl-SI" sz="2200" dirty="0">
                <a:ea typeface="Calibri" panose="020F0502020204030204" pitchFamily="34" charset="0"/>
                <a:cs typeface="Times New Roman" panose="02020603050405020304" pitchFamily="18" charset="0"/>
              </a:rPr>
              <a:t>, </a:t>
            </a:r>
            <a:r>
              <a:rPr lang="sl-SI" sz="2200" i="1" dirty="0" err="1">
                <a:ea typeface="Calibri" panose="020F0502020204030204" pitchFamily="34" charset="0"/>
                <a:cs typeface="Times New Roman" panose="02020603050405020304" pitchFamily="18" charset="0"/>
              </a:rPr>
              <a:t>intra</a:t>
            </a:r>
            <a:r>
              <a:rPr lang="sl-SI" sz="2200" dirty="0">
                <a:ea typeface="Calibri" panose="020F0502020204030204" pitchFamily="34" charset="0"/>
                <a:cs typeface="Times New Roman" panose="02020603050405020304" pitchFamily="18" charset="0"/>
              </a:rPr>
              <a:t>, </a:t>
            </a:r>
            <a:r>
              <a:rPr lang="sl-SI" sz="2200" i="1" dirty="0">
                <a:ea typeface="Calibri" panose="020F0502020204030204" pitchFamily="34" charset="0"/>
                <a:cs typeface="Times New Roman" panose="02020603050405020304" pitchFamily="18" charset="0"/>
              </a:rPr>
              <a:t>ekstra</a:t>
            </a:r>
            <a:r>
              <a:rPr lang="sl-SI" sz="2200" dirty="0">
                <a:ea typeface="Calibri" panose="020F0502020204030204" pitchFamily="34" charset="0"/>
                <a:cs typeface="Times New Roman" panose="02020603050405020304" pitchFamily="18" charset="0"/>
              </a:rPr>
              <a:t>, </a:t>
            </a:r>
            <a:r>
              <a:rPr lang="sl-SI" sz="2200" i="1" dirty="0" err="1">
                <a:ea typeface="Calibri" panose="020F0502020204030204" pitchFamily="34" charset="0"/>
                <a:cs typeface="Times New Roman" panose="02020603050405020304" pitchFamily="18" charset="0"/>
              </a:rPr>
              <a:t>multi</a:t>
            </a:r>
            <a:r>
              <a:rPr lang="sl-SI" sz="2200" dirty="0">
                <a:ea typeface="Calibri" panose="020F0502020204030204" pitchFamily="34" charset="0"/>
                <a:cs typeface="Times New Roman" panose="02020603050405020304" pitchFamily="18" charset="0"/>
              </a:rPr>
              <a:t>, </a:t>
            </a:r>
            <a:r>
              <a:rPr lang="sl-SI" sz="2200" i="1" dirty="0" err="1">
                <a:ea typeface="Calibri" panose="020F0502020204030204" pitchFamily="34" charset="0"/>
                <a:cs typeface="Times New Roman" panose="02020603050405020304" pitchFamily="18" charset="0"/>
              </a:rPr>
              <a:t>pre</a:t>
            </a:r>
            <a:r>
              <a:rPr lang="sl-SI" sz="2200" dirty="0">
                <a:ea typeface="Calibri" panose="020F0502020204030204" pitchFamily="34" charset="0"/>
                <a:cs typeface="Times New Roman" panose="02020603050405020304" pitchFamily="18" charset="0"/>
              </a:rPr>
              <a:t>, </a:t>
            </a:r>
            <a:r>
              <a:rPr lang="sl-SI" sz="2200" i="1" dirty="0">
                <a:ea typeface="Calibri" panose="020F0502020204030204" pitchFamily="34" charset="0"/>
                <a:cs typeface="Times New Roman" panose="02020603050405020304" pitchFamily="18" charset="0"/>
              </a:rPr>
              <a:t>post</a:t>
            </a:r>
            <a:r>
              <a:rPr lang="sl-SI" sz="2200" dirty="0">
                <a:ea typeface="Calibri" panose="020F0502020204030204" pitchFamily="34" charset="0"/>
                <a:cs typeface="Times New Roman" panose="02020603050405020304" pitchFamily="18" charset="0"/>
              </a:rPr>
              <a:t>, </a:t>
            </a:r>
            <a:r>
              <a:rPr lang="sl-SI" sz="2200" i="1" dirty="0">
                <a:ea typeface="Calibri" panose="020F0502020204030204" pitchFamily="34" charset="0"/>
                <a:cs typeface="Times New Roman" panose="02020603050405020304" pitchFamily="18" charset="0"/>
              </a:rPr>
              <a:t>para</a:t>
            </a:r>
            <a:r>
              <a:rPr lang="sl-SI" sz="2200" dirty="0">
                <a:ea typeface="Calibri" panose="020F0502020204030204" pitchFamily="34" charset="0"/>
                <a:cs typeface="Times New Roman" panose="02020603050405020304" pitchFamily="18" charset="0"/>
              </a:rPr>
              <a:t>) izpričuje izjemno </a:t>
            </a:r>
            <a:r>
              <a:rPr lang="sl-SI" sz="2200" dirty="0" smtClean="0">
                <a:ea typeface="Calibri" panose="020F0502020204030204" pitchFamily="34" charset="0"/>
                <a:cs typeface="Times New Roman" panose="02020603050405020304" pitchFamily="18" charset="0"/>
              </a:rPr>
              <a:t>težnjo </a:t>
            </a:r>
            <a:r>
              <a:rPr lang="sl-SI" sz="2200" dirty="0">
                <a:ea typeface="Calibri" panose="020F0502020204030204" pitchFamily="34" charset="0"/>
                <a:cs typeface="Times New Roman" panose="02020603050405020304" pitchFamily="18" charset="0"/>
              </a:rPr>
              <a:t>zavračanja neizbežne »nacionalne ukoreninjenosti« v </a:t>
            </a:r>
            <a:r>
              <a:rPr lang="sl-SI" sz="2200" dirty="0" smtClean="0">
                <a:ea typeface="Calibri" panose="020F0502020204030204" pitchFamily="34" charset="0"/>
                <a:cs typeface="Times New Roman" panose="02020603050405020304" pitchFamily="18" charset="0"/>
              </a:rPr>
              <a:t>svetovnem filmu</a:t>
            </a:r>
            <a:r>
              <a:rPr lang="sl-SI" sz="2200" dirty="0">
                <a:ea typeface="Calibri" panose="020F0502020204030204" pitchFamily="34" charset="0"/>
                <a:cs typeface="Times New Roman" panose="02020603050405020304" pitchFamily="18" charset="0"/>
              </a:rPr>
              <a:t> </a:t>
            </a:r>
            <a:endParaRPr lang="sl-SI" sz="2200" dirty="0" smtClean="0">
              <a:ea typeface="Calibri" panose="020F0502020204030204" pitchFamily="34" charset="0"/>
              <a:cs typeface="Times New Roman" panose="02020603050405020304" pitchFamily="18" charset="0"/>
            </a:endParaRPr>
          </a:p>
          <a:p>
            <a:pPr marL="358775" indent="-358775">
              <a:lnSpc>
                <a:spcPct val="107000"/>
              </a:lnSpc>
              <a:spcBef>
                <a:spcPts val="0"/>
              </a:spcBef>
              <a:spcAft>
                <a:spcPts val="0"/>
              </a:spcAft>
              <a:buNone/>
            </a:pPr>
            <a:endParaRPr lang="sl-SI" sz="1400" dirty="0" smtClean="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sl-SI" sz="2200" i="1" dirty="0" smtClean="0">
                <a:ea typeface="Times New Roman" panose="02020603050405020304" pitchFamily="18" charset="0"/>
              </a:rPr>
              <a:t>• </a:t>
            </a:r>
            <a:r>
              <a:rPr lang="sl-SI" sz="2200" b="1" dirty="0">
                <a:ea typeface="Calibri" panose="020F0502020204030204" pitchFamily="34" charset="0"/>
                <a:cs typeface="Times New Roman" panose="02020603050405020304" pitchFamily="18" charset="0"/>
              </a:rPr>
              <a:t>pomembna razlika med</a:t>
            </a:r>
            <a:r>
              <a:rPr lang="sl-SI" sz="2200" dirty="0">
                <a:ea typeface="Calibri" panose="020F0502020204030204" pitchFamily="34" charset="0"/>
                <a:cs typeface="Times New Roman" panose="02020603050405020304" pitchFamily="18" charset="0"/>
              </a:rPr>
              <a:t>: </a:t>
            </a:r>
          </a:p>
          <a:p>
            <a:pPr indent="0">
              <a:lnSpc>
                <a:spcPct val="107000"/>
              </a:lnSpc>
              <a:spcBef>
                <a:spcPts val="0"/>
              </a:spcBef>
              <a:spcAft>
                <a:spcPts val="0"/>
              </a:spcAft>
              <a:buNone/>
            </a:pPr>
            <a:r>
              <a:rPr lang="sl-SI" sz="2200" dirty="0">
                <a:ea typeface="Calibri" panose="020F0502020204030204" pitchFamily="34" charset="0"/>
                <a:cs typeface="Times New Roman" panose="02020603050405020304" pitchFamily="18" charset="0"/>
              </a:rPr>
              <a:t>- pojmi »vključevanja« – </a:t>
            </a:r>
            <a:r>
              <a:rPr lang="sl-SI" sz="2200" i="1" dirty="0" err="1">
                <a:ea typeface="Calibri" panose="020F0502020204030204" pitchFamily="34" charset="0"/>
                <a:cs typeface="Times New Roman" panose="02020603050405020304" pitchFamily="18" charset="0"/>
              </a:rPr>
              <a:t>inter</a:t>
            </a:r>
            <a:r>
              <a:rPr lang="sl-SI" sz="2200" dirty="0">
                <a:ea typeface="Calibri" panose="020F0502020204030204" pitchFamily="34" charset="0"/>
                <a:cs typeface="Times New Roman" panose="02020603050405020304" pitchFamily="18" charset="0"/>
              </a:rPr>
              <a:t>, </a:t>
            </a:r>
            <a:r>
              <a:rPr lang="sl-SI" sz="2200" i="1" dirty="0" err="1">
                <a:ea typeface="Calibri" panose="020F0502020204030204" pitchFamily="34" charset="0"/>
                <a:cs typeface="Times New Roman" panose="02020603050405020304" pitchFamily="18" charset="0"/>
              </a:rPr>
              <a:t>intra</a:t>
            </a:r>
            <a:r>
              <a:rPr lang="sl-SI" sz="2200" dirty="0">
                <a:ea typeface="Calibri" panose="020F0502020204030204" pitchFamily="34" charset="0"/>
                <a:cs typeface="Times New Roman" panose="02020603050405020304" pitchFamily="18" charset="0"/>
              </a:rPr>
              <a:t>, </a:t>
            </a:r>
            <a:r>
              <a:rPr lang="sl-SI" sz="2200" i="1" dirty="0" err="1">
                <a:ea typeface="Calibri" panose="020F0502020204030204" pitchFamily="34" charset="0"/>
                <a:cs typeface="Times New Roman" panose="02020603050405020304" pitchFamily="18" charset="0"/>
              </a:rPr>
              <a:t>multi</a:t>
            </a:r>
            <a:r>
              <a:rPr lang="sl-SI" sz="2200" dirty="0">
                <a:ea typeface="Calibri" panose="020F0502020204030204" pitchFamily="34" charset="0"/>
                <a:cs typeface="Times New Roman" panose="02020603050405020304" pitchFamily="18" charset="0"/>
              </a:rPr>
              <a:t>, </a:t>
            </a:r>
            <a:r>
              <a:rPr lang="sl-SI" sz="2200" i="1" dirty="0" err="1">
                <a:ea typeface="Calibri" panose="020F0502020204030204" pitchFamily="34" charset="0"/>
                <a:cs typeface="Times New Roman" panose="02020603050405020304" pitchFamily="18" charset="0"/>
              </a:rPr>
              <a:t>pre</a:t>
            </a:r>
            <a:r>
              <a:rPr lang="sl-SI" sz="2200" dirty="0">
                <a:ea typeface="Calibri" panose="020F0502020204030204" pitchFamily="34" charset="0"/>
                <a:cs typeface="Times New Roman" panose="02020603050405020304" pitchFamily="18" charset="0"/>
              </a:rPr>
              <a:t>, </a:t>
            </a:r>
            <a:r>
              <a:rPr lang="sl-SI" sz="2200" i="1" dirty="0">
                <a:ea typeface="Calibri" panose="020F0502020204030204" pitchFamily="34" charset="0"/>
                <a:cs typeface="Times New Roman" panose="02020603050405020304" pitchFamily="18" charset="0"/>
              </a:rPr>
              <a:t>post</a:t>
            </a:r>
          </a:p>
          <a:p>
            <a:pPr indent="0">
              <a:lnSpc>
                <a:spcPct val="107000"/>
              </a:lnSpc>
              <a:spcBef>
                <a:spcPts val="0"/>
              </a:spcBef>
              <a:spcAft>
                <a:spcPts val="0"/>
              </a:spcAft>
              <a:buNone/>
            </a:pPr>
            <a:r>
              <a:rPr lang="sl-SI" sz="2200" dirty="0">
                <a:ea typeface="Calibri" panose="020F0502020204030204" pitchFamily="34" charset="0"/>
                <a:cs typeface="Times New Roman" panose="02020603050405020304" pitchFamily="18" charset="0"/>
              </a:rPr>
              <a:t>   nakazuje na pozitivni pomen (tovrstnih) filmskih procesov </a:t>
            </a:r>
            <a:endParaRPr lang="sl-SI" sz="2200" dirty="0" smtClean="0">
              <a:ea typeface="Calibri" panose="020F0502020204030204" pitchFamily="34" charset="0"/>
              <a:cs typeface="Times New Roman" panose="02020603050405020304" pitchFamily="18" charset="0"/>
            </a:endParaRPr>
          </a:p>
          <a:p>
            <a:pPr indent="0">
              <a:lnSpc>
                <a:spcPct val="107000"/>
              </a:lnSpc>
              <a:spcBef>
                <a:spcPts val="0"/>
              </a:spcBef>
              <a:spcAft>
                <a:spcPts val="0"/>
              </a:spcAft>
              <a:buNone/>
            </a:pPr>
            <a:endParaRPr lang="sl-SI" sz="1400" dirty="0">
              <a:ea typeface="Calibri" panose="020F0502020204030204" pitchFamily="34" charset="0"/>
              <a:cs typeface="Times New Roman" panose="02020603050405020304" pitchFamily="18" charset="0"/>
            </a:endParaRPr>
          </a:p>
          <a:p>
            <a:pPr indent="0">
              <a:lnSpc>
                <a:spcPct val="107000"/>
              </a:lnSpc>
              <a:spcBef>
                <a:spcPts val="0"/>
              </a:spcBef>
              <a:spcAft>
                <a:spcPts val="0"/>
              </a:spcAft>
              <a:buNone/>
            </a:pPr>
            <a:r>
              <a:rPr lang="sl-SI" sz="2200" dirty="0">
                <a:ea typeface="Calibri" panose="020F0502020204030204" pitchFamily="34" charset="0"/>
                <a:cs typeface="Times New Roman" panose="02020603050405020304" pitchFamily="18" charset="0"/>
              </a:rPr>
              <a:t>- pojmi »preseganja, zunanjosti, odstranitve« – </a:t>
            </a:r>
            <a:r>
              <a:rPr lang="sl-SI" sz="2200" i="1" dirty="0">
                <a:ea typeface="Calibri" panose="020F0502020204030204" pitchFamily="34" charset="0"/>
                <a:cs typeface="Times New Roman" panose="02020603050405020304" pitchFamily="18" charset="0"/>
              </a:rPr>
              <a:t>trans</a:t>
            </a:r>
            <a:r>
              <a:rPr lang="sl-SI" sz="2200" dirty="0">
                <a:ea typeface="Calibri" panose="020F0502020204030204" pitchFamily="34" charset="0"/>
                <a:cs typeface="Times New Roman" panose="02020603050405020304" pitchFamily="18" charset="0"/>
              </a:rPr>
              <a:t>, </a:t>
            </a:r>
            <a:r>
              <a:rPr lang="sl-SI" sz="2200" i="1" dirty="0">
                <a:ea typeface="Calibri" panose="020F0502020204030204" pitchFamily="34" charset="0"/>
                <a:cs typeface="Times New Roman" panose="02020603050405020304" pitchFamily="18" charset="0"/>
              </a:rPr>
              <a:t>para</a:t>
            </a:r>
            <a:r>
              <a:rPr lang="sl-SI" sz="2200" dirty="0">
                <a:ea typeface="Calibri" panose="020F0502020204030204" pitchFamily="34" charset="0"/>
                <a:cs typeface="Times New Roman" panose="02020603050405020304" pitchFamily="18" charset="0"/>
              </a:rPr>
              <a:t>, </a:t>
            </a:r>
            <a:r>
              <a:rPr lang="sl-SI" sz="2200" i="1" dirty="0">
                <a:ea typeface="Calibri" panose="020F0502020204030204" pitchFamily="34" charset="0"/>
                <a:cs typeface="Times New Roman" panose="02020603050405020304" pitchFamily="18" charset="0"/>
              </a:rPr>
              <a:t>ekstra  </a:t>
            </a:r>
          </a:p>
          <a:p>
            <a:pPr indent="0">
              <a:lnSpc>
                <a:spcPct val="107000"/>
              </a:lnSpc>
              <a:spcBef>
                <a:spcPts val="0"/>
              </a:spcBef>
              <a:spcAft>
                <a:spcPts val="0"/>
              </a:spcAft>
              <a:buNone/>
            </a:pPr>
            <a:r>
              <a:rPr lang="sl-SI" sz="2200" dirty="0">
                <a:ea typeface="Calibri" panose="020F0502020204030204" pitchFamily="34" charset="0"/>
                <a:cs typeface="Times New Roman" panose="02020603050405020304" pitchFamily="18" charset="0"/>
              </a:rPr>
              <a:t>   nakazuje na </a:t>
            </a:r>
            <a:r>
              <a:rPr lang="sl-SI" sz="2200" dirty="0" err="1">
                <a:ea typeface="Calibri" panose="020F0502020204030204" pitchFamily="34" charset="0"/>
                <a:cs typeface="Times New Roman" panose="02020603050405020304" pitchFamily="18" charset="0"/>
              </a:rPr>
              <a:t>problematizacijo</a:t>
            </a:r>
            <a:r>
              <a:rPr lang="sl-SI" sz="2200" dirty="0">
                <a:ea typeface="Calibri" panose="020F0502020204030204" pitchFamily="34" charset="0"/>
                <a:cs typeface="Times New Roman" panose="02020603050405020304" pitchFamily="18" charset="0"/>
              </a:rPr>
              <a:t> oziroma </a:t>
            </a:r>
            <a:r>
              <a:rPr lang="sl-SI" sz="2200" dirty="0" err="1">
                <a:ea typeface="Calibri" panose="020F0502020204030204" pitchFamily="34" charset="0"/>
                <a:cs typeface="Times New Roman" panose="02020603050405020304" pitchFamily="18" charset="0"/>
              </a:rPr>
              <a:t>preizpraševanje</a:t>
            </a:r>
            <a:r>
              <a:rPr lang="sl-SI" sz="2200" dirty="0">
                <a:ea typeface="Calibri" panose="020F0502020204030204" pitchFamily="34" charset="0"/>
                <a:cs typeface="Times New Roman" panose="02020603050405020304" pitchFamily="18" charset="0"/>
              </a:rPr>
              <a:t> (tovrstnih) </a:t>
            </a:r>
          </a:p>
          <a:p>
            <a:pPr indent="0">
              <a:lnSpc>
                <a:spcPct val="107000"/>
              </a:lnSpc>
              <a:spcBef>
                <a:spcPts val="0"/>
              </a:spcBef>
              <a:spcAft>
                <a:spcPts val="0"/>
              </a:spcAft>
              <a:buNone/>
            </a:pPr>
            <a:r>
              <a:rPr lang="sl-SI" sz="2200" dirty="0">
                <a:ea typeface="Calibri" panose="020F0502020204030204" pitchFamily="34" charset="0"/>
                <a:cs typeface="Times New Roman" panose="02020603050405020304" pitchFamily="18" charset="0"/>
              </a:rPr>
              <a:t>   filmskih procesov </a:t>
            </a:r>
          </a:p>
        </p:txBody>
      </p:sp>
    </p:spTree>
    <p:extLst>
      <p:ext uri="{BB962C8B-B14F-4D97-AF65-F5344CB8AC3E}">
        <p14:creationId xmlns:p14="http://schemas.microsoft.com/office/powerpoint/2010/main" val="375615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dirty="0" smtClean="0">
                <a:cs typeface="Arial" panose="020B0604020202020204" pitchFamily="34" charset="0"/>
              </a:rPr>
              <a:t>	       </a:t>
            </a:r>
            <a:r>
              <a:rPr lang="sl-SI" sz="3800" dirty="0" smtClean="0">
                <a:solidFill>
                  <a:schemeClr val="bg1"/>
                </a:solidFill>
                <a:effectLst>
                  <a:outerShdw blurRad="38100" dist="38100" dir="2700000" algn="tl">
                    <a:srgbClr val="000000">
                      <a:alpha val="43137"/>
                    </a:srgbClr>
                  </a:outerShdw>
                </a:effectLst>
                <a:cs typeface="Arial" panose="020B0604020202020204" pitchFamily="34" charset="0"/>
              </a:rPr>
              <a:t>kritični </a:t>
            </a:r>
            <a:r>
              <a:rPr lang="sl-SI" sz="3800" dirty="0" err="1">
                <a:solidFill>
                  <a:schemeClr val="bg1"/>
                </a:solidFill>
                <a:effectLst>
                  <a:outerShdw blurRad="38100" dist="38100" dir="2700000" algn="tl">
                    <a:srgbClr val="000000">
                      <a:alpha val="43137"/>
                    </a:srgbClr>
                  </a:outerShdw>
                </a:effectLst>
                <a:cs typeface="Arial" panose="020B0604020202020204" pitchFamily="34" charset="0"/>
              </a:rPr>
              <a:t>transnacionalizem</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Autofit/>
          </a:bodyPr>
          <a:lstStyle/>
          <a:p>
            <a:pPr marL="360363" indent="-360363">
              <a:lnSpc>
                <a:spcPct val="107000"/>
              </a:lnSpc>
              <a:spcBef>
                <a:spcPts val="0"/>
              </a:spcBef>
              <a:spcAft>
                <a:spcPts val="0"/>
              </a:spcAft>
              <a:buNone/>
            </a:pPr>
            <a:endParaRPr lang="sl-SI" sz="1400" i="1" dirty="0" smtClean="0">
              <a:ea typeface="Times New Roman" panose="02020603050405020304" pitchFamily="18" charset="0"/>
            </a:endParaRPr>
          </a:p>
          <a:p>
            <a:pPr marL="360363" indent="-360363">
              <a:lnSpc>
                <a:spcPct val="107000"/>
              </a:lnSpc>
              <a:spcBef>
                <a:spcPts val="0"/>
              </a:spcBef>
              <a:spcAft>
                <a:spcPts val="0"/>
              </a:spcAft>
              <a:buNone/>
            </a:pPr>
            <a:r>
              <a:rPr lang="sl-SI" sz="2200" i="1" dirty="0" smtClean="0">
                <a:ea typeface="Times New Roman" panose="02020603050405020304" pitchFamily="18" charset="0"/>
              </a:rPr>
              <a:t>• </a:t>
            </a:r>
            <a:r>
              <a:rPr lang="sl-SI" sz="2200" dirty="0">
                <a:ea typeface="Calibri" panose="020F0502020204030204" pitchFamily="34" charset="0"/>
                <a:cs typeface="Times New Roman" panose="02020603050405020304" pitchFamily="18" charset="0"/>
              </a:rPr>
              <a:t>v </a:t>
            </a:r>
            <a:r>
              <a:rPr lang="sl-SI" sz="2200" b="1" dirty="0">
                <a:ea typeface="Calibri" panose="020F0502020204030204" pitchFamily="34" charset="0"/>
                <a:cs typeface="Times New Roman" panose="02020603050405020304" pitchFamily="18" charset="0"/>
              </a:rPr>
              <a:t>enosmernem</a:t>
            </a:r>
            <a:r>
              <a:rPr lang="sl-SI" sz="2200" dirty="0">
                <a:ea typeface="Calibri" panose="020F0502020204030204" pitchFamily="34" charset="0"/>
                <a:cs typeface="Times New Roman" panose="02020603050405020304" pitchFamily="18" charset="0"/>
              </a:rPr>
              <a:t>, pogosto interesno vodenem sovpadanju sorodnih, pa tudi </a:t>
            </a:r>
            <a:r>
              <a:rPr lang="sl-SI" sz="2200" dirty="0" smtClean="0">
                <a:ea typeface="Calibri" panose="020F0502020204030204" pitchFamily="34" charset="0"/>
                <a:cs typeface="Times New Roman" panose="02020603050405020304" pitchFamily="18" charset="0"/>
              </a:rPr>
              <a:t>raznorodnih </a:t>
            </a:r>
            <a:r>
              <a:rPr lang="sl-SI" sz="2200" dirty="0">
                <a:ea typeface="Calibri" panose="020F0502020204030204" pitchFamily="34" charset="0"/>
                <a:cs typeface="Times New Roman" panose="02020603050405020304" pitchFamily="18" charset="0"/>
              </a:rPr>
              <a:t>določil lahko prihaja do preprostega interesnega združevanja uveljavljenih struktur, brez nujnega kritičnega premisleka, </a:t>
            </a:r>
            <a:r>
              <a:rPr lang="sl-SI" sz="2200" dirty="0" smtClean="0">
                <a:ea typeface="Calibri" panose="020F0502020204030204" pitchFamily="34" charset="0"/>
                <a:cs typeface="Times New Roman" panose="02020603050405020304" pitchFamily="18" charset="0"/>
              </a:rPr>
              <a:t>ki </a:t>
            </a:r>
            <a:r>
              <a:rPr lang="sl-SI" sz="2200" dirty="0">
                <a:ea typeface="Calibri" panose="020F0502020204030204" pitchFamily="34" charset="0"/>
                <a:cs typeface="Times New Roman" panose="02020603050405020304" pitchFamily="18" charset="0"/>
              </a:rPr>
              <a:t>je predpostavljen v izhodiščnih pojmovnih </a:t>
            </a:r>
            <a:r>
              <a:rPr lang="sl-SI" sz="2200" dirty="0" smtClean="0">
                <a:ea typeface="Calibri" panose="020F0502020204030204" pitchFamily="34" charset="0"/>
                <a:cs typeface="Times New Roman" panose="02020603050405020304" pitchFamily="18" charset="0"/>
              </a:rPr>
              <a:t>relativizacijah</a:t>
            </a:r>
          </a:p>
          <a:p>
            <a:pPr marL="360363" indent="-360363">
              <a:lnSpc>
                <a:spcPct val="107000"/>
              </a:lnSpc>
              <a:spcBef>
                <a:spcPts val="0"/>
              </a:spcBef>
              <a:spcAft>
                <a:spcPts val="0"/>
              </a:spcAft>
              <a:buNone/>
            </a:pPr>
            <a:r>
              <a:rPr lang="sl-SI" sz="1400" dirty="0">
                <a:ea typeface="Calibri" panose="020F0502020204030204" pitchFamily="34" charset="0"/>
                <a:cs typeface="Times New Roman" panose="02020603050405020304" pitchFamily="18" charset="0"/>
              </a:rPr>
              <a:t> </a:t>
            </a:r>
          </a:p>
          <a:p>
            <a:pPr marL="360363" indent="-360363">
              <a:lnSpc>
                <a:spcPct val="107000"/>
              </a:lnSpc>
              <a:spcBef>
                <a:spcPts val="0"/>
              </a:spcBef>
              <a:spcAft>
                <a:spcPts val="0"/>
              </a:spcAft>
              <a:buNone/>
            </a:pPr>
            <a:r>
              <a:rPr lang="sl-SI" sz="2200" i="1" dirty="0">
                <a:ea typeface="Times New Roman" panose="02020603050405020304" pitchFamily="18" charset="0"/>
              </a:rPr>
              <a:t>• </a:t>
            </a:r>
            <a:r>
              <a:rPr lang="sl-SI" sz="2200" b="1" dirty="0">
                <a:ea typeface="Calibri" panose="020F0502020204030204" pitchFamily="34" charset="0"/>
                <a:cs typeface="Times New Roman" panose="02020603050405020304" pitchFamily="18" charset="0"/>
              </a:rPr>
              <a:t>kritični filmski </a:t>
            </a:r>
            <a:r>
              <a:rPr lang="sl-SI" sz="2200" b="1" dirty="0" err="1">
                <a:ea typeface="Calibri" panose="020F0502020204030204" pitchFamily="34" charset="0"/>
                <a:cs typeface="Times New Roman" panose="02020603050405020304" pitchFamily="18" charset="0"/>
              </a:rPr>
              <a:t>transnacionalizem</a:t>
            </a:r>
            <a:r>
              <a:rPr lang="sl-SI" sz="2200" b="1" dirty="0">
                <a:ea typeface="Calibri" panose="020F0502020204030204" pitchFamily="34" charset="0"/>
                <a:cs typeface="Times New Roman" panose="02020603050405020304" pitchFamily="18" charset="0"/>
              </a:rPr>
              <a:t> </a:t>
            </a:r>
            <a:r>
              <a:rPr lang="sl-SI" sz="2200" dirty="0">
                <a:ea typeface="Calibri" panose="020F0502020204030204" pitchFamily="34" charset="0"/>
                <a:cs typeface="Times New Roman" panose="02020603050405020304" pitchFamily="18" charset="0"/>
              </a:rPr>
              <a:t>se zatorej vzpostavlja kot prizorišče  razumevanja možnosti regionalnih in </a:t>
            </a:r>
            <a:r>
              <a:rPr lang="sl-SI" sz="2200" dirty="0" err="1">
                <a:ea typeface="Calibri" panose="020F0502020204030204" pitchFamily="34" charset="0"/>
                <a:cs typeface="Times New Roman" panose="02020603050405020304" pitchFamily="18" charset="0"/>
              </a:rPr>
              <a:t>diaspornih</a:t>
            </a:r>
            <a:r>
              <a:rPr lang="sl-SI" sz="2200" dirty="0">
                <a:ea typeface="Calibri" panose="020F0502020204030204" pitchFamily="34" charset="0"/>
                <a:cs typeface="Times New Roman" panose="02020603050405020304" pitchFamily="18" charset="0"/>
              </a:rPr>
              <a:t> kultur, da vplivajo na nacionalne in transnacionalne kinematografije, jih </a:t>
            </a:r>
            <a:r>
              <a:rPr lang="sl-SI" sz="2200" dirty="0" err="1">
                <a:ea typeface="Calibri" panose="020F0502020204030204" pitchFamily="34" charset="0"/>
                <a:cs typeface="Times New Roman" panose="02020603050405020304" pitchFamily="18" charset="0"/>
              </a:rPr>
              <a:t>preizprašujejo</a:t>
            </a:r>
            <a:r>
              <a:rPr lang="sl-SI" sz="2200" dirty="0">
                <a:ea typeface="Calibri" panose="020F0502020204030204" pitchFamily="34" charset="0"/>
                <a:cs typeface="Times New Roman" panose="02020603050405020304" pitchFamily="18" charset="0"/>
              </a:rPr>
              <a:t> ter po potrebi </a:t>
            </a:r>
            <a:r>
              <a:rPr lang="sl-SI" sz="2200" dirty="0" err="1">
                <a:ea typeface="Calibri" panose="020F0502020204030204" pitchFamily="34" charset="0"/>
                <a:cs typeface="Times New Roman" panose="02020603050405020304" pitchFamily="18" charset="0"/>
              </a:rPr>
              <a:t>subvertirajo</a:t>
            </a:r>
            <a:r>
              <a:rPr lang="sl-SI" sz="2200" dirty="0">
                <a:ea typeface="Calibri" panose="020F0502020204030204" pitchFamily="34" charset="0"/>
                <a:cs typeface="Times New Roman" panose="02020603050405020304" pitchFamily="18" charset="0"/>
              </a:rPr>
              <a:t> in preoblikujejo – zlasti v obliki decentralizacije</a:t>
            </a:r>
            <a:endParaRPr lang="sl-SI" sz="2200" dirty="0">
              <a:cs typeface="Arial" panose="020B0604020202020204" pitchFamily="34" charset="0"/>
            </a:endParaRPr>
          </a:p>
        </p:txBody>
      </p:sp>
    </p:spTree>
    <p:extLst>
      <p:ext uri="{BB962C8B-B14F-4D97-AF65-F5344CB8AC3E}">
        <p14:creationId xmlns:p14="http://schemas.microsoft.com/office/powerpoint/2010/main" val="101173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dirty="0" smtClean="0">
                <a:cs typeface="Arial" panose="020B0604020202020204" pitchFamily="34" charset="0"/>
              </a:rPr>
              <a:t>	       </a:t>
            </a:r>
            <a:r>
              <a:rPr lang="sl-SI" sz="3800" dirty="0" smtClean="0">
                <a:solidFill>
                  <a:schemeClr val="bg1"/>
                </a:solidFill>
                <a:effectLst>
                  <a:outerShdw blurRad="38100" dist="38100" dir="2700000" algn="tl">
                    <a:srgbClr val="000000">
                      <a:alpha val="43137"/>
                    </a:srgbClr>
                  </a:outerShdw>
                </a:effectLst>
                <a:cs typeface="Arial" panose="020B0604020202020204" pitchFamily="34" charset="0"/>
              </a:rPr>
              <a:t>decentralizacija</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484784"/>
            <a:ext cx="8136904" cy="3960441"/>
          </a:xfrm>
        </p:spPr>
        <p:txBody>
          <a:bodyPr>
            <a:noAutofit/>
          </a:bodyPr>
          <a:lstStyle/>
          <a:p>
            <a:pPr marL="360363" indent="-360363">
              <a:lnSpc>
                <a:spcPct val="107000"/>
              </a:lnSpc>
              <a:spcBef>
                <a:spcPts val="0"/>
              </a:spcBef>
              <a:spcAft>
                <a:spcPts val="0"/>
              </a:spcAft>
              <a:buNone/>
            </a:pPr>
            <a:endParaRPr lang="sl-SI" sz="1400" i="1" dirty="0" smtClean="0">
              <a:ea typeface="Times New Roman" panose="02020603050405020304" pitchFamily="18" charset="0"/>
            </a:endParaRPr>
          </a:p>
          <a:p>
            <a:pPr marL="447675" indent="-447675">
              <a:lnSpc>
                <a:spcPct val="107000"/>
              </a:lnSpc>
              <a:spcBef>
                <a:spcPts val="0"/>
              </a:spcBef>
              <a:spcAft>
                <a:spcPts val="0"/>
              </a:spcAft>
              <a:buNone/>
            </a:pPr>
            <a:r>
              <a:rPr lang="sl-SI" sz="2200" i="1" dirty="0">
                <a:ea typeface="Times New Roman" panose="02020603050405020304" pitchFamily="18" charset="0"/>
              </a:rPr>
              <a:t>• </a:t>
            </a:r>
            <a:r>
              <a:rPr lang="sl-SI" sz="2200" dirty="0">
                <a:ea typeface="Calibri" panose="020F0502020204030204" pitchFamily="34" charset="0"/>
                <a:cs typeface="Times New Roman" panose="02020603050405020304" pitchFamily="18" charset="0"/>
              </a:rPr>
              <a:t>s poskusi </a:t>
            </a:r>
            <a:r>
              <a:rPr lang="sl-SI" sz="2200" b="1" dirty="0">
                <a:ea typeface="Calibri" panose="020F0502020204030204" pitchFamily="34" charset="0"/>
                <a:cs typeface="Times New Roman" panose="02020603050405020304" pitchFamily="18" charset="0"/>
              </a:rPr>
              <a:t>decentralizacije</a:t>
            </a:r>
            <a:r>
              <a:rPr lang="sl-SI" sz="2200" dirty="0">
                <a:ea typeface="Calibri" panose="020F0502020204030204" pitchFamily="34" charset="0"/>
                <a:cs typeface="Times New Roman" panose="02020603050405020304" pitchFamily="18" charset="0"/>
              </a:rPr>
              <a:t> in prevračanja normativnosti si filmi hkrati prizadevajo destabilizirati utrjena določila »središča« in </a:t>
            </a:r>
            <a:r>
              <a:rPr lang="sl-SI" sz="2200" dirty="0" smtClean="0">
                <a:ea typeface="Calibri" panose="020F0502020204030204" pitchFamily="34" charset="0"/>
                <a:cs typeface="Times New Roman" panose="02020603050405020304" pitchFamily="18" charset="0"/>
              </a:rPr>
              <a:t>»obrobja« </a:t>
            </a:r>
            <a:r>
              <a:rPr lang="sl-SI" sz="2200" dirty="0">
                <a:ea typeface="Calibri" panose="020F0502020204030204" pitchFamily="34" charset="0"/>
                <a:cs typeface="Times New Roman" panose="02020603050405020304" pitchFamily="18" charset="0"/>
              </a:rPr>
              <a:t>oziroma »prvo-« in »</a:t>
            </a:r>
            <a:r>
              <a:rPr lang="sl-SI" sz="2200" dirty="0" err="1">
                <a:ea typeface="Calibri" panose="020F0502020204030204" pitchFamily="34" charset="0"/>
                <a:cs typeface="Times New Roman" panose="02020603050405020304" pitchFamily="18" charset="0"/>
              </a:rPr>
              <a:t>drugovrstnosti</a:t>
            </a:r>
            <a:r>
              <a:rPr lang="sl-SI" sz="2200" dirty="0">
                <a:ea typeface="Calibri" panose="020F0502020204030204" pitchFamily="34" charset="0"/>
                <a:cs typeface="Times New Roman" panose="02020603050405020304" pitchFamily="18" charset="0"/>
              </a:rPr>
              <a:t>« tako v smislu vrednosti kot </a:t>
            </a:r>
            <a:r>
              <a:rPr lang="sl-SI" sz="2200" dirty="0" smtClean="0">
                <a:ea typeface="Calibri" panose="020F0502020204030204" pitchFamily="34" charset="0"/>
                <a:cs typeface="Times New Roman" panose="02020603050405020304" pitchFamily="18" charset="0"/>
              </a:rPr>
              <a:t>uveljavljanja</a:t>
            </a:r>
          </a:p>
          <a:p>
            <a:pPr marL="447675" indent="-447675">
              <a:lnSpc>
                <a:spcPct val="107000"/>
              </a:lnSpc>
              <a:spcBef>
                <a:spcPts val="0"/>
              </a:spcBef>
              <a:spcAft>
                <a:spcPts val="0"/>
              </a:spcAft>
              <a:buNone/>
            </a:pPr>
            <a:endParaRPr lang="sl-SI" sz="1400" i="1" dirty="0">
              <a:ea typeface="Times New Roman" panose="02020603050405020304" pitchFamily="18" charset="0"/>
              <a:cs typeface="Times New Roman" panose="02020603050405020304" pitchFamily="18" charset="0"/>
            </a:endParaRPr>
          </a:p>
          <a:p>
            <a:pPr marL="447675" indent="-447675">
              <a:lnSpc>
                <a:spcPct val="107000"/>
              </a:lnSpc>
              <a:spcBef>
                <a:spcPts val="0"/>
              </a:spcBef>
              <a:spcAft>
                <a:spcPts val="0"/>
              </a:spcAft>
              <a:buNone/>
            </a:pPr>
            <a:r>
              <a:rPr lang="sl-SI" sz="2200" i="1" dirty="0">
                <a:ea typeface="Times New Roman" panose="02020603050405020304" pitchFamily="18" charset="0"/>
              </a:rPr>
              <a:t>• </a:t>
            </a:r>
            <a:r>
              <a:rPr lang="sl-SI" sz="2200" dirty="0">
                <a:ea typeface="Calibri" panose="020F0502020204030204" pitchFamily="34" charset="0"/>
                <a:cs typeface="Times New Roman" panose="02020603050405020304" pitchFamily="18" charset="0"/>
              </a:rPr>
              <a:t>ko prihajajo in/ali so umeščeni v območja, ki so bila tradicionalno pojmovana kot odmaknjena, odvisna, podrejena, manjšinska, majhna ali izolirana, mnogo novih filmov </a:t>
            </a:r>
            <a:r>
              <a:rPr lang="sl-SI" sz="2200" dirty="0" smtClean="0">
                <a:ea typeface="Calibri" panose="020F0502020204030204" pitchFamily="34" charset="0"/>
                <a:cs typeface="Times New Roman" panose="02020603050405020304" pitchFamily="18" charset="0"/>
              </a:rPr>
              <a:t>z </a:t>
            </a:r>
            <a:r>
              <a:rPr lang="sl-SI" sz="2200" dirty="0">
                <a:ea typeface="Calibri" panose="020F0502020204030204" pitchFamily="34" charset="0"/>
                <a:cs typeface="Times New Roman" panose="02020603050405020304" pitchFamily="18" charset="0"/>
              </a:rPr>
              <a:t>obrobja </a:t>
            </a:r>
            <a:r>
              <a:rPr lang="sl-SI" sz="2200" dirty="0" err="1">
                <a:ea typeface="Calibri" panose="020F0502020204030204" pitchFamily="34" charset="0"/>
                <a:cs typeface="Times New Roman" panose="02020603050405020304" pitchFamily="18" charset="0"/>
              </a:rPr>
              <a:t>subvertira</a:t>
            </a:r>
            <a:r>
              <a:rPr lang="sl-SI" sz="2200" dirty="0">
                <a:ea typeface="Calibri" panose="020F0502020204030204" pitchFamily="34" charset="0"/>
                <a:cs typeface="Times New Roman" panose="02020603050405020304" pitchFamily="18" charset="0"/>
              </a:rPr>
              <a:t> tradicionalne lokacijske hierarhije. Njihove ključne tematike in pripovedi opredeljuje naraščajoče zavedanje nestabilnosti in sprememb, saj z brezdomstvom ali nenehnim potovanjem ter prečkanjem meja predstavljajo nasprotje gotovosti utrjenih določil in razmerij</a:t>
            </a:r>
          </a:p>
        </p:txBody>
      </p:sp>
    </p:spTree>
    <p:extLst>
      <p:ext uri="{BB962C8B-B14F-4D97-AF65-F5344CB8AC3E}">
        <p14:creationId xmlns:p14="http://schemas.microsoft.com/office/powerpoint/2010/main" val="23537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800" dirty="0">
                <a:solidFill>
                  <a:schemeClr val="bg1"/>
                </a:solidFill>
                <a:cs typeface="Arial" panose="020B0604020202020204" pitchFamily="34" charset="0"/>
              </a:rPr>
              <a:t>ključna </a:t>
            </a:r>
            <a:r>
              <a:rPr lang="sl-SI" sz="4900" dirty="0">
                <a:solidFill>
                  <a:schemeClr val="bg1"/>
                </a:solidFill>
                <a:effectLst>
                  <a:outerShdw blurRad="38100" dist="38100" dir="2700000" algn="tl">
                    <a:srgbClr val="000000">
                      <a:alpha val="43137"/>
                    </a:srgbClr>
                  </a:outerShdw>
                </a:effectLst>
                <a:cs typeface="Arial" panose="020B0604020202020204" pitchFamily="34" charset="0"/>
              </a:rPr>
              <a:t>prizorišča in cineasti</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2060847"/>
            <a:ext cx="7848872" cy="3384377"/>
          </a:xfrm>
        </p:spPr>
        <p:txBody>
          <a:bodyPr>
            <a:normAutofit fontScale="25000" lnSpcReduction="20000"/>
          </a:bodyPr>
          <a:lstStyle/>
          <a:p>
            <a:endParaRPr lang="sl-SI" sz="4800" b="1" u="sng" dirty="0">
              <a:highlight>
                <a:srgbClr val="00FF00"/>
              </a:highlight>
              <a:latin typeface="+mj-lt"/>
              <a:cs typeface="Arial" panose="020B0604020202020204" pitchFamily="34" charset="0"/>
            </a:endParaRPr>
          </a:p>
          <a:p>
            <a:pPr marL="358775" lvl="0" indent="-358775" eaLnBrk="0" fontAlgn="base" hangingPunct="0">
              <a:spcBef>
                <a:spcPct val="0"/>
              </a:spcBef>
              <a:spcAft>
                <a:spcPct val="0"/>
              </a:spcAft>
              <a:buNone/>
            </a:pPr>
            <a:r>
              <a:rPr lang="sl-SI" altLang="sl-SI" sz="8000" b="1" dirty="0" smtClean="0">
                <a:ea typeface="Calibri" panose="020F0502020204030204" pitchFamily="34" charset="0"/>
                <a:cs typeface="Times New Roman" panose="02020603050405020304" pitchFamily="18" charset="0"/>
              </a:rPr>
              <a:t>• </a:t>
            </a:r>
            <a:r>
              <a:rPr lang="sl-SI" altLang="sl-SI" sz="8000" b="1" dirty="0">
                <a:ea typeface="Calibri" panose="020F0502020204030204" pitchFamily="34" charset="0"/>
                <a:cs typeface="Times New Roman" panose="02020603050405020304" pitchFamily="18" charset="0"/>
              </a:rPr>
              <a:t>Argentina</a:t>
            </a:r>
            <a:r>
              <a:rPr lang="sl-SI" altLang="sl-SI" sz="8000" dirty="0">
                <a:ea typeface="Calibri" panose="020F0502020204030204" pitchFamily="34" charset="0"/>
                <a:cs typeface="Times New Roman" panose="02020603050405020304" pitchFamily="18" charset="0"/>
              </a:rPr>
              <a:t>: Pablo </a:t>
            </a:r>
            <a:r>
              <a:rPr lang="sl-SI" altLang="sl-SI" sz="8000" dirty="0" err="1">
                <a:ea typeface="Calibri" panose="020F0502020204030204" pitchFamily="34" charset="0"/>
                <a:cs typeface="Times New Roman" panose="02020603050405020304" pitchFamily="18" charset="0"/>
              </a:rPr>
              <a:t>Trapero</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Lucrecia</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Martel</a:t>
            </a:r>
            <a:r>
              <a:rPr lang="sl-SI" altLang="sl-SI" sz="8000" dirty="0">
                <a:ea typeface="Calibri" panose="020F0502020204030204" pitchFamily="34" charset="0"/>
                <a:cs typeface="Times New Roman" panose="02020603050405020304" pitchFamily="18" charset="0"/>
              </a:rPr>
              <a:t>, Ana </a:t>
            </a:r>
            <a:r>
              <a:rPr lang="sl-SI" altLang="sl-SI" sz="8000" dirty="0" err="1">
                <a:ea typeface="Calibri" panose="020F0502020204030204" pitchFamily="34" charset="0"/>
                <a:cs typeface="Times New Roman" panose="02020603050405020304" pitchFamily="18" charset="0"/>
              </a:rPr>
              <a:t>Poliak</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Lisandro</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Alonso</a:t>
            </a:r>
            <a:r>
              <a:rPr lang="sl-SI" altLang="sl-SI" sz="8000" dirty="0">
                <a:ea typeface="Calibri" panose="020F0502020204030204" pitchFamily="34" charset="0"/>
                <a:cs typeface="Times New Roman" panose="02020603050405020304" pitchFamily="18" charset="0"/>
              </a:rPr>
              <a:t>, </a:t>
            </a:r>
            <a:r>
              <a:rPr lang="sl-SI" altLang="sl-SI" sz="8000" dirty="0" smtClean="0">
                <a:ea typeface="Calibri" panose="020F0502020204030204" pitchFamily="34" charset="0"/>
                <a:cs typeface="Times New Roman" panose="02020603050405020304" pitchFamily="18" charset="0"/>
              </a:rPr>
              <a:t> Ariel </a:t>
            </a:r>
            <a:r>
              <a:rPr lang="sl-SI" altLang="sl-SI" sz="8000" dirty="0" err="1" smtClean="0">
                <a:ea typeface="Calibri" panose="020F0502020204030204" pitchFamily="34" charset="0"/>
                <a:cs typeface="Times New Roman" panose="02020603050405020304" pitchFamily="18" charset="0"/>
              </a:rPr>
              <a:t>Rotter</a:t>
            </a:r>
            <a:r>
              <a:rPr lang="sl-SI" altLang="sl-SI" sz="8000" dirty="0" smtClean="0">
                <a:ea typeface="Calibri" panose="020F0502020204030204" pitchFamily="34" charset="0"/>
                <a:cs typeface="Times New Roman" panose="02020603050405020304" pitchFamily="18" charset="0"/>
              </a:rPr>
              <a:t> </a:t>
            </a:r>
            <a:endParaRPr lang="sl-SI" altLang="sl-SI" sz="8000" dirty="0">
              <a:ea typeface="Calibri" panose="020F0502020204030204" pitchFamily="34" charset="0"/>
              <a:cs typeface="Times New Roman" panose="02020603050405020304" pitchFamily="18" charset="0"/>
            </a:endParaRPr>
          </a:p>
          <a:p>
            <a:pPr marL="0" lvl="0" indent="0" eaLnBrk="0" fontAlgn="base" hangingPunct="0">
              <a:spcBef>
                <a:spcPct val="0"/>
              </a:spcBef>
              <a:spcAft>
                <a:spcPct val="0"/>
              </a:spcAft>
              <a:buNone/>
            </a:pPr>
            <a:endParaRPr lang="sl-SI" altLang="sl-SI" sz="5600" dirty="0">
              <a:cs typeface="Times New Roman" panose="02020603050405020304" pitchFamily="18" charset="0"/>
            </a:endParaRPr>
          </a:p>
          <a:p>
            <a:pPr marL="358775" lvl="0" indent="-358775" eaLnBrk="0" fontAlgn="base" hangingPunct="0">
              <a:spcBef>
                <a:spcPct val="0"/>
              </a:spcBef>
              <a:spcAft>
                <a:spcPct val="0"/>
              </a:spcAft>
              <a:buNone/>
            </a:pPr>
            <a:r>
              <a:rPr lang="sl-SI" altLang="sl-SI" sz="8000" b="1" dirty="0">
                <a:ea typeface="Calibri" panose="020F0502020204030204" pitchFamily="34" charset="0"/>
                <a:cs typeface="Times New Roman" panose="02020603050405020304" pitchFamily="18" charset="0"/>
              </a:rPr>
              <a:t>• Iran</a:t>
            </a:r>
            <a:r>
              <a:rPr lang="sl-SI" altLang="sl-SI" sz="8000" dirty="0">
                <a:ea typeface="Calibri" panose="020F0502020204030204" pitchFamily="34" charset="0"/>
                <a:cs typeface="Times New Roman" panose="02020603050405020304" pitchFamily="18" charset="0"/>
              </a:rPr>
              <a:t>: Abbas Kiarostami, </a:t>
            </a:r>
            <a:r>
              <a:rPr lang="sl-SI" altLang="sl-SI" sz="8000" dirty="0" err="1">
                <a:ea typeface="Calibri" panose="020F0502020204030204" pitchFamily="34" charset="0"/>
                <a:cs typeface="Times New Roman" panose="02020603050405020304" pitchFamily="18" charset="0"/>
              </a:rPr>
              <a:t>Mohsen</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Makhmalbaf</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Jafar</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Panahi</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Rakshan</a:t>
            </a:r>
            <a:r>
              <a:rPr lang="sl-SI" altLang="sl-SI" sz="8000" dirty="0">
                <a:ea typeface="Calibri" panose="020F0502020204030204" pitchFamily="34" charset="0"/>
                <a:cs typeface="Times New Roman" panose="02020603050405020304" pitchFamily="18" charset="0"/>
              </a:rPr>
              <a:t> </a:t>
            </a:r>
            <a:r>
              <a:rPr lang="sl-SI" altLang="sl-SI" sz="8000" dirty="0" smtClean="0">
                <a:ea typeface="Calibri" panose="020F0502020204030204" pitchFamily="34" charset="0"/>
                <a:cs typeface="Times New Roman" panose="02020603050405020304" pitchFamily="18" charset="0"/>
              </a:rPr>
              <a:t>Bani-</a:t>
            </a:r>
            <a:r>
              <a:rPr lang="sl-SI" altLang="sl-SI" sz="8000" dirty="0" err="1" smtClean="0">
                <a:ea typeface="Calibri" panose="020F0502020204030204" pitchFamily="34" charset="0"/>
                <a:cs typeface="Times New Roman" panose="02020603050405020304" pitchFamily="18" charset="0"/>
              </a:rPr>
              <a:t>Etemad</a:t>
            </a:r>
            <a:r>
              <a:rPr lang="sl-SI" altLang="sl-SI" sz="8000" dirty="0" smtClean="0">
                <a:ea typeface="Calibri" panose="020F0502020204030204" pitchFamily="34" charset="0"/>
                <a:cs typeface="Times New Roman" panose="02020603050405020304" pitchFamily="18" charset="0"/>
              </a:rPr>
              <a:t> </a:t>
            </a:r>
            <a:endParaRPr lang="sl-SI" altLang="sl-SI" sz="8000" dirty="0">
              <a:ea typeface="Calibri" panose="020F0502020204030204" pitchFamily="34" charset="0"/>
              <a:cs typeface="Times New Roman" panose="02020603050405020304" pitchFamily="18" charset="0"/>
            </a:endParaRPr>
          </a:p>
          <a:p>
            <a:pPr marL="0" lvl="0" indent="0" eaLnBrk="0" fontAlgn="base" hangingPunct="0">
              <a:spcBef>
                <a:spcPct val="0"/>
              </a:spcBef>
              <a:spcAft>
                <a:spcPct val="0"/>
              </a:spcAft>
              <a:buNone/>
            </a:pPr>
            <a:endParaRPr lang="sl-SI" altLang="sl-SI" sz="5600" dirty="0">
              <a:cs typeface="Times New Roman" panose="02020603050405020304" pitchFamily="18" charset="0"/>
            </a:endParaRPr>
          </a:p>
          <a:p>
            <a:pPr marL="0" lvl="0" indent="0" eaLnBrk="0" fontAlgn="base" hangingPunct="0">
              <a:spcBef>
                <a:spcPct val="0"/>
              </a:spcBef>
              <a:spcAft>
                <a:spcPct val="0"/>
              </a:spcAft>
              <a:buNone/>
            </a:pPr>
            <a:r>
              <a:rPr lang="sl-SI" sz="8000" i="1" dirty="0">
                <a:ea typeface="Times New Roman" panose="02020603050405020304" pitchFamily="18" charset="0"/>
              </a:rPr>
              <a:t>• </a:t>
            </a:r>
            <a:r>
              <a:rPr lang="sl-SI" altLang="sl-SI" sz="8000" b="1" dirty="0">
                <a:ea typeface="Calibri" panose="020F0502020204030204" pitchFamily="34" charset="0"/>
                <a:cs typeface="Times New Roman" panose="02020603050405020304" pitchFamily="18" charset="0"/>
              </a:rPr>
              <a:t>Filipini</a:t>
            </a:r>
            <a:r>
              <a:rPr lang="sl-SI" altLang="sl-SI" sz="8000" dirty="0">
                <a:ea typeface="Calibri" panose="020F0502020204030204" pitchFamily="34" charset="0"/>
                <a:cs typeface="Times New Roman" panose="02020603050405020304" pitchFamily="18" charset="0"/>
              </a:rPr>
              <a:t>: Lav Diaz, Raya Martin, </a:t>
            </a:r>
            <a:r>
              <a:rPr lang="sl-SI" altLang="sl-SI" sz="8000" dirty="0" err="1">
                <a:ea typeface="Calibri" panose="020F0502020204030204" pitchFamily="34" charset="0"/>
                <a:cs typeface="Times New Roman" panose="02020603050405020304" pitchFamily="18" charset="0"/>
              </a:rPr>
              <a:t>Khavn</a:t>
            </a:r>
            <a:r>
              <a:rPr lang="sl-SI" altLang="sl-SI" sz="8000" dirty="0">
                <a:ea typeface="Calibri" panose="020F0502020204030204" pitchFamily="34" charset="0"/>
                <a:cs typeface="Times New Roman" panose="02020603050405020304" pitchFamily="18" charset="0"/>
              </a:rPr>
              <a:t> De La Cruz </a:t>
            </a:r>
          </a:p>
          <a:p>
            <a:pPr marL="0" lvl="0" indent="0" eaLnBrk="0" fontAlgn="base" hangingPunct="0">
              <a:spcBef>
                <a:spcPct val="0"/>
              </a:spcBef>
              <a:spcAft>
                <a:spcPct val="0"/>
              </a:spcAft>
              <a:buNone/>
            </a:pPr>
            <a:endParaRPr lang="sl-SI" altLang="sl-SI" sz="5600" dirty="0">
              <a:cs typeface="Times New Roman" panose="02020603050405020304" pitchFamily="18" charset="0"/>
            </a:endParaRPr>
          </a:p>
          <a:p>
            <a:pPr marL="0" lvl="0" indent="0" eaLnBrk="0" fontAlgn="base" hangingPunct="0">
              <a:spcBef>
                <a:spcPct val="0"/>
              </a:spcBef>
              <a:spcAft>
                <a:spcPct val="0"/>
              </a:spcAft>
              <a:buNone/>
            </a:pPr>
            <a:r>
              <a:rPr lang="sl-SI" sz="8000" i="1" dirty="0">
                <a:ea typeface="Times New Roman" panose="02020603050405020304" pitchFamily="18" charset="0"/>
              </a:rPr>
              <a:t>• </a:t>
            </a:r>
            <a:r>
              <a:rPr lang="sl-SI" altLang="sl-SI" sz="8000" b="1" dirty="0">
                <a:ea typeface="Calibri" panose="020F0502020204030204" pitchFamily="34" charset="0"/>
                <a:cs typeface="Times New Roman" panose="02020603050405020304" pitchFamily="18" charset="0"/>
              </a:rPr>
              <a:t>Tajvan</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Hou</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Hsiao-hsien</a:t>
            </a:r>
            <a:r>
              <a:rPr lang="sl-SI" altLang="sl-SI" sz="8000" dirty="0">
                <a:ea typeface="Calibri" panose="020F0502020204030204" pitchFamily="34" charset="0"/>
                <a:cs typeface="Times New Roman" panose="02020603050405020304" pitchFamily="18" charset="0"/>
              </a:rPr>
              <a:t>, Edward </a:t>
            </a:r>
            <a:r>
              <a:rPr lang="sl-SI" altLang="sl-SI" sz="8000" dirty="0" err="1">
                <a:ea typeface="Calibri" panose="020F0502020204030204" pitchFamily="34" charset="0"/>
                <a:cs typeface="Times New Roman" panose="02020603050405020304" pitchFamily="18" charset="0"/>
              </a:rPr>
              <a:t>Yang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Tsai</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Ming-liang</a:t>
            </a:r>
            <a:r>
              <a:rPr lang="sl-SI" altLang="sl-SI" sz="8000" dirty="0">
                <a:ea typeface="Calibri" panose="020F0502020204030204" pitchFamily="34" charset="0"/>
                <a:cs typeface="Times New Roman" panose="02020603050405020304" pitchFamily="18" charset="0"/>
              </a:rPr>
              <a:t> </a:t>
            </a:r>
          </a:p>
          <a:p>
            <a:pPr marL="0" lvl="0" indent="0" eaLnBrk="0" fontAlgn="base" hangingPunct="0">
              <a:spcBef>
                <a:spcPct val="0"/>
              </a:spcBef>
              <a:spcAft>
                <a:spcPct val="0"/>
              </a:spcAft>
              <a:buNone/>
            </a:pPr>
            <a:endParaRPr lang="sl-SI" altLang="sl-SI" sz="5600" dirty="0">
              <a:cs typeface="Times New Roman" panose="02020603050405020304" pitchFamily="18" charset="0"/>
            </a:endParaRPr>
          </a:p>
          <a:p>
            <a:pPr marL="0" lvl="0" indent="0" eaLnBrk="0" fontAlgn="base" hangingPunct="0">
              <a:spcBef>
                <a:spcPct val="0"/>
              </a:spcBef>
              <a:spcAft>
                <a:spcPct val="0"/>
              </a:spcAft>
              <a:buNone/>
            </a:pPr>
            <a:r>
              <a:rPr lang="sl-SI" sz="8000" i="1" dirty="0">
                <a:ea typeface="Times New Roman" panose="02020603050405020304" pitchFamily="18" charset="0"/>
              </a:rPr>
              <a:t>• </a:t>
            </a:r>
            <a:r>
              <a:rPr lang="sl-SI" altLang="sl-SI" sz="8000" b="1" dirty="0">
                <a:ea typeface="Calibri" panose="020F0502020204030204" pitchFamily="34" charset="0"/>
                <a:cs typeface="Times New Roman" panose="02020603050405020304" pitchFamily="18" charset="0"/>
              </a:rPr>
              <a:t>Hongkong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Fruit</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Chan</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Wong</a:t>
            </a:r>
            <a:r>
              <a:rPr lang="sl-SI" altLang="sl-SI" sz="8000" dirty="0">
                <a:ea typeface="Calibri" panose="020F0502020204030204" pitchFamily="34" charset="0"/>
                <a:cs typeface="Times New Roman" panose="02020603050405020304" pitchFamily="18" charset="0"/>
              </a:rPr>
              <a:t> Kar </a:t>
            </a:r>
            <a:r>
              <a:rPr lang="sl-SI" altLang="sl-SI" sz="8000" dirty="0" err="1">
                <a:ea typeface="Calibri" panose="020F0502020204030204" pitchFamily="34" charset="0"/>
                <a:cs typeface="Times New Roman" panose="02020603050405020304" pitchFamily="18" charset="0"/>
              </a:rPr>
              <a:t>Wai</a:t>
            </a:r>
            <a:r>
              <a:rPr lang="sl-SI" altLang="sl-SI" sz="8000" dirty="0">
                <a:ea typeface="Calibri" panose="020F0502020204030204" pitchFamily="34" charset="0"/>
                <a:cs typeface="Times New Roman" panose="02020603050405020304" pitchFamily="18" charset="0"/>
              </a:rPr>
              <a:t> </a:t>
            </a:r>
          </a:p>
          <a:p>
            <a:pPr marL="0" lvl="0" indent="0" eaLnBrk="0" fontAlgn="base" hangingPunct="0">
              <a:spcBef>
                <a:spcPct val="0"/>
              </a:spcBef>
              <a:spcAft>
                <a:spcPct val="0"/>
              </a:spcAft>
              <a:buNone/>
            </a:pPr>
            <a:endParaRPr lang="sl-SI" altLang="sl-SI" sz="5600" dirty="0">
              <a:cs typeface="Times New Roman" panose="02020603050405020304" pitchFamily="18" charset="0"/>
            </a:endParaRPr>
          </a:p>
          <a:p>
            <a:pPr marL="358775" lvl="0" indent="-358775" eaLnBrk="0" fontAlgn="base" hangingPunct="0">
              <a:spcBef>
                <a:spcPct val="0"/>
              </a:spcBef>
              <a:spcAft>
                <a:spcPct val="0"/>
              </a:spcAft>
              <a:buNone/>
            </a:pPr>
            <a:r>
              <a:rPr lang="sl-SI" sz="8000" i="1" dirty="0">
                <a:ea typeface="Times New Roman" panose="02020603050405020304" pitchFamily="18" charset="0"/>
              </a:rPr>
              <a:t>• </a:t>
            </a:r>
            <a:r>
              <a:rPr lang="sl-SI" altLang="sl-SI" sz="8000" b="1" dirty="0">
                <a:ea typeface="Calibri" panose="020F0502020204030204" pitchFamily="34" charset="0"/>
                <a:cs typeface="Times New Roman" panose="02020603050405020304" pitchFamily="18" charset="0"/>
              </a:rPr>
              <a:t>Kitajska</a:t>
            </a:r>
            <a:r>
              <a:rPr lang="sl-SI" altLang="sl-SI" sz="8000" dirty="0">
                <a:ea typeface="Calibri" panose="020F0502020204030204" pitchFamily="34" charset="0"/>
                <a:cs typeface="Times New Roman" panose="02020603050405020304" pitchFamily="18" charset="0"/>
              </a:rPr>
              <a:t> (celinska) </a:t>
            </a:r>
            <a:r>
              <a:rPr lang="sl-SI" altLang="sl-SI" sz="8000" b="1" i="1" dirty="0">
                <a:ea typeface="Calibri" panose="020F0502020204030204" pitchFamily="34" charset="0"/>
                <a:cs typeface="Times New Roman" panose="02020603050405020304" pitchFamily="18" charset="0"/>
              </a:rPr>
              <a:t>peta generacija</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Chen</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Kaige</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Zhang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Yimou</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Yang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Fengliang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Tian</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Zhuangzhuang</a:t>
            </a:r>
            <a:endParaRPr lang="sl-SI" altLang="sl-SI" sz="8000" dirty="0">
              <a:cs typeface="Times New Roman" panose="02020603050405020304" pitchFamily="18" charset="0"/>
            </a:endParaRPr>
          </a:p>
          <a:p>
            <a:pPr marL="358775" lvl="0" indent="-184150" eaLnBrk="0" fontAlgn="base" hangingPunct="0">
              <a:spcBef>
                <a:spcPct val="0"/>
              </a:spcBef>
              <a:spcAft>
                <a:spcPct val="0"/>
              </a:spcAft>
              <a:buNone/>
            </a:pPr>
            <a:r>
              <a:rPr lang="sl-SI" altLang="sl-SI" sz="8000" b="1" i="1" dirty="0">
                <a:ea typeface="Calibri" panose="020F0502020204030204" pitchFamily="34" charset="0"/>
                <a:cs typeface="Times New Roman" panose="02020603050405020304" pitchFamily="18" charset="0"/>
              </a:rPr>
              <a:t>šesta generacija</a:t>
            </a:r>
            <a:r>
              <a:rPr lang="sl-SI" altLang="sl-SI" sz="8000" dirty="0">
                <a:ea typeface="Calibri" panose="020F0502020204030204" pitchFamily="34" charset="0"/>
                <a:cs typeface="Times New Roman" panose="02020603050405020304" pitchFamily="18" charset="0"/>
              </a:rPr>
              <a:t>:</a:t>
            </a:r>
            <a:r>
              <a:rPr lang="sl-SI" altLang="sl-SI" sz="8000" i="1"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Zhang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Yuan</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Jia</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Zhangke</a:t>
            </a:r>
            <a:r>
              <a:rPr lang="sl-SI" altLang="sl-SI" sz="8000" dirty="0">
                <a:ea typeface="Calibri" panose="020F0502020204030204" pitchFamily="34" charset="0"/>
                <a:cs typeface="Times New Roman" panose="02020603050405020304" pitchFamily="18" charset="0"/>
              </a:rPr>
              <a:t>, Li </a:t>
            </a:r>
            <a:r>
              <a:rPr lang="sl-SI" altLang="sl-SI" sz="8000" dirty="0" err="1">
                <a:ea typeface="Calibri" panose="020F0502020204030204" pitchFamily="34" charset="0"/>
                <a:cs typeface="Times New Roman" panose="02020603050405020304" pitchFamily="18" charset="0"/>
              </a:rPr>
              <a:t>Yang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Xiaoshuai</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Wang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Zhou</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Sun</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Ming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Zhang</a:t>
            </a:r>
            <a:endParaRPr lang="sl-SI" altLang="sl-SI" sz="8000" dirty="0">
              <a:cs typeface="Times New Roman" panose="02020603050405020304" pitchFamily="18" charset="0"/>
            </a:endParaRPr>
          </a:p>
          <a:p>
            <a:pPr marL="358775" lvl="0" indent="-179388" eaLnBrk="0" fontAlgn="base" hangingPunct="0">
              <a:spcBef>
                <a:spcPct val="0"/>
              </a:spcBef>
              <a:spcAft>
                <a:spcPct val="0"/>
              </a:spcAft>
              <a:buNone/>
            </a:pPr>
            <a:r>
              <a:rPr lang="sl-SI" altLang="sl-SI" sz="8000" b="1" i="1" dirty="0">
                <a:ea typeface="Calibri" panose="020F0502020204030204" pitchFamily="34" charset="0"/>
                <a:cs typeface="Times New Roman" panose="02020603050405020304" pitchFamily="18" charset="0"/>
              </a:rPr>
              <a:t>post-šesta</a:t>
            </a:r>
            <a:r>
              <a:rPr lang="sl-SI" altLang="sl-SI" sz="8000" dirty="0">
                <a:ea typeface="Calibri" panose="020F0502020204030204" pitchFamily="34" charset="0"/>
                <a:cs typeface="Times New Roman" panose="02020603050405020304" pitchFamily="18" charset="0"/>
              </a:rPr>
              <a:t> oziroma </a:t>
            </a:r>
            <a:r>
              <a:rPr lang="sl-SI" altLang="sl-SI" sz="8000" b="1" i="1" dirty="0">
                <a:ea typeface="Calibri" panose="020F0502020204030204" pitchFamily="34" charset="0"/>
                <a:cs typeface="Times New Roman" panose="02020603050405020304" pitchFamily="18" charset="0"/>
              </a:rPr>
              <a:t>d(</a:t>
            </a:r>
            <a:r>
              <a:rPr lang="sl-SI" altLang="sl-SI" sz="8000" b="1" i="1" dirty="0" err="1">
                <a:ea typeface="Calibri" panose="020F0502020204030204" pitchFamily="34" charset="0"/>
                <a:cs typeface="Times New Roman" panose="02020603050405020304" pitchFamily="18" charset="0"/>
              </a:rPr>
              <a:t>igitalna</a:t>
            </a:r>
            <a:r>
              <a:rPr lang="sl-SI" altLang="sl-SI" sz="8000" b="1" i="1" dirty="0">
                <a:ea typeface="Calibri" panose="020F0502020204030204" pitchFamily="34" charset="0"/>
                <a:cs typeface="Times New Roman" panose="02020603050405020304" pitchFamily="18" charset="0"/>
              </a:rPr>
              <a:t>)-generacija</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Ying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Liang</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Jian</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Yi</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Ye</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Lou</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Zi'en</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Cui</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Hongqi</a:t>
            </a:r>
            <a:r>
              <a:rPr lang="sl-SI" altLang="sl-SI" sz="8000" dirty="0">
                <a:ea typeface="Calibri" panose="020F0502020204030204" pitchFamily="34" charset="0"/>
                <a:cs typeface="Times New Roman" panose="02020603050405020304" pitchFamily="18" charset="0"/>
              </a:rPr>
              <a:t> Li, </a:t>
            </a:r>
            <a:r>
              <a:rPr lang="sl-SI" altLang="sl-SI" sz="8000" dirty="0" err="1">
                <a:ea typeface="Calibri" panose="020F0502020204030204" pitchFamily="34" charset="0"/>
                <a:cs typeface="Times New Roman" panose="02020603050405020304" pitchFamily="18" charset="0"/>
              </a:rPr>
              <a:t>Jiayin</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Liu</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Chao</a:t>
            </a:r>
            <a:r>
              <a:rPr lang="sl-SI" altLang="sl-SI" sz="8000" dirty="0">
                <a:ea typeface="Calibri" panose="020F0502020204030204" pitchFamily="34" charset="0"/>
                <a:cs typeface="Times New Roman" panose="02020603050405020304" pitchFamily="18" charset="0"/>
              </a:rPr>
              <a:t> </a:t>
            </a:r>
            <a:r>
              <a:rPr lang="sl-SI" altLang="sl-SI" sz="8000" dirty="0" err="1">
                <a:ea typeface="Calibri" panose="020F0502020204030204" pitchFamily="34" charset="0"/>
                <a:cs typeface="Times New Roman" panose="02020603050405020304" pitchFamily="18" charset="0"/>
              </a:rPr>
              <a:t>Wang</a:t>
            </a:r>
            <a:endParaRPr lang="sl-SI" sz="8000" dirty="0">
              <a:cs typeface="Times New Roman" panose="02020603050405020304" pitchFamily="18" charset="0"/>
            </a:endParaRPr>
          </a:p>
        </p:txBody>
      </p:sp>
    </p:spTree>
    <p:extLst>
      <p:ext uri="{BB962C8B-B14F-4D97-AF65-F5344CB8AC3E}">
        <p14:creationId xmlns:p14="http://schemas.microsoft.com/office/powerpoint/2010/main" val="271149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a:solidFill>
                  <a:schemeClr val="bg1"/>
                </a:solidFill>
                <a:effectLst>
                  <a:outerShdw blurRad="38100" dist="38100" dir="2700000" algn="tl">
                    <a:srgbClr val="000000">
                      <a:alpha val="43137"/>
                    </a:srgbClr>
                  </a:outerShdw>
                </a:effectLst>
                <a:cs typeface="Arial" panose="020B0604020202020204" pitchFamily="34" charset="0"/>
              </a:rPr>
              <a:t>osrednje tematike</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2492896"/>
            <a:ext cx="7848872" cy="2952328"/>
          </a:xfrm>
        </p:spPr>
        <p:txBody>
          <a:bodyPr>
            <a:normAutofit fontScale="25000" lnSpcReduction="20000"/>
          </a:bodyPr>
          <a:lstStyle/>
          <a:p>
            <a:endParaRPr lang="sl-SI" sz="4800" b="1" u="sng" dirty="0">
              <a:highlight>
                <a:srgbClr val="00FF00"/>
              </a:highlight>
              <a:latin typeface="+mj-lt"/>
              <a:cs typeface="Arial" panose="020B0604020202020204" pitchFamily="34" charset="0"/>
            </a:endParaRPr>
          </a:p>
          <a:p>
            <a:pPr marL="0" indent="0">
              <a:lnSpc>
                <a:spcPct val="107000"/>
              </a:lnSpc>
              <a:spcAft>
                <a:spcPts val="0"/>
              </a:spcAft>
              <a:buNone/>
            </a:pPr>
            <a:r>
              <a:rPr lang="sl-SI" sz="96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Teme</a:t>
            </a:r>
            <a:r>
              <a:rPr lang="sl-SI" sz="96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»visokega cenzorskega ranga«</a:t>
            </a:r>
          </a:p>
          <a:p>
            <a:pPr marL="0" indent="0">
              <a:lnSpc>
                <a:spcPct val="107000"/>
              </a:lnSpc>
              <a:spcAft>
                <a:spcPts val="0"/>
              </a:spcAft>
              <a:buNone/>
            </a:pPr>
            <a:endParaRPr lang="sl-SI" sz="5600" b="1" i="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7675" indent="0">
              <a:lnSpc>
                <a:spcPct val="107000"/>
              </a:lnSpc>
              <a:spcAft>
                <a:spcPts val="0"/>
              </a:spcAft>
              <a:buNone/>
            </a:pPr>
            <a:r>
              <a:rPr lang="sl-SI" sz="8800" i="1" dirty="0">
                <a:ea typeface="Calibri" panose="020F0502020204030204" pitchFamily="34" charset="0"/>
                <a:cs typeface="Times New Roman" panose="02020603050405020304" pitchFamily="18" charset="0"/>
              </a:rPr>
              <a:t>V </a:t>
            </a:r>
            <a:r>
              <a:rPr lang="sl-SI" sz="8800" b="1" i="1" dirty="0">
                <a:ea typeface="Calibri" panose="020F0502020204030204" pitchFamily="34" charset="0"/>
                <a:cs typeface="Times New Roman" panose="02020603050405020304" pitchFamily="18" charset="0"/>
              </a:rPr>
              <a:t>osvobodilnih težnjah </a:t>
            </a:r>
            <a:r>
              <a:rPr lang="sl-SI" sz="8800" i="1" dirty="0" smtClean="0">
                <a:ea typeface="Calibri" panose="020F0502020204030204" pitchFamily="34" charset="0"/>
                <a:cs typeface="Times New Roman" panose="02020603050405020304" pitchFamily="18" charset="0"/>
              </a:rPr>
              <a:t>svetovnega </a:t>
            </a:r>
            <a:r>
              <a:rPr lang="sl-SI" sz="8800" i="1" dirty="0">
                <a:ea typeface="Calibri" panose="020F0502020204030204" pitchFamily="34" charset="0"/>
                <a:cs typeface="Times New Roman" panose="02020603050405020304" pitchFamily="18" charset="0"/>
              </a:rPr>
              <a:t>filma nikakor ni ključno vprašanje, ali so opustošenja in travmatske situacije posledica vojne vihre, režimske </a:t>
            </a:r>
            <a:r>
              <a:rPr lang="sl-SI" sz="8800" i="1" dirty="0" err="1">
                <a:ea typeface="Calibri" panose="020F0502020204030204" pitchFamily="34" charset="0"/>
                <a:cs typeface="Times New Roman" panose="02020603050405020304" pitchFamily="18" charset="0"/>
              </a:rPr>
              <a:t>opresije</a:t>
            </a:r>
            <a:r>
              <a:rPr lang="sl-SI" sz="8800" i="1" dirty="0">
                <a:ea typeface="Calibri" panose="020F0502020204030204" pitchFamily="34" charset="0"/>
                <a:cs typeface="Times New Roman" panose="02020603050405020304" pitchFamily="18" charset="0"/>
              </a:rPr>
              <a:t>, nevzdržne logike tržnih zakonitosti, rasne segregacije, zavračanja »nesprejemljive« spolne orientiranosti, obsojanja določene verske pripadnosti, stigmatiziranja bolnih, fizično </a:t>
            </a:r>
            <a:r>
              <a:rPr lang="sl-SI" sz="8800" i="1" dirty="0" err="1">
                <a:ea typeface="Calibri" panose="020F0502020204030204" pitchFamily="34" charset="0"/>
                <a:cs typeface="Times New Roman" panose="02020603050405020304" pitchFamily="18" charset="0"/>
              </a:rPr>
              <a:t>hendikepiranih</a:t>
            </a:r>
            <a:r>
              <a:rPr lang="sl-SI" sz="8800" i="1" dirty="0">
                <a:ea typeface="Calibri" panose="020F0502020204030204" pitchFamily="34" charset="0"/>
                <a:cs typeface="Times New Roman" panose="02020603050405020304" pitchFamily="18" charset="0"/>
              </a:rPr>
              <a:t> ali odvisnikov, ampak sta odločilna njihov </a:t>
            </a:r>
            <a:r>
              <a:rPr lang="sl-SI" sz="8800" b="1" i="1" dirty="0">
                <a:ea typeface="Calibri" panose="020F0502020204030204" pitchFamily="34" charset="0"/>
                <a:cs typeface="Times New Roman" panose="02020603050405020304" pitchFamily="18" charset="0"/>
              </a:rPr>
              <a:t>kreativni naboj in izpovedna nujnost</a:t>
            </a:r>
            <a:r>
              <a:rPr lang="sl-SI" sz="8800" i="1" dirty="0">
                <a:ea typeface="Calibri" panose="020F0502020204030204" pitchFamily="34" charset="0"/>
                <a:cs typeface="Times New Roman" panose="02020603050405020304" pitchFamily="18" charset="0"/>
              </a:rPr>
              <a:t>.    </a:t>
            </a:r>
          </a:p>
          <a:p>
            <a:pPr marL="447675" indent="0">
              <a:lnSpc>
                <a:spcPct val="107000"/>
              </a:lnSpc>
              <a:spcAft>
                <a:spcPts val="0"/>
              </a:spcAft>
              <a:buNone/>
            </a:pPr>
            <a:r>
              <a:rPr lang="sl-SI" sz="8800" i="1" dirty="0">
                <a:ea typeface="Calibri" panose="020F0502020204030204" pitchFamily="34" charset="0"/>
                <a:cs typeface="Times New Roman" panose="02020603050405020304" pitchFamily="18" charset="0"/>
              </a:rPr>
              <a:t>                                               </a:t>
            </a:r>
            <a:r>
              <a:rPr lang="sl-SI" sz="8800" dirty="0" smtClean="0">
                <a:ea typeface="Calibri" panose="020F0502020204030204" pitchFamily="34" charset="0"/>
                <a:cs typeface="Times New Roman" panose="02020603050405020304" pitchFamily="18" charset="0"/>
              </a:rPr>
              <a:t>Iz </a:t>
            </a:r>
            <a:r>
              <a:rPr lang="sl-SI" sz="8800" dirty="0">
                <a:ea typeface="Calibri" panose="020F0502020204030204" pitchFamily="34" charset="0"/>
                <a:cs typeface="Times New Roman" panose="02020603050405020304" pitchFamily="18" charset="0"/>
              </a:rPr>
              <a:t>knjige A. Šprah: </a:t>
            </a:r>
            <a:r>
              <a:rPr lang="sl-SI" sz="8800" b="1" i="1" dirty="0">
                <a:ea typeface="Calibri" panose="020F0502020204030204" pitchFamily="34" charset="0"/>
                <a:cs typeface="Times New Roman" panose="02020603050405020304" pitchFamily="18" charset="0"/>
              </a:rPr>
              <a:t>Vračanje realnosti</a:t>
            </a:r>
          </a:p>
        </p:txBody>
      </p:sp>
    </p:spTree>
    <p:extLst>
      <p:ext uri="{BB962C8B-B14F-4D97-AF65-F5344CB8AC3E}">
        <p14:creationId xmlns:p14="http://schemas.microsoft.com/office/powerpoint/2010/main" val="208326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3800" dirty="0">
                <a:solidFill>
                  <a:schemeClr val="bg1"/>
                </a:solidFill>
                <a:cs typeface="Arial" panose="020B0604020202020204" pitchFamily="34" charset="0"/>
              </a:rPr>
              <a:t>družbeni položaj žensk</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fontScale="40000" lnSpcReduction="20000"/>
          </a:bodyPr>
          <a:lstStyle/>
          <a:p>
            <a:pPr marL="0" indent="0">
              <a:lnSpc>
                <a:spcPct val="107000"/>
              </a:lnSpc>
              <a:spcAft>
                <a:spcPts val="0"/>
              </a:spcAft>
              <a:buNone/>
            </a:pPr>
            <a:endParaRPr lang="sl-SI" sz="60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Aft>
                <a:spcPts val="0"/>
              </a:spcAft>
              <a:buNone/>
            </a:pPr>
            <a:r>
              <a:rPr lang="sl-SI" sz="6000" i="1" dirty="0">
                <a:ea typeface="Times New Roman" panose="02020603050405020304" pitchFamily="18" charset="0"/>
              </a:rPr>
              <a:t>• </a:t>
            </a:r>
            <a:r>
              <a:rPr lang="sl-SI" sz="6000" b="1" dirty="0">
                <a:ea typeface="Calibri" panose="020F0502020204030204" pitchFamily="34" charset="0"/>
                <a:cs typeface="Times New Roman" panose="02020603050405020304" pitchFamily="18" charset="0"/>
              </a:rPr>
              <a:t>kitajski film</a:t>
            </a:r>
          </a:p>
          <a:p>
            <a:pPr marL="447675" indent="0">
              <a:lnSpc>
                <a:spcPct val="107000"/>
              </a:lnSpc>
              <a:spcAft>
                <a:spcPts val="0"/>
              </a:spcAft>
              <a:buNone/>
            </a:pPr>
            <a:r>
              <a:rPr lang="sl-SI" sz="6000" dirty="0">
                <a:ea typeface="Calibri" panose="020F0502020204030204" pitchFamily="34" charset="0"/>
                <a:cs typeface="Times New Roman" panose="02020603050405020304" pitchFamily="18" charset="0"/>
              </a:rPr>
              <a:t>tradicionalno zapostavljena, </a:t>
            </a:r>
            <a:r>
              <a:rPr lang="sl-SI" sz="6000" dirty="0" err="1">
                <a:ea typeface="Calibri" panose="020F0502020204030204" pitchFamily="34" charset="0"/>
                <a:cs typeface="Times New Roman" panose="02020603050405020304" pitchFamily="18" charset="0"/>
              </a:rPr>
              <a:t>deprivilegirana</a:t>
            </a:r>
            <a:r>
              <a:rPr lang="sl-SI" sz="6000" dirty="0">
                <a:ea typeface="Calibri" panose="020F0502020204030204" pitchFamily="34" charset="0"/>
                <a:cs typeface="Times New Roman" panose="02020603050405020304" pitchFamily="18" charset="0"/>
              </a:rPr>
              <a:t> ženska postane aktivni lik filma, nosilka akcije, protagonistka (zlasti v delih cineastov t. i. </a:t>
            </a:r>
            <a:r>
              <a:rPr lang="sl-SI" sz="6000" i="1" dirty="0">
                <a:ea typeface="Calibri" panose="020F0502020204030204" pitchFamily="34" charset="0"/>
                <a:cs typeface="Times New Roman" panose="02020603050405020304" pitchFamily="18" charset="0"/>
              </a:rPr>
              <a:t>pete generacije</a:t>
            </a:r>
            <a:r>
              <a:rPr lang="sl-SI" sz="6000" dirty="0" smtClean="0">
                <a:ea typeface="Calibri" panose="020F0502020204030204" pitchFamily="34" charset="0"/>
                <a:cs typeface="Times New Roman" panose="02020603050405020304" pitchFamily="18" charset="0"/>
              </a:rPr>
              <a:t>)</a:t>
            </a:r>
          </a:p>
          <a:p>
            <a:pPr marL="447675" indent="0">
              <a:lnSpc>
                <a:spcPct val="107000"/>
              </a:lnSpc>
              <a:spcAft>
                <a:spcPts val="0"/>
              </a:spcAft>
              <a:buNone/>
            </a:pPr>
            <a:r>
              <a:rPr lang="sl-SI" sz="3500" dirty="0">
                <a:ea typeface="Calibri" panose="020F0502020204030204" pitchFamily="34" charset="0"/>
                <a:cs typeface="Times New Roman" panose="02020603050405020304" pitchFamily="18" charset="0"/>
              </a:rPr>
              <a:t>	</a:t>
            </a:r>
          </a:p>
          <a:p>
            <a:pPr marL="0" indent="0">
              <a:lnSpc>
                <a:spcPct val="107000"/>
              </a:lnSpc>
              <a:spcAft>
                <a:spcPts val="0"/>
              </a:spcAft>
              <a:buNone/>
            </a:pPr>
            <a:r>
              <a:rPr lang="sl-SI" sz="6000" i="1" dirty="0">
                <a:ea typeface="Times New Roman" panose="02020603050405020304" pitchFamily="18" charset="0"/>
              </a:rPr>
              <a:t>• </a:t>
            </a:r>
            <a:r>
              <a:rPr lang="sl-SI" sz="6000" b="1" dirty="0">
                <a:ea typeface="Calibri" panose="020F0502020204030204" pitchFamily="34" charset="0"/>
                <a:cs typeface="Times New Roman" panose="02020603050405020304" pitchFamily="18" charset="0"/>
              </a:rPr>
              <a:t>iranski film</a:t>
            </a:r>
          </a:p>
          <a:p>
            <a:pPr marL="447675" indent="0">
              <a:lnSpc>
                <a:spcPct val="107000"/>
              </a:lnSpc>
              <a:spcAft>
                <a:spcPts val="0"/>
              </a:spcAft>
              <a:buNone/>
            </a:pPr>
            <a:r>
              <a:rPr lang="sl-SI" sz="6000" dirty="0">
                <a:ea typeface="Calibri" panose="020F0502020204030204" pitchFamily="34" charset="0"/>
                <a:cs typeface="Times New Roman" panose="02020603050405020304" pitchFamily="18" charset="0"/>
              </a:rPr>
              <a:t>obravnavanje žensk, podvrženih »pravilom spodobnosti«, ki natančno narekujejo njihovo pojavljanje/prikazovanje v javnosti, na način, ki jim daje možnost suverenega izražanja   </a:t>
            </a:r>
          </a:p>
        </p:txBody>
      </p:sp>
    </p:spTree>
    <p:extLst>
      <p:ext uri="{BB962C8B-B14F-4D97-AF65-F5344CB8AC3E}">
        <p14:creationId xmlns:p14="http://schemas.microsoft.com/office/powerpoint/2010/main" val="187383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89571"/>
            <a:ext cx="7848872" cy="1727261"/>
          </a:xfrm>
        </p:spPr>
        <p:txBody>
          <a:bodyPr/>
          <a:lstStyle/>
          <a:p>
            <a:endParaRPr lang="sl-SI" dirty="0"/>
          </a:p>
        </p:txBody>
      </p:sp>
      <p:sp>
        <p:nvSpPr>
          <p:cNvPr id="3" name="Content Placeholder 2"/>
          <p:cNvSpPr>
            <a:spLocks noGrp="1"/>
          </p:cNvSpPr>
          <p:nvPr>
            <p:ph idx="1"/>
          </p:nvPr>
        </p:nvSpPr>
        <p:spPr>
          <a:xfrm>
            <a:off x="755576" y="2348879"/>
            <a:ext cx="7848872" cy="3096345"/>
          </a:xfrm>
        </p:spPr>
        <p:txBody>
          <a:bodyPr>
            <a:normAutofit/>
          </a:bodyPr>
          <a:lstStyle/>
          <a:p>
            <a:pPr marL="0" indent="0" algn="ctr">
              <a:buNone/>
            </a:pPr>
            <a:r>
              <a:rPr lang="sl-SI" sz="7800" b="1" dirty="0">
                <a:solidFill>
                  <a:schemeClr val="bg1"/>
                </a:solidFill>
                <a:effectLst>
                  <a:outerShdw blurRad="38100" dist="38100" dir="2700000" algn="tl">
                    <a:srgbClr val="000000">
                      <a:alpha val="43137"/>
                    </a:srgbClr>
                  </a:outerShdw>
                </a:effectLst>
              </a:rPr>
              <a:t>Svetovni film</a:t>
            </a:r>
          </a:p>
          <a:p>
            <a:pPr marL="0" indent="0" algn="ctr">
              <a:buNone/>
            </a:pPr>
            <a:r>
              <a:rPr lang="sl-SI" sz="4400" b="1" dirty="0">
                <a:effectLst>
                  <a:outerShdw blurRad="38100" dist="38100" dir="2700000" algn="tl">
                    <a:srgbClr val="000000">
                      <a:alpha val="43137"/>
                    </a:srgbClr>
                  </a:outerShdw>
                </a:effectLst>
              </a:rPr>
              <a:t>Možnosti poučevanja</a:t>
            </a:r>
          </a:p>
        </p:txBody>
      </p:sp>
    </p:spTree>
    <p:extLst>
      <p:ext uri="{BB962C8B-B14F-4D97-AF65-F5344CB8AC3E}">
        <p14:creationId xmlns:p14="http://schemas.microsoft.com/office/powerpoint/2010/main" val="149229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vizije poučevanja</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1916833"/>
            <a:ext cx="7848872" cy="3528392"/>
          </a:xfrm>
        </p:spPr>
        <p:txBody>
          <a:bodyPr>
            <a:normAutofit fontScale="25000" lnSpcReduction="20000"/>
          </a:bodyPr>
          <a:lstStyle/>
          <a:p>
            <a:endParaRPr lang="sl-SI" sz="4800" b="1" u="sng" dirty="0">
              <a:highlight>
                <a:srgbClr val="00FF00"/>
              </a:highlight>
              <a:latin typeface="+mj-lt"/>
              <a:cs typeface="Arial" panose="020B0604020202020204" pitchFamily="34" charset="0"/>
            </a:endParaRPr>
          </a:p>
          <a:p>
            <a:pPr marL="0" indent="0">
              <a:lnSpc>
                <a:spcPct val="107000"/>
              </a:lnSpc>
              <a:spcAft>
                <a:spcPts val="0"/>
              </a:spcAft>
              <a:buNone/>
            </a:pPr>
            <a:endParaRPr lang="sl-SI" sz="6000" b="1" i="1" dirty="0" smtClean="0">
              <a:ea typeface="Calibri" panose="020F0502020204030204" pitchFamily="34" charset="0"/>
              <a:cs typeface="Times New Roman" panose="02020603050405020304" pitchFamily="18" charset="0"/>
            </a:endParaRPr>
          </a:p>
          <a:p>
            <a:pPr marL="0" indent="0">
              <a:lnSpc>
                <a:spcPct val="107000"/>
              </a:lnSpc>
              <a:spcAft>
                <a:spcPts val="0"/>
              </a:spcAft>
              <a:buNone/>
            </a:pPr>
            <a:r>
              <a:rPr lang="sl-SI" sz="96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sl-SI" sz="96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PROGRESIVNI PRISTOPI</a:t>
            </a:r>
          </a:p>
          <a:p>
            <a:pPr marL="0" indent="0">
              <a:lnSpc>
                <a:spcPct val="107000"/>
              </a:lnSpc>
              <a:spcAft>
                <a:spcPts val="0"/>
              </a:spcAft>
              <a:buNone/>
            </a:pPr>
            <a:endParaRPr lang="sl-SI" sz="9600" dirty="0">
              <a:ea typeface="Calibri" panose="020F0502020204030204" pitchFamily="34" charset="0"/>
              <a:cs typeface="Times New Roman" panose="02020603050405020304" pitchFamily="18" charset="0"/>
            </a:endParaRPr>
          </a:p>
          <a:p>
            <a:pPr marL="0" indent="447675">
              <a:lnSpc>
                <a:spcPct val="107000"/>
              </a:lnSpc>
              <a:spcAft>
                <a:spcPts val="0"/>
              </a:spcAft>
              <a:buNone/>
            </a:pPr>
            <a:r>
              <a:rPr lang="sl-SI" sz="9600" i="1" dirty="0">
                <a:ea typeface="Times New Roman" panose="02020603050405020304" pitchFamily="18" charset="0"/>
              </a:rPr>
              <a:t>• </a:t>
            </a:r>
            <a:r>
              <a:rPr lang="sl-SI" sz="9600" b="1" dirty="0">
                <a:ea typeface="Calibri" panose="020F0502020204030204" pitchFamily="34" charset="0"/>
                <a:cs typeface="Times New Roman" panose="02020603050405020304" pitchFamily="18" charset="0"/>
              </a:rPr>
              <a:t>angažirana pedagogika </a:t>
            </a:r>
            <a:r>
              <a:rPr lang="sl-SI" sz="9600" dirty="0">
                <a:ea typeface="Calibri" panose="020F0502020204030204" pitchFamily="34" charset="0"/>
                <a:cs typeface="Times New Roman" panose="02020603050405020304" pitchFamily="18" charset="0"/>
              </a:rPr>
              <a:t>– </a:t>
            </a:r>
            <a:r>
              <a:rPr lang="sl-SI" sz="9600" dirty="0" err="1">
                <a:ea typeface="Calibri" panose="020F0502020204030204" pitchFamily="34" charset="0"/>
                <a:cs typeface="Times New Roman" panose="02020603050405020304" pitchFamily="18" charset="0"/>
              </a:rPr>
              <a:t>bell</a:t>
            </a:r>
            <a:r>
              <a:rPr lang="sl-SI" sz="9600" dirty="0">
                <a:ea typeface="Calibri" panose="020F0502020204030204" pitchFamily="34" charset="0"/>
                <a:cs typeface="Times New Roman" panose="02020603050405020304" pitchFamily="18" charset="0"/>
              </a:rPr>
              <a:t> </a:t>
            </a:r>
            <a:r>
              <a:rPr lang="sl-SI" sz="9600" dirty="0" err="1">
                <a:ea typeface="Calibri" panose="020F0502020204030204" pitchFamily="34" charset="0"/>
                <a:cs typeface="Times New Roman" panose="02020603050405020304" pitchFamily="18" charset="0"/>
              </a:rPr>
              <a:t>hooks</a:t>
            </a:r>
            <a:r>
              <a:rPr lang="sl-SI" sz="9600" dirty="0">
                <a:ea typeface="Calibri" panose="020F0502020204030204" pitchFamily="34" charset="0"/>
                <a:cs typeface="Times New Roman" panose="02020603050405020304" pitchFamily="18" charset="0"/>
              </a:rPr>
              <a:t> </a:t>
            </a:r>
          </a:p>
          <a:p>
            <a:pPr marL="0" indent="447675">
              <a:lnSpc>
                <a:spcPct val="107000"/>
              </a:lnSpc>
              <a:spcAft>
                <a:spcPts val="0"/>
              </a:spcAft>
              <a:buNone/>
            </a:pPr>
            <a:r>
              <a:rPr lang="sl-SI" sz="9600" i="1" dirty="0">
                <a:ea typeface="Times New Roman" panose="02020603050405020304" pitchFamily="18" charset="0"/>
              </a:rPr>
              <a:t>• </a:t>
            </a:r>
            <a:r>
              <a:rPr lang="sl-SI" sz="9600" b="1" dirty="0">
                <a:ea typeface="Calibri" panose="020F0502020204030204" pitchFamily="34" charset="0"/>
                <a:cs typeface="Times New Roman" panose="02020603050405020304" pitchFamily="18" charset="0"/>
              </a:rPr>
              <a:t>pedagogika zatiranih </a:t>
            </a:r>
            <a:r>
              <a:rPr lang="sl-SI" sz="9600" dirty="0">
                <a:ea typeface="Calibri" panose="020F0502020204030204" pitchFamily="34" charset="0"/>
                <a:cs typeface="Times New Roman" panose="02020603050405020304" pitchFamily="18" charset="0"/>
              </a:rPr>
              <a:t>– Paulo </a:t>
            </a:r>
            <a:r>
              <a:rPr lang="sl-SI" sz="9600" dirty="0" err="1">
                <a:ea typeface="Calibri" panose="020F0502020204030204" pitchFamily="34" charset="0"/>
                <a:cs typeface="Times New Roman" panose="02020603050405020304" pitchFamily="18" charset="0"/>
              </a:rPr>
              <a:t>Freire</a:t>
            </a:r>
            <a:r>
              <a:rPr lang="sl-SI" sz="9600" dirty="0">
                <a:ea typeface="Calibri" panose="020F0502020204030204" pitchFamily="34" charset="0"/>
                <a:cs typeface="Times New Roman" panose="02020603050405020304" pitchFamily="18" charset="0"/>
              </a:rPr>
              <a:t> </a:t>
            </a:r>
          </a:p>
          <a:p>
            <a:pPr marL="0" indent="447675">
              <a:lnSpc>
                <a:spcPct val="107000"/>
              </a:lnSpc>
              <a:spcAft>
                <a:spcPts val="0"/>
              </a:spcAft>
              <a:buNone/>
            </a:pPr>
            <a:r>
              <a:rPr lang="sl-SI" sz="9600" i="1" dirty="0">
                <a:ea typeface="Times New Roman" panose="02020603050405020304" pitchFamily="18" charset="0"/>
              </a:rPr>
              <a:t>• </a:t>
            </a:r>
            <a:r>
              <a:rPr lang="sl-SI" sz="9600" b="1" dirty="0">
                <a:ea typeface="Calibri" panose="020F0502020204030204" pitchFamily="34" charset="0"/>
                <a:cs typeface="Times New Roman" panose="02020603050405020304" pitchFamily="18" charset="0"/>
              </a:rPr>
              <a:t>kritična pedagogika </a:t>
            </a:r>
            <a:r>
              <a:rPr lang="sl-SI" sz="9600" dirty="0">
                <a:ea typeface="Calibri" panose="020F0502020204030204" pitchFamily="34" charset="0"/>
                <a:cs typeface="Times New Roman" panose="02020603050405020304" pitchFamily="18" charset="0"/>
              </a:rPr>
              <a:t>– Henry </a:t>
            </a:r>
            <a:r>
              <a:rPr lang="sl-SI" sz="9600" dirty="0" err="1">
                <a:ea typeface="Calibri" panose="020F0502020204030204" pitchFamily="34" charset="0"/>
                <a:cs typeface="Times New Roman" panose="02020603050405020304" pitchFamily="18" charset="0"/>
              </a:rPr>
              <a:t>Giroux</a:t>
            </a:r>
            <a:r>
              <a:rPr lang="sl-SI" sz="9600" dirty="0">
                <a:ea typeface="Calibri" panose="020F0502020204030204" pitchFamily="34" charset="0"/>
                <a:cs typeface="Times New Roman" panose="02020603050405020304" pitchFamily="18" charset="0"/>
              </a:rPr>
              <a:t>, Stanley </a:t>
            </a:r>
            <a:r>
              <a:rPr lang="sl-SI" sz="9600" dirty="0" err="1">
                <a:ea typeface="Calibri" panose="020F0502020204030204" pitchFamily="34" charset="0"/>
                <a:cs typeface="Times New Roman" panose="02020603050405020304" pitchFamily="18" charset="0"/>
              </a:rPr>
              <a:t>Aronowitz</a:t>
            </a:r>
            <a:endParaRPr lang="sl-SI" sz="9600" dirty="0">
              <a:ea typeface="Calibri" panose="020F0502020204030204" pitchFamily="34" charset="0"/>
              <a:cs typeface="Times New Roman" panose="02020603050405020304" pitchFamily="18" charset="0"/>
            </a:endParaRPr>
          </a:p>
          <a:p>
            <a:pPr marL="0" indent="0">
              <a:lnSpc>
                <a:spcPct val="107000"/>
              </a:lnSpc>
              <a:spcAft>
                <a:spcPts val="0"/>
              </a:spcAft>
              <a:buNone/>
            </a:pPr>
            <a:endParaRPr lang="sl-SI" sz="9600" dirty="0">
              <a:ea typeface="Calibri" panose="020F0502020204030204" pitchFamily="34" charset="0"/>
              <a:cs typeface="Times New Roman" panose="02020603050405020304" pitchFamily="18" charset="0"/>
            </a:endParaRPr>
          </a:p>
          <a:p>
            <a:pPr marL="0" indent="0">
              <a:lnSpc>
                <a:spcPct val="107000"/>
              </a:lnSpc>
              <a:spcAft>
                <a:spcPts val="0"/>
              </a:spcAft>
              <a:buNone/>
            </a:pPr>
            <a:r>
              <a:rPr lang="sl-SI" sz="96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PROBLEMSKA METODA</a:t>
            </a:r>
          </a:p>
          <a:p>
            <a:pPr marL="0" indent="0">
              <a:lnSpc>
                <a:spcPct val="107000"/>
              </a:lnSpc>
              <a:spcAft>
                <a:spcPts val="0"/>
              </a:spcAft>
              <a:buNone/>
            </a:pPr>
            <a:endParaRPr lang="sl-SI" sz="9600" dirty="0">
              <a:ea typeface="Calibri" panose="020F0502020204030204" pitchFamily="34" charset="0"/>
              <a:cs typeface="Times New Roman" panose="02020603050405020304" pitchFamily="18" charset="0"/>
            </a:endParaRPr>
          </a:p>
          <a:p>
            <a:pPr marL="0" indent="0">
              <a:lnSpc>
                <a:spcPct val="107000"/>
              </a:lnSpc>
              <a:spcAft>
                <a:spcPts val="0"/>
              </a:spcAft>
              <a:buNone/>
            </a:pPr>
            <a:r>
              <a:rPr lang="sl-SI" sz="96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PRIMERJALNA ANALIZA IN INTERPRETACIJA</a:t>
            </a:r>
          </a:p>
        </p:txBody>
      </p:sp>
    </p:spTree>
    <p:extLst>
      <p:ext uri="{BB962C8B-B14F-4D97-AF65-F5344CB8AC3E}">
        <p14:creationId xmlns:p14="http://schemas.microsoft.com/office/powerpoint/2010/main" val="71229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a:solidFill>
                  <a:schemeClr val="bg1"/>
                </a:solidFill>
                <a:effectLst>
                  <a:outerShdw blurRad="38100" dist="38100" dir="2700000" algn="tl">
                    <a:srgbClr val="000000">
                      <a:alpha val="43137"/>
                    </a:srgbClr>
                  </a:outerShdw>
                </a:effectLst>
                <a:cs typeface="Arial" panose="020B0604020202020204" pitchFamily="34" charset="0"/>
              </a:rPr>
              <a:t>problemska metoda</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124744"/>
            <a:ext cx="8136904" cy="4320481"/>
          </a:xfrm>
        </p:spPr>
        <p:txBody>
          <a:bodyPr>
            <a:noAutofit/>
          </a:bodyPr>
          <a:lstStyle/>
          <a:p>
            <a:pPr marL="0" indent="0">
              <a:lnSpc>
                <a:spcPct val="107000"/>
              </a:lnSpc>
              <a:spcBef>
                <a:spcPts val="0"/>
              </a:spcBef>
              <a:spcAft>
                <a:spcPts val="0"/>
              </a:spcAft>
              <a:buNone/>
            </a:pPr>
            <a:r>
              <a:rPr lang="sl-SI"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metodično načelo svobodnega izražanja mišljenja in doživljanja v obliki </a:t>
            </a:r>
            <a:r>
              <a:rPr lang="sl-SI" sz="22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razgovora</a:t>
            </a:r>
          </a:p>
          <a:p>
            <a:pPr marL="0" indent="0">
              <a:lnSpc>
                <a:spcPct val="107000"/>
              </a:lnSpc>
              <a:spcBef>
                <a:spcPts val="0"/>
              </a:spcBef>
              <a:spcAft>
                <a:spcPts val="0"/>
              </a:spcAft>
              <a:buNone/>
            </a:pPr>
            <a:r>
              <a:rPr lang="sl-SI" sz="14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sl-SI" sz="14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sl-SI" sz="2000" i="1" dirty="0">
                <a:ea typeface="Times New Roman" panose="02020603050405020304" pitchFamily="18" charset="0"/>
              </a:rPr>
              <a:t>• </a:t>
            </a:r>
            <a:r>
              <a:rPr lang="sl-SI" sz="2000" b="1" dirty="0" smtClean="0">
                <a:ea typeface="Calibri" panose="020F0502020204030204" pitchFamily="34" charset="0"/>
                <a:cs typeface="Times New Roman" panose="02020603050405020304" pitchFamily="18" charset="0"/>
              </a:rPr>
              <a:t>filmsko-izobraževalne </a:t>
            </a:r>
            <a:r>
              <a:rPr lang="sl-SI" sz="2000" b="1" dirty="0">
                <a:ea typeface="Calibri" panose="020F0502020204030204" pitchFamily="34" charset="0"/>
                <a:cs typeface="Times New Roman" panose="02020603050405020304" pitchFamily="18" charset="0"/>
              </a:rPr>
              <a:t>naloge:</a:t>
            </a:r>
          </a:p>
          <a:p>
            <a:pPr marL="0" indent="447675">
              <a:lnSpc>
                <a:spcPct val="107000"/>
              </a:lnSpc>
              <a:spcBef>
                <a:spcPts val="0"/>
              </a:spcBef>
              <a:spcAft>
                <a:spcPts val="0"/>
              </a:spcAft>
              <a:buNone/>
            </a:pPr>
            <a:r>
              <a:rPr lang="sl-SI" sz="1800" dirty="0">
                <a:ea typeface="Calibri" panose="020F0502020204030204" pitchFamily="34" charset="0"/>
                <a:cs typeface="Times New Roman" panose="02020603050405020304" pitchFamily="18" charset="0"/>
              </a:rPr>
              <a:t>- določiti temo, motiv, filmske vrste ali žanre, karakterizacijo protagonistov </a:t>
            </a:r>
          </a:p>
          <a:p>
            <a:pPr marL="0" indent="447675">
              <a:lnSpc>
                <a:spcPct val="107000"/>
              </a:lnSpc>
              <a:spcBef>
                <a:spcPts val="0"/>
              </a:spcBef>
              <a:spcAft>
                <a:spcPts val="0"/>
              </a:spcAft>
              <a:buNone/>
            </a:pPr>
            <a:r>
              <a:rPr lang="sl-SI" sz="1800" dirty="0">
                <a:ea typeface="Calibri" panose="020F0502020204030204" pitchFamily="34" charset="0"/>
                <a:cs typeface="Times New Roman" panose="02020603050405020304" pitchFamily="18" charset="0"/>
              </a:rPr>
              <a:t>- prepoznati ključna filmska izrazna sredstva</a:t>
            </a:r>
          </a:p>
          <a:p>
            <a:pPr marL="0" indent="447675">
              <a:lnSpc>
                <a:spcPct val="107000"/>
              </a:lnSpc>
              <a:spcBef>
                <a:spcPts val="0"/>
              </a:spcBef>
              <a:spcAft>
                <a:spcPts val="0"/>
              </a:spcAft>
              <a:buNone/>
            </a:pPr>
            <a:r>
              <a:rPr lang="sl-SI" sz="1800" dirty="0" smtClean="0">
                <a:ea typeface="Calibri" panose="020F0502020204030204" pitchFamily="34" charset="0"/>
                <a:cs typeface="Times New Roman" panose="02020603050405020304" pitchFamily="18" charset="0"/>
              </a:rPr>
              <a:t>- poskusiti </a:t>
            </a:r>
            <a:r>
              <a:rPr lang="sl-SI" sz="1800" dirty="0">
                <a:ea typeface="Calibri" panose="020F0502020204030204" pitchFamily="34" charset="0"/>
                <a:cs typeface="Times New Roman" panose="02020603050405020304" pitchFamily="18" charset="0"/>
              </a:rPr>
              <a:t>opredeliti morebitne prenesene pomene (metafore, simbole</a:t>
            </a:r>
            <a:r>
              <a:rPr lang="sl-SI" sz="1800" dirty="0" smtClean="0">
                <a:ea typeface="Calibri" panose="020F0502020204030204" pitchFamily="34" charset="0"/>
                <a:cs typeface="Times New Roman" panose="02020603050405020304" pitchFamily="18" charset="0"/>
              </a:rPr>
              <a:t>)</a:t>
            </a:r>
          </a:p>
          <a:p>
            <a:pPr marL="0" indent="447675">
              <a:lnSpc>
                <a:spcPct val="107000"/>
              </a:lnSpc>
              <a:spcBef>
                <a:spcPts val="0"/>
              </a:spcBef>
              <a:spcAft>
                <a:spcPts val="0"/>
              </a:spcAft>
              <a:buNone/>
            </a:pPr>
            <a:endParaRPr lang="sl-SI" sz="1200" dirty="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sl-SI" sz="1800" i="1" dirty="0">
                <a:ea typeface="Times New Roman" panose="02020603050405020304" pitchFamily="18" charset="0"/>
              </a:rPr>
              <a:t>• </a:t>
            </a:r>
            <a:r>
              <a:rPr lang="sl-SI" sz="2000" b="1" dirty="0">
                <a:ea typeface="Calibri" panose="020F0502020204030204" pitchFamily="34" charset="0"/>
                <a:cs typeface="Times New Roman" panose="02020603050405020304" pitchFamily="18" charset="0"/>
              </a:rPr>
              <a:t>vzgojne naloge:</a:t>
            </a:r>
          </a:p>
          <a:p>
            <a:pPr marL="0" indent="447675">
              <a:lnSpc>
                <a:spcPct val="107000"/>
              </a:lnSpc>
              <a:spcBef>
                <a:spcPts val="0"/>
              </a:spcBef>
              <a:spcAft>
                <a:spcPts val="0"/>
              </a:spcAft>
              <a:buNone/>
            </a:pPr>
            <a:r>
              <a:rPr lang="sl-SI" sz="1800" dirty="0">
                <a:ea typeface="Calibri" panose="020F0502020204030204" pitchFamily="34" charset="0"/>
                <a:cs typeface="Times New Roman" panose="02020603050405020304" pitchFamily="18" charset="0"/>
              </a:rPr>
              <a:t>- razvijati zanimanje za nepoznane (neameriške, neevropske) kinematografije</a:t>
            </a:r>
          </a:p>
          <a:p>
            <a:pPr marL="447675" indent="0">
              <a:lnSpc>
                <a:spcPct val="107000"/>
              </a:lnSpc>
              <a:spcBef>
                <a:spcPts val="0"/>
              </a:spcBef>
              <a:spcAft>
                <a:spcPts val="0"/>
              </a:spcAft>
              <a:buNone/>
            </a:pPr>
            <a:r>
              <a:rPr lang="sl-SI" sz="1800" dirty="0">
                <a:ea typeface="Calibri" panose="020F0502020204030204" pitchFamily="34" charset="0"/>
                <a:cs typeface="Times New Roman" panose="02020603050405020304" pitchFamily="18" charset="0"/>
              </a:rPr>
              <a:t>- motivirati za presojo temeljnih razlik v načinu pojmovanja sveta in  </a:t>
            </a:r>
          </a:p>
          <a:p>
            <a:pPr marL="447675" indent="0">
              <a:lnSpc>
                <a:spcPct val="107000"/>
              </a:lnSpc>
              <a:spcBef>
                <a:spcPts val="0"/>
              </a:spcBef>
              <a:spcAft>
                <a:spcPts val="0"/>
              </a:spcAft>
              <a:buNone/>
            </a:pPr>
            <a:r>
              <a:rPr lang="sl-SI" sz="1800" dirty="0">
                <a:ea typeface="Calibri" panose="020F0502020204030204" pitchFamily="34" charset="0"/>
                <a:cs typeface="Times New Roman" panose="02020603050405020304" pitchFamily="18" charset="0"/>
              </a:rPr>
              <a:t>  medčloveških odnosov</a:t>
            </a:r>
          </a:p>
          <a:p>
            <a:pPr marL="0" indent="447675">
              <a:lnSpc>
                <a:spcPct val="107000"/>
              </a:lnSpc>
              <a:spcBef>
                <a:spcPts val="0"/>
              </a:spcBef>
              <a:spcAft>
                <a:spcPts val="0"/>
              </a:spcAft>
              <a:buNone/>
            </a:pPr>
            <a:r>
              <a:rPr lang="sl-SI" sz="1800" dirty="0" smtClean="0">
                <a:ea typeface="Calibri" panose="020F0502020204030204" pitchFamily="34" charset="0"/>
                <a:cs typeface="Times New Roman" panose="02020603050405020304" pitchFamily="18" charset="0"/>
              </a:rPr>
              <a:t>- vzpodbujati </a:t>
            </a:r>
            <a:r>
              <a:rPr lang="sl-SI" sz="1800" dirty="0">
                <a:ea typeface="Calibri" panose="020F0502020204030204" pitchFamily="34" charset="0"/>
                <a:cs typeface="Times New Roman" panose="02020603050405020304" pitchFamily="18" charset="0"/>
              </a:rPr>
              <a:t>razvoj humanizma in občutka moralne </a:t>
            </a:r>
            <a:r>
              <a:rPr lang="sl-SI" sz="1800" dirty="0" smtClean="0">
                <a:ea typeface="Calibri" panose="020F0502020204030204" pitchFamily="34" charset="0"/>
                <a:cs typeface="Times New Roman" panose="02020603050405020304" pitchFamily="18" charset="0"/>
              </a:rPr>
              <a:t>odgovornosti</a:t>
            </a:r>
          </a:p>
          <a:p>
            <a:pPr marL="0" indent="447675">
              <a:lnSpc>
                <a:spcPct val="107000"/>
              </a:lnSpc>
              <a:spcBef>
                <a:spcPts val="0"/>
              </a:spcBef>
              <a:spcAft>
                <a:spcPts val="0"/>
              </a:spcAft>
              <a:buNone/>
            </a:pPr>
            <a:r>
              <a:rPr lang="sl-SI" sz="1200" dirty="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sl-SI" sz="2000" i="1" dirty="0">
                <a:ea typeface="Times New Roman" panose="02020603050405020304" pitchFamily="18" charset="0"/>
              </a:rPr>
              <a:t>• </a:t>
            </a:r>
            <a:r>
              <a:rPr lang="sl-SI" sz="2000" b="1" dirty="0">
                <a:ea typeface="Calibri" panose="020F0502020204030204" pitchFamily="34" charset="0"/>
                <a:cs typeface="Times New Roman" panose="02020603050405020304" pitchFamily="18" charset="0"/>
              </a:rPr>
              <a:t>funkcionalne naloge:</a:t>
            </a:r>
          </a:p>
          <a:p>
            <a:pPr marL="0" indent="447675">
              <a:lnSpc>
                <a:spcPct val="107000"/>
              </a:lnSpc>
              <a:spcBef>
                <a:spcPts val="0"/>
              </a:spcBef>
              <a:spcAft>
                <a:spcPts val="0"/>
              </a:spcAft>
              <a:buNone/>
            </a:pPr>
            <a:r>
              <a:rPr lang="sl-SI" sz="1800" dirty="0">
                <a:ea typeface="Calibri" panose="020F0502020204030204" pitchFamily="34" charset="0"/>
                <a:cs typeface="Times New Roman" panose="02020603050405020304" pitchFamily="18" charset="0"/>
              </a:rPr>
              <a:t>- spodbujanje h kritični analizi ustaljenih pojmovanj in utrjenih mnenj</a:t>
            </a:r>
          </a:p>
          <a:p>
            <a:pPr marL="447675" indent="0">
              <a:lnSpc>
                <a:spcPct val="107000"/>
              </a:lnSpc>
              <a:spcBef>
                <a:spcPts val="0"/>
              </a:spcBef>
              <a:spcAft>
                <a:spcPts val="0"/>
              </a:spcAft>
              <a:buNone/>
            </a:pPr>
            <a:r>
              <a:rPr lang="sl-SI" sz="1800" dirty="0">
                <a:ea typeface="Calibri" panose="020F0502020204030204" pitchFamily="34" charset="0"/>
                <a:cs typeface="Times New Roman" panose="02020603050405020304" pitchFamily="18" charset="0"/>
              </a:rPr>
              <a:t>- razvijanje sposobnosti oblikovanja misli, ki najustrezneje odražajo doživljanje in  </a:t>
            </a:r>
          </a:p>
          <a:p>
            <a:pPr marL="447675" indent="0">
              <a:lnSpc>
                <a:spcPct val="107000"/>
              </a:lnSpc>
              <a:spcBef>
                <a:spcPts val="0"/>
              </a:spcBef>
              <a:spcAft>
                <a:spcPts val="0"/>
              </a:spcAft>
              <a:buNone/>
            </a:pPr>
            <a:r>
              <a:rPr lang="sl-SI" sz="1800" dirty="0">
                <a:ea typeface="Calibri" panose="020F0502020204030204" pitchFamily="34" charset="0"/>
                <a:cs typeface="Times New Roman" panose="02020603050405020304" pitchFamily="18" charset="0"/>
              </a:rPr>
              <a:t>  občutenje drugačnosti</a:t>
            </a:r>
          </a:p>
        </p:txBody>
      </p:sp>
    </p:spTree>
    <p:extLst>
      <p:ext uri="{BB962C8B-B14F-4D97-AF65-F5344CB8AC3E}">
        <p14:creationId xmlns:p14="http://schemas.microsoft.com/office/powerpoint/2010/main" val="334896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a:solidFill>
                  <a:schemeClr val="bg1"/>
                </a:solidFill>
                <a:effectLst>
                  <a:outerShdw blurRad="38100" dist="38100" dir="2700000" algn="tl">
                    <a:srgbClr val="000000">
                      <a:alpha val="43137"/>
                    </a:srgbClr>
                  </a:outerShdw>
                </a:effectLst>
                <a:cs typeface="Arial" panose="020B0604020202020204" pitchFamily="34" charset="0"/>
              </a:rPr>
              <a:t>primerjalna analiza</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fontScale="25000" lnSpcReduction="20000"/>
          </a:bodyPr>
          <a:lstStyle/>
          <a:p>
            <a:pPr marL="0" indent="0">
              <a:buNone/>
            </a:pPr>
            <a:endParaRPr lang="sl-SI" sz="7400" b="1" dirty="0" smtClean="0">
              <a:effectLst>
                <a:outerShdw blurRad="38100" dist="38100" dir="2700000" algn="tl">
                  <a:srgbClr val="000000">
                    <a:alpha val="43137"/>
                  </a:srgbClr>
                </a:outerShdw>
              </a:effectLst>
              <a:ea typeface="Times New Roman" panose="02020603050405020304" pitchFamily="18" charset="0"/>
            </a:endParaRPr>
          </a:p>
          <a:p>
            <a:pPr marL="0" indent="0">
              <a:buNone/>
            </a:pPr>
            <a:r>
              <a:rPr lang="sl-SI" sz="9600" b="1" dirty="0" smtClean="0">
                <a:effectLst>
                  <a:outerShdw blurRad="38100" dist="38100" dir="2700000" algn="tl">
                    <a:srgbClr val="000000">
                      <a:alpha val="43137"/>
                    </a:srgbClr>
                  </a:outerShdw>
                </a:effectLst>
                <a:ea typeface="Times New Roman" panose="02020603050405020304" pitchFamily="18" charset="0"/>
              </a:rPr>
              <a:t>• OPREDELITEV KLJUČNIH RAZLIK</a:t>
            </a:r>
            <a:endParaRPr lang="sl-SI" sz="9600" b="1" dirty="0">
              <a:effectLst>
                <a:outerShdw blurRad="38100" dist="38100" dir="2700000" algn="tl">
                  <a:srgbClr val="000000">
                    <a:alpha val="43137"/>
                  </a:srgbClr>
                </a:outerShdw>
              </a:effectLst>
              <a:ea typeface="Times New Roman" panose="02020603050405020304" pitchFamily="18" charset="0"/>
            </a:endParaRPr>
          </a:p>
          <a:p>
            <a:pPr marL="0" indent="0">
              <a:buNone/>
            </a:pPr>
            <a:endParaRPr lang="sl-SI" sz="5600" b="1" dirty="0">
              <a:effectLst>
                <a:outerShdw blurRad="38100" dist="38100" dir="2700000" algn="tl">
                  <a:srgbClr val="000000">
                    <a:alpha val="43137"/>
                  </a:srgbClr>
                </a:outerShdw>
              </a:effectLst>
              <a:ea typeface="Times New Roman" panose="02020603050405020304" pitchFamily="18" charset="0"/>
            </a:endParaRPr>
          </a:p>
          <a:p>
            <a:pPr marL="0" indent="447675">
              <a:buNone/>
            </a:pPr>
            <a:r>
              <a:rPr lang="sl-SI" sz="8800" b="1" dirty="0">
                <a:effectLst>
                  <a:outerShdw blurRad="38100" dist="38100" dir="2700000" algn="tl">
                    <a:srgbClr val="000000">
                      <a:alpha val="43137"/>
                    </a:srgbClr>
                  </a:outerShdw>
                </a:effectLst>
                <a:ea typeface="Times New Roman" panose="02020603050405020304" pitchFamily="18" charset="0"/>
              </a:rPr>
              <a:t>• razlike v pojmovanju prostora in časa</a:t>
            </a:r>
          </a:p>
          <a:p>
            <a:pPr marL="622300" indent="0">
              <a:buNone/>
            </a:pPr>
            <a:r>
              <a:rPr lang="sl-SI" sz="8800" dirty="0">
                <a:ea typeface="Times New Roman" panose="02020603050405020304" pitchFamily="18" charset="0"/>
              </a:rPr>
              <a:t>razlika v pisni in oralni tradicije se najizraziteje kaže v razlikovanju vzpostavljanja razmerja do prostora in časa, ki sta v filmskem </a:t>
            </a:r>
            <a:r>
              <a:rPr lang="sl-SI" sz="8800" dirty="0" smtClean="0">
                <a:ea typeface="Times New Roman" panose="02020603050405020304" pitchFamily="18" charset="0"/>
              </a:rPr>
              <a:t>ustvarjanju </a:t>
            </a:r>
            <a:r>
              <a:rPr lang="sl-SI" sz="8800" dirty="0">
                <a:ea typeface="Times New Roman" panose="02020603050405020304" pitchFamily="18" charset="0"/>
              </a:rPr>
              <a:t>vselej podvržena manipulaciji</a:t>
            </a:r>
          </a:p>
          <a:p>
            <a:pPr marL="0" indent="0">
              <a:buNone/>
            </a:pPr>
            <a:endParaRPr lang="sl-SI" sz="5600" dirty="0">
              <a:ea typeface="Times New Roman" panose="02020603050405020304" pitchFamily="18" charset="0"/>
            </a:endParaRPr>
          </a:p>
          <a:p>
            <a:pPr marL="0" indent="447675">
              <a:buNone/>
            </a:pPr>
            <a:r>
              <a:rPr lang="sl-SI" sz="8800" i="1" dirty="0">
                <a:ea typeface="Times New Roman" panose="02020603050405020304" pitchFamily="18" charset="0"/>
              </a:rPr>
              <a:t>• </a:t>
            </a:r>
            <a:r>
              <a:rPr lang="sl-SI" sz="8800" b="1" dirty="0">
                <a:ea typeface="Times New Roman" panose="02020603050405020304" pitchFamily="18" charset="0"/>
              </a:rPr>
              <a:t>tradicionalni pristopi:</a:t>
            </a:r>
          </a:p>
          <a:p>
            <a:pPr marL="0" indent="622300">
              <a:buNone/>
            </a:pPr>
            <a:r>
              <a:rPr lang="sl-SI" sz="8800" dirty="0">
                <a:ea typeface="Times New Roman" panose="02020603050405020304" pitchFamily="18" charset="0"/>
              </a:rPr>
              <a:t>- intenzivnejše posvečanje časovnim intervencijam </a:t>
            </a:r>
          </a:p>
          <a:p>
            <a:pPr marL="0" indent="0">
              <a:buNone/>
            </a:pPr>
            <a:endParaRPr lang="sl-SI" sz="5600" b="1" dirty="0">
              <a:ea typeface="Times New Roman" panose="02020603050405020304" pitchFamily="18" charset="0"/>
            </a:endParaRPr>
          </a:p>
          <a:p>
            <a:pPr marL="0" indent="447675">
              <a:buNone/>
            </a:pPr>
            <a:r>
              <a:rPr lang="sl-SI" sz="8800" i="1" dirty="0">
                <a:ea typeface="Times New Roman" panose="02020603050405020304" pitchFamily="18" charset="0"/>
              </a:rPr>
              <a:t>• </a:t>
            </a:r>
            <a:r>
              <a:rPr lang="sl-SI" sz="8800" b="1" dirty="0">
                <a:ea typeface="Times New Roman" panose="02020603050405020304" pitchFamily="18" charset="0"/>
              </a:rPr>
              <a:t>neustaljena raba v svetovnem filmu </a:t>
            </a:r>
          </a:p>
          <a:p>
            <a:pPr marL="0" indent="622300">
              <a:buNone/>
            </a:pPr>
            <a:r>
              <a:rPr lang="sl-SI" sz="8800" dirty="0">
                <a:ea typeface="Times New Roman" panose="02020603050405020304" pitchFamily="18" charset="0"/>
              </a:rPr>
              <a:t>- večji poudarek namenjen vprašanjem zasnove prostora</a:t>
            </a:r>
          </a:p>
        </p:txBody>
      </p:sp>
    </p:spTree>
    <p:extLst>
      <p:ext uri="{BB962C8B-B14F-4D97-AF65-F5344CB8AC3E}">
        <p14:creationId xmlns:p14="http://schemas.microsoft.com/office/powerpoint/2010/main" val="395427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89571"/>
            <a:ext cx="7848872" cy="1727261"/>
          </a:xfrm>
        </p:spPr>
        <p:txBody>
          <a:bodyPr/>
          <a:lstStyle/>
          <a:p>
            <a:endParaRPr lang="sl-SI" dirty="0"/>
          </a:p>
        </p:txBody>
      </p:sp>
      <p:sp>
        <p:nvSpPr>
          <p:cNvPr id="3" name="Content Placeholder 2"/>
          <p:cNvSpPr>
            <a:spLocks noGrp="1"/>
          </p:cNvSpPr>
          <p:nvPr>
            <p:ph idx="1"/>
          </p:nvPr>
        </p:nvSpPr>
        <p:spPr>
          <a:xfrm>
            <a:off x="755576" y="2420889"/>
            <a:ext cx="7848872" cy="3024336"/>
          </a:xfrm>
        </p:spPr>
        <p:txBody>
          <a:bodyPr>
            <a:normAutofit/>
          </a:bodyPr>
          <a:lstStyle/>
          <a:p>
            <a:pPr marL="0" indent="0" algn="ctr">
              <a:buNone/>
            </a:pPr>
            <a:r>
              <a:rPr lang="sl-SI" sz="7200" b="1" dirty="0" smtClean="0">
                <a:solidFill>
                  <a:schemeClr val="bg1"/>
                </a:solidFill>
                <a:effectLst>
                  <a:outerShdw blurRad="38100" dist="38100" dir="2700000" algn="tl">
                    <a:srgbClr val="000000">
                      <a:alpha val="43137"/>
                    </a:srgbClr>
                  </a:outerShdw>
                </a:effectLst>
              </a:rPr>
              <a:t>Film </a:t>
            </a:r>
            <a:r>
              <a:rPr lang="sl-SI" sz="7200" b="1" dirty="0">
                <a:solidFill>
                  <a:schemeClr val="bg1"/>
                </a:solidFill>
                <a:effectLst>
                  <a:outerShdw blurRad="38100" dist="38100" dir="2700000" algn="tl">
                    <a:srgbClr val="000000">
                      <a:alpha val="43137"/>
                    </a:srgbClr>
                  </a:outerShdw>
                </a:effectLst>
              </a:rPr>
              <a:t>brez meja</a:t>
            </a:r>
          </a:p>
          <a:p>
            <a:pPr marL="0" indent="0" algn="ctr">
              <a:buNone/>
            </a:pPr>
            <a:r>
              <a:rPr lang="sl-SI" sz="4400" b="1" dirty="0">
                <a:effectLst>
                  <a:outerShdw blurRad="38100" dist="38100" dir="2700000" algn="tl">
                    <a:srgbClr val="000000">
                      <a:alpha val="43137"/>
                    </a:srgbClr>
                  </a:outerShdw>
                </a:effectLst>
              </a:rPr>
              <a:t>Sodobne kinematografije sveta</a:t>
            </a:r>
          </a:p>
        </p:txBody>
      </p:sp>
    </p:spTree>
    <p:extLst>
      <p:ext uri="{BB962C8B-B14F-4D97-AF65-F5344CB8AC3E}">
        <p14:creationId xmlns:p14="http://schemas.microsoft.com/office/powerpoint/2010/main" val="298425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008112"/>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sz="4000" dirty="0">
                <a:solidFill>
                  <a:schemeClr val="bg1"/>
                </a:solidFill>
                <a:effectLst>
                  <a:outerShdw blurRad="38100" dist="38100" dir="2700000" algn="tl">
                    <a:srgbClr val="000000">
                      <a:alpha val="43137"/>
                    </a:srgbClr>
                  </a:outerShdw>
                </a:effectLst>
                <a:cs typeface="Arial" panose="020B0604020202020204" pitchFamily="34" charset="0"/>
              </a:rPr>
              <a:t>filmski prostor in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čas</a:t>
            </a:r>
            <a:r>
              <a:rPr lang="sl-SI" sz="3600" dirty="0" smtClean="0">
                <a:cs typeface="Arial" panose="020B0604020202020204" pitchFamily="34" charset="0"/>
              </a:rPr>
              <a:t/>
            </a:r>
            <a:br>
              <a:rPr lang="sl-SI" sz="3600" dirty="0" smtClean="0">
                <a:cs typeface="Arial" panose="020B0604020202020204" pitchFamily="34" charset="0"/>
              </a:rPr>
            </a:br>
            <a:r>
              <a:rPr lang="sl-SI" sz="2200" b="1" dirty="0" smtClean="0">
                <a:effectLst>
                  <a:outerShdw blurRad="38100" dist="38100" dir="2700000" algn="tl">
                    <a:srgbClr val="000000">
                      <a:alpha val="43137"/>
                    </a:srgbClr>
                  </a:outerShdw>
                </a:effectLst>
                <a:cs typeface="Times New Roman" panose="02020603050405020304" pitchFamily="18" charset="0"/>
              </a:rPr>
              <a:t>ustaljena </a:t>
            </a:r>
            <a:r>
              <a:rPr lang="sl-SI" sz="2200" b="1" dirty="0">
                <a:effectLst>
                  <a:outerShdw blurRad="38100" dist="38100" dir="2700000" algn="tl">
                    <a:srgbClr val="000000">
                      <a:alpha val="43137"/>
                    </a:srgbClr>
                  </a:outerShdw>
                </a:effectLst>
                <a:cs typeface="Times New Roman" panose="02020603050405020304" pitchFamily="18" charset="0"/>
              </a:rPr>
              <a:t>raba   </a:t>
            </a:r>
            <a:r>
              <a:rPr lang="sl-SI" sz="2200" b="1" dirty="0" smtClean="0">
                <a:effectLst>
                  <a:outerShdw blurRad="38100" dist="38100" dir="2700000" algn="tl">
                    <a:srgbClr val="000000">
                      <a:alpha val="43137"/>
                    </a:srgbClr>
                  </a:outerShdw>
                </a:effectLst>
                <a:cs typeface="Times New Roman" panose="02020603050405020304" pitchFamily="18" charset="0"/>
              </a:rPr>
              <a:t>                                                                     neustaljena </a:t>
            </a:r>
            <a:r>
              <a:rPr lang="sl-SI" sz="2200" b="1" dirty="0">
                <a:effectLst>
                  <a:outerShdw blurRad="38100" dist="38100" dir="2700000" algn="tl">
                    <a:srgbClr val="000000">
                      <a:alpha val="43137"/>
                    </a:srgbClr>
                  </a:outerShdw>
                </a:effectLst>
                <a:cs typeface="Times New Roman" panose="02020603050405020304" pitchFamily="18" charset="0"/>
              </a:rPr>
              <a:t>raba</a:t>
            </a:r>
            <a:endParaRPr lang="sl-SI" sz="2200" dirty="0"/>
          </a:p>
        </p:txBody>
      </p:sp>
      <p:pic>
        <p:nvPicPr>
          <p:cNvPr id="64" name="Označba mesta vsebine 63"/>
          <p:cNvPicPr>
            <a:picLocks noGrp="1" noChangeAspect="1"/>
          </p:cNvPicPr>
          <p:nvPr>
            <p:ph idx="1"/>
          </p:nvPr>
        </p:nvPicPr>
        <p:blipFill>
          <a:blip r:embed="rId3"/>
          <a:stretch>
            <a:fillRect/>
          </a:stretch>
        </p:blipFill>
        <p:spPr>
          <a:xfrm>
            <a:off x="323528" y="1412776"/>
            <a:ext cx="8549282" cy="4608513"/>
          </a:xfrm>
          <a:prstGeom prst="rect">
            <a:avLst/>
          </a:prstGeom>
        </p:spPr>
      </p:pic>
    </p:spTree>
    <p:extLst>
      <p:ext uri="{BB962C8B-B14F-4D97-AF65-F5344CB8AC3E}">
        <p14:creationId xmlns:p14="http://schemas.microsoft.com/office/powerpoint/2010/main" val="263974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008112"/>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dirty="0" smtClean="0">
                <a:cs typeface="Arial" panose="020B0604020202020204" pitchFamily="34" charset="0"/>
              </a:rPr>
              <a:t>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filmska </a:t>
            </a:r>
            <a:r>
              <a:rPr lang="sl-SI" sz="4000" dirty="0">
                <a:solidFill>
                  <a:schemeClr val="bg1"/>
                </a:solidFill>
                <a:effectLst>
                  <a:outerShdw blurRad="38100" dist="38100" dir="2700000" algn="tl">
                    <a:srgbClr val="000000">
                      <a:alpha val="43137"/>
                    </a:srgbClr>
                  </a:outerShdw>
                </a:effectLst>
                <a:cs typeface="Arial" panose="020B0604020202020204" pitchFamily="34" charset="0"/>
              </a:rPr>
              <a:t>izrazna sredstva</a:t>
            </a:r>
            <a:r>
              <a:rPr lang="sl-SI" sz="3600" dirty="0">
                <a:cs typeface="Arial" panose="020B0604020202020204" pitchFamily="34" charset="0"/>
              </a:rPr>
              <a:t/>
            </a:r>
            <a:br>
              <a:rPr lang="sl-SI" sz="3600" dirty="0">
                <a:cs typeface="Arial" panose="020B0604020202020204" pitchFamily="34" charset="0"/>
              </a:rPr>
            </a:br>
            <a:r>
              <a:rPr lang="sl-SI" sz="2200" b="1" dirty="0">
                <a:effectLst>
                  <a:outerShdw blurRad="38100" dist="38100" dir="2700000" algn="tl">
                    <a:srgbClr val="000000">
                      <a:alpha val="43137"/>
                    </a:srgbClr>
                  </a:outerShdw>
                </a:effectLst>
                <a:cs typeface="Times New Roman" panose="02020603050405020304" pitchFamily="18" charset="0"/>
              </a:rPr>
              <a:t>ustaljena raba                                                                        neustaljena raba</a:t>
            </a:r>
            <a:endParaRPr lang="sl-SI" sz="2200" dirty="0"/>
          </a:p>
        </p:txBody>
      </p:sp>
      <p:pic>
        <p:nvPicPr>
          <p:cNvPr id="5" name="Označba mesta vsebine 4"/>
          <p:cNvPicPr>
            <a:picLocks noGrp="1" noChangeAspect="1"/>
          </p:cNvPicPr>
          <p:nvPr>
            <p:ph idx="1"/>
          </p:nvPr>
        </p:nvPicPr>
        <p:blipFill>
          <a:blip r:embed="rId3"/>
          <a:stretch>
            <a:fillRect/>
          </a:stretch>
        </p:blipFill>
        <p:spPr>
          <a:xfrm>
            <a:off x="265115" y="1340768"/>
            <a:ext cx="8685669" cy="4752528"/>
          </a:xfrm>
          <a:prstGeom prst="rect">
            <a:avLst/>
          </a:prstGeom>
        </p:spPr>
      </p:pic>
    </p:spTree>
    <p:extLst>
      <p:ext uri="{BB962C8B-B14F-4D97-AF65-F5344CB8AC3E}">
        <p14:creationId xmlns:p14="http://schemas.microsoft.com/office/powerpoint/2010/main" val="1019621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89571"/>
            <a:ext cx="7848872" cy="1727261"/>
          </a:xfrm>
        </p:spPr>
        <p:txBody>
          <a:bodyPr/>
          <a:lstStyle/>
          <a:p>
            <a:endParaRPr lang="sl-SI" dirty="0"/>
          </a:p>
        </p:txBody>
      </p:sp>
      <p:sp>
        <p:nvSpPr>
          <p:cNvPr id="3" name="Content Placeholder 2"/>
          <p:cNvSpPr>
            <a:spLocks noGrp="1"/>
          </p:cNvSpPr>
          <p:nvPr>
            <p:ph idx="1"/>
          </p:nvPr>
        </p:nvSpPr>
        <p:spPr>
          <a:xfrm>
            <a:off x="755576" y="2348879"/>
            <a:ext cx="7848872" cy="3096345"/>
          </a:xfrm>
        </p:spPr>
        <p:txBody>
          <a:bodyPr>
            <a:normAutofit/>
          </a:bodyPr>
          <a:lstStyle/>
          <a:p>
            <a:pPr marL="0" indent="0" algn="ctr">
              <a:buNone/>
            </a:pPr>
            <a:r>
              <a:rPr lang="sl-SI" sz="7800" b="1" dirty="0">
                <a:solidFill>
                  <a:schemeClr val="bg1"/>
                </a:solidFill>
                <a:effectLst>
                  <a:outerShdw blurRad="38100" dist="38100" dir="2700000" algn="tl">
                    <a:srgbClr val="000000">
                      <a:alpha val="43137"/>
                    </a:srgbClr>
                  </a:outerShdw>
                </a:effectLst>
              </a:rPr>
              <a:t>Svetovni film</a:t>
            </a:r>
          </a:p>
          <a:p>
            <a:pPr marL="0" indent="0" algn="ctr">
              <a:buNone/>
            </a:pPr>
            <a:r>
              <a:rPr lang="sl-SI" sz="4400" b="1" dirty="0">
                <a:effectLst>
                  <a:outerShdw blurRad="38100" dist="38100" dir="2700000" algn="tl">
                    <a:srgbClr val="000000">
                      <a:alpha val="43137"/>
                    </a:srgbClr>
                  </a:outerShdw>
                </a:effectLst>
              </a:rPr>
              <a:t>Študija primera</a:t>
            </a:r>
          </a:p>
        </p:txBody>
      </p:sp>
    </p:spTree>
    <p:extLst>
      <p:ext uri="{BB962C8B-B14F-4D97-AF65-F5344CB8AC3E}">
        <p14:creationId xmlns:p14="http://schemas.microsoft.com/office/powerpoint/2010/main" val="2720115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89571"/>
            <a:ext cx="7848872" cy="1727261"/>
          </a:xfrm>
        </p:spPr>
        <p:txBody>
          <a:bodyPr/>
          <a:lstStyle/>
          <a:p>
            <a:endParaRPr lang="sl-SI" dirty="0"/>
          </a:p>
        </p:txBody>
      </p:sp>
      <p:sp>
        <p:nvSpPr>
          <p:cNvPr id="3" name="Content Placeholder 2"/>
          <p:cNvSpPr>
            <a:spLocks noGrp="1"/>
          </p:cNvSpPr>
          <p:nvPr>
            <p:ph idx="1"/>
          </p:nvPr>
        </p:nvSpPr>
        <p:spPr>
          <a:xfrm>
            <a:off x="755576" y="2060849"/>
            <a:ext cx="7848872" cy="3384376"/>
          </a:xfrm>
        </p:spPr>
        <p:txBody>
          <a:bodyPr>
            <a:normAutofit lnSpcReduction="10000"/>
          </a:bodyPr>
          <a:lstStyle/>
          <a:p>
            <a:pPr marL="0" indent="0" algn="ctr">
              <a:buNone/>
            </a:pPr>
            <a:r>
              <a:rPr lang="sl-SI" sz="6000" b="1" dirty="0" err="1" smtClean="0">
                <a:solidFill>
                  <a:schemeClr val="bg1"/>
                </a:solidFill>
                <a:effectLst>
                  <a:outerShdw blurRad="38100" dist="38100" dir="2700000" algn="tl">
                    <a:srgbClr val="000000">
                      <a:alpha val="43137"/>
                    </a:srgbClr>
                  </a:outerShdw>
                </a:effectLst>
              </a:rPr>
              <a:t>Ofsajd</a:t>
            </a:r>
            <a:endParaRPr lang="sl-SI" sz="6000" b="1" dirty="0" smtClean="0">
              <a:solidFill>
                <a:schemeClr val="bg1"/>
              </a:solidFill>
              <a:effectLst>
                <a:outerShdw blurRad="38100" dist="38100" dir="2700000" algn="tl">
                  <a:srgbClr val="000000">
                    <a:alpha val="43137"/>
                  </a:srgbClr>
                </a:outerShdw>
              </a:effectLst>
            </a:endParaRPr>
          </a:p>
          <a:p>
            <a:pPr marL="0" indent="0" algn="ctr">
              <a:buNone/>
            </a:pPr>
            <a:r>
              <a:rPr lang="sl-SI" sz="6000" dirty="0" err="1" smtClean="0">
                <a:solidFill>
                  <a:schemeClr val="bg1"/>
                </a:solidFill>
                <a:effectLst>
                  <a:outerShdw blurRad="38100" dist="38100" dir="2700000" algn="tl">
                    <a:srgbClr val="000000">
                      <a:alpha val="43137"/>
                    </a:srgbClr>
                  </a:outerShdw>
                </a:effectLst>
              </a:rPr>
              <a:t>Jafar</a:t>
            </a:r>
            <a:r>
              <a:rPr lang="sl-SI" sz="6000" dirty="0" smtClean="0">
                <a:solidFill>
                  <a:schemeClr val="bg1"/>
                </a:solidFill>
                <a:effectLst>
                  <a:outerShdw blurRad="38100" dist="38100" dir="2700000" algn="tl">
                    <a:srgbClr val="000000">
                      <a:alpha val="43137"/>
                    </a:srgbClr>
                  </a:outerShdw>
                </a:effectLst>
              </a:rPr>
              <a:t> </a:t>
            </a:r>
            <a:r>
              <a:rPr lang="sl-SI" sz="6000" dirty="0" err="1" smtClean="0">
                <a:solidFill>
                  <a:schemeClr val="bg1"/>
                </a:solidFill>
                <a:effectLst>
                  <a:outerShdw blurRad="38100" dist="38100" dir="2700000" algn="tl">
                    <a:srgbClr val="000000">
                      <a:alpha val="43137"/>
                    </a:srgbClr>
                  </a:outerShdw>
                </a:effectLst>
              </a:rPr>
              <a:t>Panahi</a:t>
            </a:r>
            <a:r>
              <a:rPr lang="sl-SI" sz="6000" dirty="0" smtClean="0">
                <a:solidFill>
                  <a:schemeClr val="bg1"/>
                </a:solidFill>
                <a:effectLst>
                  <a:outerShdw blurRad="38100" dist="38100" dir="2700000" algn="tl">
                    <a:srgbClr val="000000">
                      <a:alpha val="43137"/>
                    </a:srgbClr>
                  </a:outerShdw>
                </a:effectLst>
              </a:rPr>
              <a:t>, 2006</a:t>
            </a:r>
            <a:endParaRPr lang="sl-SI" sz="7200" b="1" dirty="0">
              <a:solidFill>
                <a:schemeClr val="bg1"/>
              </a:solidFill>
              <a:effectLst>
                <a:outerShdw blurRad="38100" dist="38100" dir="2700000" algn="tl">
                  <a:srgbClr val="000000">
                    <a:alpha val="43137"/>
                  </a:srgbClr>
                </a:outerShdw>
              </a:effectLst>
            </a:endParaRPr>
          </a:p>
          <a:p>
            <a:pPr marL="0" indent="0" algn="ctr">
              <a:buNone/>
            </a:pPr>
            <a:r>
              <a:rPr lang="sl-SI" sz="4400" b="1" dirty="0">
                <a:effectLst>
                  <a:outerShdw blurRad="38100" dist="38100" dir="2700000" algn="tl">
                    <a:srgbClr val="000000">
                      <a:alpha val="43137"/>
                    </a:srgbClr>
                  </a:outerShdw>
                </a:effectLst>
              </a:rPr>
              <a:t>Tematsko-</a:t>
            </a:r>
            <a:r>
              <a:rPr lang="sl-SI" sz="4400" b="1" dirty="0" err="1">
                <a:effectLst>
                  <a:outerShdw blurRad="38100" dist="38100" dir="2700000" algn="tl">
                    <a:srgbClr val="000000">
                      <a:alpha val="43137"/>
                    </a:srgbClr>
                  </a:outerShdw>
                </a:effectLst>
              </a:rPr>
              <a:t>kontekstualna</a:t>
            </a:r>
            <a:r>
              <a:rPr lang="sl-SI" sz="4400" b="1" dirty="0">
                <a:effectLst>
                  <a:outerShdw blurRad="38100" dist="38100" dir="2700000" algn="tl">
                    <a:srgbClr val="000000">
                      <a:alpha val="43137"/>
                    </a:srgbClr>
                  </a:outerShdw>
                </a:effectLst>
              </a:rPr>
              <a:t> analiza filma</a:t>
            </a:r>
          </a:p>
        </p:txBody>
      </p:sp>
    </p:spTree>
    <p:extLst>
      <p:ext uri="{BB962C8B-B14F-4D97-AF65-F5344CB8AC3E}">
        <p14:creationId xmlns:p14="http://schemas.microsoft.com/office/powerpoint/2010/main" val="3452611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smtClean="0">
                <a:solidFill>
                  <a:schemeClr val="bg1"/>
                </a:solidFill>
                <a:effectLst>
                  <a:outerShdw blurRad="38100" dist="38100" dir="2700000" algn="tl">
                    <a:srgbClr val="000000">
                      <a:alpha val="43137"/>
                    </a:srgbClr>
                  </a:outerShdw>
                </a:effectLst>
                <a:cs typeface="Arial" panose="020B0604020202020204" pitchFamily="34" charset="0"/>
              </a:rPr>
              <a:t>moto</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1916833"/>
            <a:ext cx="7848872" cy="3528392"/>
          </a:xfrm>
        </p:spPr>
        <p:txBody>
          <a:bodyPr>
            <a:normAutofit fontScale="25000" lnSpcReduction="20000"/>
          </a:bodyPr>
          <a:lstStyle/>
          <a:p>
            <a:endParaRPr lang="sl-SI" sz="4800" b="1" u="sng" dirty="0">
              <a:highlight>
                <a:srgbClr val="00FF00"/>
              </a:highlight>
              <a:latin typeface="Arial" panose="020B0604020202020204" pitchFamily="34" charset="0"/>
              <a:cs typeface="Arial" panose="020B0604020202020204" pitchFamily="34" charset="0"/>
            </a:endParaRPr>
          </a:p>
          <a:p>
            <a:pPr marL="0" indent="0">
              <a:lnSpc>
                <a:spcPct val="107000"/>
              </a:lnSpc>
              <a:spcAft>
                <a:spcPts val="0"/>
              </a:spcAft>
              <a:buNone/>
            </a:pPr>
            <a:endParaRPr lang="sl-SI" sz="6000" i="1" dirty="0" smtClean="0">
              <a:ea typeface="Calibri" panose="020F0502020204030204" pitchFamily="34" charset="0"/>
              <a:cs typeface="Times New Roman" panose="02020603050405020304" pitchFamily="18" charset="0"/>
            </a:endParaRPr>
          </a:p>
          <a:p>
            <a:pPr marL="0" indent="0">
              <a:buNone/>
            </a:pPr>
            <a:endParaRPr lang="sl-SI" sz="8000" i="1" dirty="0" smtClean="0">
              <a:cs typeface="Times New Roman" pitchFamily="18" charset="0"/>
            </a:endParaRPr>
          </a:p>
          <a:p>
            <a:pPr marL="0" indent="0">
              <a:buNone/>
            </a:pPr>
            <a:r>
              <a:rPr lang="sl-SI" sz="8000" i="1" dirty="0" smtClean="0">
                <a:cs typeface="Times New Roman" pitchFamily="18" charset="0"/>
              </a:rPr>
              <a:t>Sem </a:t>
            </a:r>
            <a:r>
              <a:rPr lang="sl-SI" sz="8000" i="1" dirty="0">
                <a:cs typeface="Times New Roman" pitchFamily="18" charset="0"/>
              </a:rPr>
              <a:t>filmski ustvarjalec. Ničesar drugega ne znam kot snemati filme. Kinematografija je moj izraz in smisel mojega življenja. Nič mi ne more preprečiti ustvarjanja filmov. Ko sem potisnjen v kot, se povežem s svojo najglobljo notranjostjo. V tem najintimnejšem svetu, kljub vsem omejitvam, nuja po ustvarjanju postane celo bolj goreča. V ospredje postavim idejo Filma kot Umetnosti. Zato moram še naprej snemati filme pod vsakršnimi pogoji, da umetnosti izkažem spoštovanje in se počutim živega. </a:t>
            </a:r>
            <a:br>
              <a:rPr lang="sl-SI" sz="8000" i="1" dirty="0">
                <a:cs typeface="Times New Roman" pitchFamily="18" charset="0"/>
              </a:rPr>
            </a:br>
            <a:r>
              <a:rPr lang="sl-SI" sz="8000" i="1" dirty="0">
                <a:cs typeface="Times New Roman" pitchFamily="18" charset="0"/>
              </a:rPr>
              <a:t>                                                                                                                                                              </a:t>
            </a:r>
          </a:p>
          <a:p>
            <a:pPr marL="0" indent="0">
              <a:buNone/>
            </a:pPr>
            <a:r>
              <a:rPr lang="sl-SI" sz="8000" i="1" dirty="0">
                <a:cs typeface="Times New Roman" pitchFamily="18" charset="0"/>
              </a:rPr>
              <a:t>                                                                                                              </a:t>
            </a:r>
            <a:r>
              <a:rPr lang="sl-SI" sz="8000" dirty="0" err="1">
                <a:cs typeface="Times New Roman" pitchFamily="18" charset="0"/>
              </a:rPr>
              <a:t>Jafar</a:t>
            </a:r>
            <a:r>
              <a:rPr lang="sl-SI" sz="8000" dirty="0">
                <a:cs typeface="Times New Roman" pitchFamily="18" charset="0"/>
              </a:rPr>
              <a:t> </a:t>
            </a:r>
            <a:r>
              <a:rPr lang="sl-SI" sz="8000" dirty="0" err="1">
                <a:cs typeface="Times New Roman" pitchFamily="18" charset="0"/>
              </a:rPr>
              <a:t>Panahi</a:t>
            </a:r>
            <a:endParaRPr lang="sl-SI" sz="8000" dirty="0">
              <a:cs typeface="Times New Roman" pitchFamily="18" charset="0"/>
            </a:endParaRPr>
          </a:p>
          <a:p>
            <a:pPr marL="17463" indent="0">
              <a:buNone/>
            </a:pPr>
            <a:r>
              <a:rPr lang="sl-SI" sz="7200" dirty="0" smtClean="0">
                <a:latin typeface="+mj-lt"/>
              </a:rPr>
              <a:t> </a:t>
            </a:r>
            <a:endParaRPr lang="sl-SI" sz="7200" dirty="0">
              <a:latin typeface="+mj-lt"/>
            </a:endParaRPr>
          </a:p>
        </p:txBody>
      </p:sp>
    </p:spTree>
    <p:extLst>
      <p:ext uri="{BB962C8B-B14F-4D97-AF65-F5344CB8AC3E}">
        <p14:creationId xmlns:p14="http://schemas.microsoft.com/office/powerpoint/2010/main" val="3412473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dirty="0" smtClean="0">
                <a:cs typeface="Arial" panose="020B0604020202020204" pitchFamily="34" charset="0"/>
              </a:rPr>
              <a:t>	       </a:t>
            </a:r>
            <a:r>
              <a:rPr lang="sl-SI" sz="3800" dirty="0" err="1" smtClean="0">
                <a:solidFill>
                  <a:schemeClr val="bg1"/>
                </a:solidFill>
                <a:effectLst>
                  <a:outerShdw blurRad="38100" dist="38100" dir="2700000" algn="tl">
                    <a:srgbClr val="000000">
                      <a:alpha val="43137"/>
                    </a:srgbClr>
                  </a:outerShdw>
                </a:effectLst>
                <a:cs typeface="Arial" panose="020B0604020202020204" pitchFamily="34" charset="0"/>
              </a:rPr>
              <a:t>tematologija</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124744"/>
            <a:ext cx="8136904" cy="4320481"/>
          </a:xfrm>
        </p:spPr>
        <p:txBody>
          <a:bodyPr>
            <a:noAutofit/>
          </a:bodyPr>
          <a:lstStyle/>
          <a:p>
            <a:pPr marL="0" indent="0">
              <a:buNone/>
            </a:pPr>
            <a:r>
              <a:rPr lang="sl-SI" sz="2000" b="1" dirty="0" smtClean="0">
                <a:effectLst>
                  <a:outerShdw blurRad="38100" dist="38100" dir="2700000" algn="tl">
                    <a:srgbClr val="000000">
                      <a:alpha val="43137"/>
                    </a:srgbClr>
                  </a:outerShdw>
                </a:effectLst>
                <a:cs typeface="Times New Roman" pitchFamily="18" charset="0"/>
              </a:rPr>
              <a:t>• </a:t>
            </a:r>
            <a:r>
              <a:rPr lang="sl-SI" sz="2000" b="1" dirty="0">
                <a:effectLst>
                  <a:outerShdw blurRad="38100" dist="38100" dir="2700000" algn="tl">
                    <a:srgbClr val="000000">
                      <a:alpha val="43137"/>
                    </a:srgbClr>
                  </a:outerShdw>
                </a:effectLst>
                <a:cs typeface="Times New Roman" pitchFamily="18" charset="0"/>
              </a:rPr>
              <a:t>TEMATOLOGIJA</a:t>
            </a:r>
            <a:r>
              <a:rPr lang="sl-SI" sz="2000" dirty="0">
                <a:effectLst>
                  <a:outerShdw blurRad="38100" dist="38100" dir="2700000" algn="tl">
                    <a:srgbClr val="000000">
                      <a:alpha val="43137"/>
                    </a:srgbClr>
                  </a:outerShdw>
                </a:effectLst>
                <a:cs typeface="Times New Roman" pitchFamily="18" charset="0"/>
              </a:rPr>
              <a:t> – </a:t>
            </a:r>
            <a:r>
              <a:rPr lang="sl-SI" sz="2000" b="1" dirty="0">
                <a:effectLst>
                  <a:outerShdw blurRad="38100" dist="38100" dir="2700000" algn="tl">
                    <a:srgbClr val="000000">
                      <a:alpha val="43137"/>
                    </a:srgbClr>
                  </a:outerShdw>
                </a:effectLst>
                <a:cs typeface="Times New Roman" pitchFamily="18" charset="0"/>
              </a:rPr>
              <a:t>filmsko/vzgojno izhodišče </a:t>
            </a:r>
            <a:r>
              <a:rPr lang="sl-SI" sz="2000" dirty="0">
                <a:effectLst>
                  <a:outerShdw blurRad="38100" dist="38100" dir="2700000" algn="tl">
                    <a:srgbClr val="000000">
                      <a:alpha val="43137"/>
                    </a:srgbClr>
                  </a:outerShdw>
                </a:effectLst>
                <a:cs typeface="Times New Roman" pitchFamily="18" charset="0"/>
              </a:rPr>
              <a:t>(osnovna raven)</a:t>
            </a:r>
            <a:r>
              <a:rPr lang="sl-SI" sz="2000" dirty="0">
                <a:cs typeface="Times New Roman" pitchFamily="18" charset="0"/>
              </a:rPr>
              <a:t> </a:t>
            </a:r>
          </a:p>
          <a:p>
            <a:pPr marL="447675" indent="-87313">
              <a:buNone/>
            </a:pPr>
            <a:endParaRPr lang="sl-SI" sz="1200" dirty="0">
              <a:effectLst>
                <a:outerShdw blurRad="38100" dist="38100" dir="2700000" algn="tl">
                  <a:srgbClr val="000000">
                    <a:alpha val="43137"/>
                  </a:srgbClr>
                </a:outerShdw>
              </a:effectLst>
              <a:cs typeface="Times New Roman" pitchFamily="18" charset="0"/>
            </a:endParaRPr>
          </a:p>
          <a:p>
            <a:pPr marL="447675" indent="-87313">
              <a:buNone/>
            </a:pPr>
            <a:r>
              <a:rPr lang="sl-SI" sz="1800" dirty="0">
                <a:effectLst>
                  <a:outerShdw blurRad="38100" dist="38100" dir="2700000" algn="tl">
                    <a:srgbClr val="000000">
                      <a:alpha val="43137"/>
                    </a:srgbClr>
                  </a:outerShdw>
                </a:effectLst>
                <a:cs typeface="Times New Roman" pitchFamily="18" charset="0"/>
              </a:rPr>
              <a:t>-</a:t>
            </a:r>
            <a:r>
              <a:rPr lang="sl-SI" sz="1800" b="1" dirty="0">
                <a:effectLst>
                  <a:outerShdw blurRad="38100" dist="38100" dir="2700000" algn="tl">
                    <a:srgbClr val="000000">
                      <a:alpha val="43137"/>
                    </a:srgbClr>
                  </a:outerShdw>
                </a:effectLst>
                <a:cs typeface="Times New Roman" pitchFamily="18" charset="0"/>
              </a:rPr>
              <a:t> TEMA </a:t>
            </a:r>
          </a:p>
          <a:p>
            <a:pPr marL="447675" indent="-87313">
              <a:buNone/>
            </a:pPr>
            <a:r>
              <a:rPr lang="sl-SI" sz="1800" dirty="0">
                <a:cs typeface="Times New Roman" pitchFamily="18" charset="0"/>
              </a:rPr>
              <a:t>  predstavlja vsakršen </a:t>
            </a:r>
            <a:r>
              <a:rPr lang="sl-SI" sz="1800" b="1" dirty="0" err="1">
                <a:cs typeface="Times New Roman" pitchFamily="18" charset="0"/>
              </a:rPr>
              <a:t>stvarnostni</a:t>
            </a:r>
            <a:r>
              <a:rPr lang="sl-SI" sz="1800" b="1" dirty="0">
                <a:cs typeface="Times New Roman" pitchFamily="18" charset="0"/>
              </a:rPr>
              <a:t> pojav </a:t>
            </a:r>
            <a:r>
              <a:rPr lang="sl-SI" sz="1800" dirty="0">
                <a:cs typeface="Times New Roman" pitchFamily="18" charset="0"/>
              </a:rPr>
              <a:t>oziroma skupino pojavov, ki jih filmski  ustvarjalec izbere za osnovno </a:t>
            </a:r>
            <a:r>
              <a:rPr lang="sl-SI" sz="1800" b="1" dirty="0">
                <a:cs typeface="Times New Roman" pitchFamily="18" charset="0"/>
              </a:rPr>
              <a:t>gradivo filma</a:t>
            </a:r>
            <a:r>
              <a:rPr lang="sl-SI" sz="1800" dirty="0">
                <a:cs typeface="Times New Roman" pitchFamily="18" charset="0"/>
              </a:rPr>
              <a:t>. Lahko je enostavna ali kompleksna, lahko se nanaša na sodobnost ali preteklost, lahko je realistična ali nerealistična, lahko je zgodovinsko avtentična ali umetniško avtentična. Ker </a:t>
            </a:r>
            <a:r>
              <a:rPr lang="sl-SI" sz="1800" b="1" dirty="0">
                <a:cs typeface="Times New Roman" pitchFamily="18" charset="0"/>
              </a:rPr>
              <a:t>izhajajo iz dejanskosti</a:t>
            </a:r>
            <a:r>
              <a:rPr lang="sl-SI" sz="1800" dirty="0">
                <a:cs typeface="Times New Roman" pitchFamily="18" charset="0"/>
              </a:rPr>
              <a:t> se lahko tudi razvrščajo kot pojavi v realnosti – lahko so družbene, politične, etične, </a:t>
            </a:r>
            <a:r>
              <a:rPr lang="sl-SI" sz="1800" dirty="0" err="1">
                <a:cs typeface="Times New Roman" pitchFamily="18" charset="0"/>
              </a:rPr>
              <a:t>pskihološke</a:t>
            </a:r>
            <a:r>
              <a:rPr lang="sl-SI" sz="1800" dirty="0">
                <a:cs typeface="Times New Roman" pitchFamily="18" charset="0"/>
              </a:rPr>
              <a:t>, zgodovinske, biografske, biološke, geografske … </a:t>
            </a:r>
          </a:p>
          <a:p>
            <a:pPr marL="0" indent="360363">
              <a:buNone/>
            </a:pPr>
            <a:endParaRPr lang="sl-SI" sz="1200" dirty="0">
              <a:effectLst>
                <a:outerShdw blurRad="38100" dist="38100" dir="2700000" algn="tl">
                  <a:srgbClr val="000000">
                    <a:alpha val="43137"/>
                  </a:srgbClr>
                </a:outerShdw>
              </a:effectLst>
              <a:cs typeface="Times New Roman" pitchFamily="18" charset="0"/>
            </a:endParaRPr>
          </a:p>
          <a:p>
            <a:pPr marL="0" indent="360363">
              <a:buNone/>
            </a:pPr>
            <a:r>
              <a:rPr lang="sl-SI" sz="1800" dirty="0">
                <a:effectLst>
                  <a:outerShdw blurRad="38100" dist="38100" dir="2700000" algn="tl">
                    <a:srgbClr val="000000">
                      <a:alpha val="43137"/>
                    </a:srgbClr>
                  </a:outerShdw>
                </a:effectLst>
                <a:cs typeface="Times New Roman" pitchFamily="18" charset="0"/>
              </a:rPr>
              <a:t>- </a:t>
            </a:r>
            <a:r>
              <a:rPr lang="sl-SI" sz="1800" b="1" dirty="0">
                <a:effectLst>
                  <a:outerShdw blurRad="38100" dist="38100" dir="2700000" algn="tl">
                    <a:srgbClr val="000000">
                      <a:alpha val="43137"/>
                    </a:srgbClr>
                  </a:outerShdw>
                </a:effectLst>
                <a:cs typeface="Times New Roman" pitchFamily="18" charset="0"/>
              </a:rPr>
              <a:t>FABULA</a:t>
            </a:r>
          </a:p>
          <a:p>
            <a:pPr marL="447675" indent="0">
              <a:buNone/>
            </a:pPr>
            <a:r>
              <a:rPr lang="sl-SI" sz="1800" b="1" dirty="0">
                <a:cs typeface="Times New Roman" pitchFamily="18" charset="0"/>
              </a:rPr>
              <a:t>zgodba filma </a:t>
            </a:r>
            <a:r>
              <a:rPr lang="sl-SI" sz="1800" dirty="0">
                <a:cs typeface="Times New Roman" pitchFamily="18" charset="0"/>
              </a:rPr>
              <a:t>oziroma smiselni vzročno-posledični niz dogajanja v določeni časovni perspektivi</a:t>
            </a:r>
          </a:p>
          <a:p>
            <a:pPr marL="0" indent="360363">
              <a:buNone/>
            </a:pPr>
            <a:endParaRPr lang="sl-SI" sz="1200" dirty="0">
              <a:effectLst>
                <a:outerShdw blurRad="38100" dist="38100" dir="2700000" algn="tl">
                  <a:srgbClr val="000000">
                    <a:alpha val="43137"/>
                  </a:srgbClr>
                </a:outerShdw>
              </a:effectLst>
              <a:cs typeface="Times New Roman" pitchFamily="18" charset="0"/>
            </a:endParaRPr>
          </a:p>
          <a:p>
            <a:pPr marL="0" indent="360363">
              <a:buNone/>
            </a:pPr>
            <a:r>
              <a:rPr lang="sl-SI" sz="1800" dirty="0">
                <a:effectLst>
                  <a:outerShdw blurRad="38100" dist="38100" dir="2700000" algn="tl">
                    <a:srgbClr val="000000">
                      <a:alpha val="43137"/>
                    </a:srgbClr>
                  </a:outerShdw>
                </a:effectLst>
                <a:cs typeface="Times New Roman" pitchFamily="18" charset="0"/>
              </a:rPr>
              <a:t>- </a:t>
            </a:r>
            <a:r>
              <a:rPr lang="sl-SI" sz="1800" b="1" dirty="0">
                <a:effectLst>
                  <a:outerShdw blurRad="38100" dist="38100" dir="2700000" algn="tl">
                    <a:srgbClr val="000000">
                      <a:alpha val="43137"/>
                    </a:srgbClr>
                  </a:outerShdw>
                </a:effectLst>
                <a:cs typeface="Times New Roman" pitchFamily="18" charset="0"/>
              </a:rPr>
              <a:t>IDEJA</a:t>
            </a:r>
          </a:p>
          <a:p>
            <a:pPr marL="447675" indent="0">
              <a:buNone/>
            </a:pPr>
            <a:r>
              <a:rPr lang="sl-SI" sz="1800" b="1" dirty="0">
                <a:cs typeface="Times New Roman" pitchFamily="18" charset="0"/>
              </a:rPr>
              <a:t>pomen</a:t>
            </a:r>
            <a:r>
              <a:rPr lang="sl-SI" sz="1800" dirty="0">
                <a:cs typeface="Times New Roman" pitchFamily="18" charset="0"/>
              </a:rPr>
              <a:t> oziroma </a:t>
            </a:r>
            <a:r>
              <a:rPr lang="sl-SI" sz="1800" b="1" dirty="0">
                <a:cs typeface="Times New Roman" pitchFamily="18" charset="0"/>
              </a:rPr>
              <a:t>sporočilo</a:t>
            </a:r>
            <a:r>
              <a:rPr lang="sl-SI" sz="1800" dirty="0">
                <a:cs typeface="Times New Roman" pitchFamily="18" charset="0"/>
              </a:rPr>
              <a:t> filma kot posledica procesov zasnove filmskega sveta oz. univerzuma. Filmsko delo sestavlja vrsta idej, ki kristalizirajo v nekaj temeljnih vrstah </a:t>
            </a:r>
            <a:r>
              <a:rPr lang="sl-SI" sz="1800" b="1" dirty="0">
                <a:cs typeface="Times New Roman" pitchFamily="18" charset="0"/>
              </a:rPr>
              <a:t>pomenov</a:t>
            </a:r>
            <a:r>
              <a:rPr lang="sl-SI" sz="1800" dirty="0">
                <a:cs typeface="Times New Roman" pitchFamily="18" charset="0"/>
              </a:rPr>
              <a:t> – </a:t>
            </a:r>
            <a:r>
              <a:rPr lang="sl-SI" sz="1800" b="1" dirty="0">
                <a:cs typeface="Times New Roman" pitchFamily="18" charset="0"/>
              </a:rPr>
              <a:t>eksplicitni</a:t>
            </a:r>
            <a:r>
              <a:rPr lang="sl-SI" sz="1800" dirty="0">
                <a:cs typeface="Times New Roman" pitchFamily="18" charset="0"/>
              </a:rPr>
              <a:t> (jasni), </a:t>
            </a:r>
            <a:r>
              <a:rPr lang="sl-SI" sz="1800" b="1" dirty="0">
                <a:cs typeface="Times New Roman" pitchFamily="18" charset="0"/>
              </a:rPr>
              <a:t>implicitni </a:t>
            </a:r>
            <a:r>
              <a:rPr lang="sl-SI" sz="1800" dirty="0">
                <a:cs typeface="Times New Roman" pitchFamily="18" charset="0"/>
              </a:rPr>
              <a:t>(vsebovani), </a:t>
            </a:r>
            <a:r>
              <a:rPr lang="sl-SI" sz="1800" b="1" dirty="0" err="1">
                <a:cs typeface="Times New Roman" pitchFamily="18" charset="0"/>
              </a:rPr>
              <a:t>referencialni</a:t>
            </a:r>
            <a:r>
              <a:rPr lang="sl-SI" sz="1800" dirty="0">
                <a:cs typeface="Times New Roman" pitchFamily="18" charset="0"/>
              </a:rPr>
              <a:t> (nanašalni) in </a:t>
            </a:r>
            <a:r>
              <a:rPr lang="sl-SI" sz="1800" b="1" dirty="0">
                <a:cs typeface="Times New Roman" pitchFamily="18" charset="0"/>
              </a:rPr>
              <a:t>simptomatični</a:t>
            </a:r>
            <a:r>
              <a:rPr lang="sl-SI" sz="1800" dirty="0">
                <a:cs typeface="Times New Roman" pitchFamily="18" charset="0"/>
              </a:rPr>
              <a:t> (potlačeni) </a:t>
            </a:r>
            <a:r>
              <a:rPr lang="sl-SI" sz="1800" b="1" dirty="0">
                <a:cs typeface="Times New Roman" pitchFamily="18" charset="0"/>
              </a:rPr>
              <a:t>pomen</a:t>
            </a:r>
          </a:p>
        </p:txBody>
      </p:sp>
    </p:spTree>
    <p:extLst>
      <p:ext uri="{BB962C8B-B14F-4D97-AF65-F5344CB8AC3E}">
        <p14:creationId xmlns:p14="http://schemas.microsoft.com/office/powerpoint/2010/main" val="3371917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dirty="0" smtClean="0">
                <a:cs typeface="Arial" panose="020B0604020202020204" pitchFamily="34" charset="0"/>
              </a:rPr>
              <a:t>	       </a:t>
            </a:r>
            <a:r>
              <a:rPr lang="sl-SI" sz="3800" dirty="0" err="1" smtClean="0">
                <a:solidFill>
                  <a:schemeClr val="bg1"/>
                </a:solidFill>
                <a:effectLst>
                  <a:outerShdw blurRad="38100" dist="38100" dir="2700000" algn="tl">
                    <a:srgbClr val="000000">
                      <a:alpha val="43137"/>
                    </a:srgbClr>
                  </a:outerShdw>
                </a:effectLst>
                <a:cs typeface="Arial" panose="020B0604020202020204" pitchFamily="34" charset="0"/>
              </a:rPr>
              <a:t>tematologija</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268760"/>
            <a:ext cx="8136904" cy="4176465"/>
          </a:xfrm>
        </p:spPr>
        <p:txBody>
          <a:bodyPr>
            <a:noAutofit/>
          </a:bodyPr>
          <a:lstStyle/>
          <a:p>
            <a:pPr marL="0" indent="0">
              <a:buNone/>
            </a:pPr>
            <a:r>
              <a:rPr lang="sl-SI" sz="2000" b="1" dirty="0">
                <a:effectLst>
                  <a:outerShdw blurRad="38100" dist="38100" dir="2700000" algn="tl">
                    <a:srgbClr val="000000">
                      <a:alpha val="43137"/>
                    </a:srgbClr>
                  </a:outerShdw>
                </a:effectLst>
                <a:cs typeface="Times New Roman" pitchFamily="18" charset="0"/>
              </a:rPr>
              <a:t>• TEMATOLOGIJA</a:t>
            </a:r>
            <a:r>
              <a:rPr lang="sl-SI" sz="2000" dirty="0">
                <a:effectLst>
                  <a:outerShdw blurRad="38100" dist="38100" dir="2700000" algn="tl">
                    <a:srgbClr val="000000">
                      <a:alpha val="43137"/>
                    </a:srgbClr>
                  </a:outerShdw>
                </a:effectLst>
                <a:cs typeface="Times New Roman" pitchFamily="18" charset="0"/>
              </a:rPr>
              <a:t> – </a:t>
            </a:r>
            <a:r>
              <a:rPr lang="sl-SI" sz="2000" b="1" dirty="0">
                <a:effectLst>
                  <a:outerShdw blurRad="38100" dist="38100" dir="2700000" algn="tl">
                    <a:srgbClr val="000000">
                      <a:alpha val="43137"/>
                    </a:srgbClr>
                  </a:outerShdw>
                </a:effectLst>
                <a:cs typeface="Times New Roman" pitchFamily="18" charset="0"/>
              </a:rPr>
              <a:t>filmsko/vzgojno izhodišče </a:t>
            </a:r>
            <a:r>
              <a:rPr lang="sl-SI" sz="2000" dirty="0">
                <a:effectLst>
                  <a:outerShdw blurRad="38100" dist="38100" dir="2700000" algn="tl">
                    <a:srgbClr val="000000">
                      <a:alpha val="43137"/>
                    </a:srgbClr>
                  </a:outerShdw>
                </a:effectLst>
                <a:cs typeface="Times New Roman" pitchFamily="18" charset="0"/>
              </a:rPr>
              <a:t>(napredna raven</a:t>
            </a:r>
            <a:r>
              <a:rPr lang="sl-SI" sz="2000" dirty="0" smtClean="0">
                <a:effectLst>
                  <a:outerShdw blurRad="38100" dist="38100" dir="2700000" algn="tl">
                    <a:srgbClr val="000000">
                      <a:alpha val="43137"/>
                    </a:srgbClr>
                  </a:outerShdw>
                </a:effectLst>
                <a:cs typeface="Times New Roman" pitchFamily="18" charset="0"/>
              </a:rPr>
              <a:t>)</a:t>
            </a:r>
          </a:p>
          <a:p>
            <a:pPr marL="0" indent="0">
              <a:buNone/>
            </a:pPr>
            <a:endParaRPr lang="sl-SI" sz="800" dirty="0">
              <a:cs typeface="Times New Roman" pitchFamily="18" charset="0"/>
            </a:endParaRPr>
          </a:p>
          <a:p>
            <a:pPr marL="0" indent="360363">
              <a:buNone/>
            </a:pPr>
            <a:r>
              <a:rPr lang="sl-SI" sz="1800" dirty="0">
                <a:effectLst>
                  <a:outerShdw blurRad="38100" dist="38100" dir="2700000" algn="tl">
                    <a:srgbClr val="000000">
                      <a:alpha val="43137"/>
                    </a:srgbClr>
                  </a:outerShdw>
                </a:effectLst>
                <a:cs typeface="Times New Roman" pitchFamily="18" charset="0"/>
              </a:rPr>
              <a:t>- </a:t>
            </a:r>
            <a:r>
              <a:rPr lang="sl-SI" sz="1800" b="1" dirty="0">
                <a:effectLst>
                  <a:outerShdw blurRad="38100" dist="38100" dir="2700000" algn="tl">
                    <a:srgbClr val="000000">
                      <a:alpha val="43137"/>
                    </a:srgbClr>
                  </a:outerShdw>
                </a:effectLst>
                <a:cs typeface="Times New Roman" pitchFamily="18" charset="0"/>
              </a:rPr>
              <a:t>SNOV </a:t>
            </a:r>
          </a:p>
          <a:p>
            <a:pPr marL="447675" indent="0">
              <a:buNone/>
            </a:pPr>
            <a:r>
              <a:rPr lang="sl-SI" sz="1700" dirty="0">
                <a:cs typeface="Times New Roman" pitchFamily="18" charset="0"/>
              </a:rPr>
              <a:t>(gradivo, material ali materija), ki predstavlja </a:t>
            </a:r>
            <a:r>
              <a:rPr lang="sl-SI" sz="1700" b="1" dirty="0">
                <a:cs typeface="Times New Roman" pitchFamily="18" charset="0"/>
              </a:rPr>
              <a:t>osnovo</a:t>
            </a:r>
            <a:r>
              <a:rPr lang="sl-SI" sz="1700" dirty="0">
                <a:cs typeface="Times New Roman" pitchFamily="18" charset="0"/>
              </a:rPr>
              <a:t> oziroma </a:t>
            </a:r>
            <a:r>
              <a:rPr lang="sl-SI" sz="1700" b="1" dirty="0">
                <a:cs typeface="Times New Roman" pitchFamily="18" charset="0"/>
              </a:rPr>
              <a:t>izhodišče</a:t>
            </a:r>
            <a:r>
              <a:rPr lang="sl-SI" sz="1700" dirty="0">
                <a:cs typeface="Times New Roman" pitchFamily="18" charset="0"/>
              </a:rPr>
              <a:t> iz katere nastane filmsko delo. Obstaja </a:t>
            </a:r>
            <a:r>
              <a:rPr lang="sl-SI" sz="1700" b="1" dirty="0">
                <a:cs typeface="Times New Roman" pitchFamily="18" charset="0"/>
              </a:rPr>
              <a:t>zunaj umetnine</a:t>
            </a:r>
            <a:r>
              <a:rPr lang="sl-SI" sz="1700" dirty="0">
                <a:cs typeface="Times New Roman" pitchFamily="18" charset="0"/>
              </a:rPr>
              <a:t> kot del objektivne, fizične ali psihične realnosti</a:t>
            </a:r>
            <a:r>
              <a:rPr lang="sl-SI" sz="1700" dirty="0" smtClean="0">
                <a:cs typeface="Times New Roman" pitchFamily="18" charset="0"/>
              </a:rPr>
              <a:t>.</a:t>
            </a:r>
          </a:p>
          <a:p>
            <a:pPr marL="447675" indent="0">
              <a:buNone/>
            </a:pPr>
            <a:endParaRPr lang="sl-SI" sz="800" dirty="0">
              <a:cs typeface="Times New Roman" pitchFamily="18" charset="0"/>
            </a:endParaRPr>
          </a:p>
          <a:p>
            <a:pPr marL="0" indent="360363">
              <a:buNone/>
            </a:pPr>
            <a:r>
              <a:rPr lang="sl-SI" sz="1800" dirty="0">
                <a:effectLst>
                  <a:outerShdw blurRad="38100" dist="38100" dir="2700000" algn="tl">
                    <a:srgbClr val="000000">
                      <a:alpha val="43137"/>
                    </a:srgbClr>
                  </a:outerShdw>
                </a:effectLst>
                <a:cs typeface="Times New Roman" pitchFamily="18" charset="0"/>
              </a:rPr>
              <a:t>- </a:t>
            </a:r>
            <a:r>
              <a:rPr lang="sl-SI" sz="1800" b="1" dirty="0">
                <a:effectLst>
                  <a:outerShdw blurRad="38100" dist="38100" dir="2700000" algn="tl">
                    <a:srgbClr val="000000">
                      <a:alpha val="43137"/>
                    </a:srgbClr>
                  </a:outerShdw>
                </a:effectLst>
                <a:cs typeface="Times New Roman" pitchFamily="18" charset="0"/>
              </a:rPr>
              <a:t>MOTIV </a:t>
            </a:r>
          </a:p>
          <a:p>
            <a:pPr marL="447675" indent="0">
              <a:buNone/>
            </a:pPr>
            <a:r>
              <a:rPr lang="sl-SI" sz="1700" dirty="0">
                <a:cs typeface="Times New Roman" pitchFamily="18" charset="0"/>
              </a:rPr>
              <a:t>(</a:t>
            </a:r>
            <a:r>
              <a:rPr lang="sl-SI" sz="1700" b="1" dirty="0">
                <a:cs typeface="Times New Roman" pitchFamily="18" charset="0"/>
              </a:rPr>
              <a:t>znotraj-filmsko</a:t>
            </a:r>
            <a:r>
              <a:rPr lang="sl-SI" sz="1700" dirty="0">
                <a:cs typeface="Times New Roman" pitchFamily="18" charset="0"/>
              </a:rPr>
              <a:t> gibalo ali nagib), ki je po svoji temeljni sestavi izpolnjen s </a:t>
            </a:r>
            <a:r>
              <a:rPr lang="sl-SI" sz="1700" b="1" dirty="0">
                <a:cs typeface="Times New Roman" pitchFamily="18" charset="0"/>
              </a:rPr>
              <a:t>konkretnim</a:t>
            </a:r>
            <a:r>
              <a:rPr lang="sl-SI" sz="1700" dirty="0">
                <a:cs typeface="Times New Roman" pitchFamily="18" charset="0"/>
              </a:rPr>
              <a:t> materialom, kar pomeni, da v njem prevladujejo </a:t>
            </a:r>
            <a:r>
              <a:rPr lang="sl-SI" sz="1700" b="1" dirty="0">
                <a:cs typeface="Times New Roman" pitchFamily="18" charset="0"/>
              </a:rPr>
              <a:t>snovno-materialne prvine </a:t>
            </a:r>
            <a:r>
              <a:rPr lang="sl-SI" sz="1700" dirty="0">
                <a:cs typeface="Times New Roman" pitchFamily="18" charset="0"/>
              </a:rPr>
              <a:t>oz. </a:t>
            </a:r>
            <a:r>
              <a:rPr lang="sl-SI" sz="1700" b="1" dirty="0">
                <a:cs typeface="Times New Roman" pitchFamily="18" charset="0"/>
              </a:rPr>
              <a:t>predstave</a:t>
            </a:r>
            <a:r>
              <a:rPr lang="sl-SI" sz="1700" dirty="0">
                <a:cs typeface="Times New Roman" pitchFamily="18" charset="0"/>
              </a:rPr>
              <a:t> konkretnega življenja, likov, situacij, dogodkov, okolja … Čeprav izhaja iz materialnosti se motiv povezuje z idejnimi in čustvenimi dejavniki</a:t>
            </a:r>
            <a:r>
              <a:rPr lang="sl-SI" sz="1700" dirty="0" smtClean="0">
                <a:cs typeface="Times New Roman" pitchFamily="18" charset="0"/>
              </a:rPr>
              <a:t>.</a:t>
            </a:r>
          </a:p>
          <a:p>
            <a:pPr marL="447675" indent="0">
              <a:buNone/>
            </a:pPr>
            <a:endParaRPr lang="sl-SI" sz="800" dirty="0">
              <a:cs typeface="Times New Roman" pitchFamily="18" charset="0"/>
            </a:endParaRPr>
          </a:p>
          <a:p>
            <a:pPr marL="0" indent="360363">
              <a:buNone/>
            </a:pPr>
            <a:r>
              <a:rPr lang="sl-SI" sz="1800" dirty="0">
                <a:effectLst>
                  <a:outerShdw blurRad="38100" dist="38100" dir="2700000" algn="tl">
                    <a:srgbClr val="000000">
                      <a:alpha val="43137"/>
                    </a:srgbClr>
                  </a:outerShdw>
                </a:effectLst>
                <a:cs typeface="Times New Roman" pitchFamily="18" charset="0"/>
              </a:rPr>
              <a:t>- </a:t>
            </a:r>
            <a:r>
              <a:rPr lang="sl-SI" sz="1800" b="1" dirty="0">
                <a:effectLst>
                  <a:outerShdw blurRad="38100" dist="38100" dir="2700000" algn="tl">
                    <a:srgbClr val="000000">
                      <a:alpha val="43137"/>
                    </a:srgbClr>
                  </a:outerShdw>
                </a:effectLst>
                <a:cs typeface="Times New Roman" pitchFamily="18" charset="0"/>
              </a:rPr>
              <a:t>TEMA </a:t>
            </a:r>
          </a:p>
          <a:p>
            <a:pPr marL="447675" indent="0">
              <a:buNone/>
            </a:pPr>
            <a:r>
              <a:rPr lang="sl-SI" sz="1700" dirty="0">
                <a:cs typeface="Times New Roman" pitchFamily="18" charset="0"/>
              </a:rPr>
              <a:t>(v širšem smislu) naloga ali predmet obravnave; (v ožjem smislu) </a:t>
            </a:r>
            <a:r>
              <a:rPr lang="sl-SI" sz="1700" b="1" dirty="0">
                <a:cs typeface="Times New Roman" pitchFamily="18" charset="0"/>
              </a:rPr>
              <a:t>znotraj-filmski</a:t>
            </a:r>
            <a:r>
              <a:rPr lang="sl-SI" sz="1700" dirty="0">
                <a:cs typeface="Times New Roman" pitchFamily="18" charset="0"/>
              </a:rPr>
              <a:t> vsebinski sestav, ki je sodi v polje </a:t>
            </a:r>
            <a:r>
              <a:rPr lang="sl-SI" sz="1700" b="1" dirty="0">
                <a:cs typeface="Times New Roman" pitchFamily="18" charset="0"/>
              </a:rPr>
              <a:t>idealno-abstraktnega</a:t>
            </a:r>
            <a:r>
              <a:rPr lang="sl-SI" sz="1700" dirty="0">
                <a:cs typeface="Times New Roman" pitchFamily="18" charset="0"/>
              </a:rPr>
              <a:t>. Sestavljena je predvsem iz </a:t>
            </a:r>
            <a:r>
              <a:rPr lang="sl-SI" sz="1700" b="1" dirty="0">
                <a:cs typeface="Times New Roman" pitchFamily="18" charset="0"/>
              </a:rPr>
              <a:t>idejno-racionalnih</a:t>
            </a:r>
            <a:r>
              <a:rPr lang="sl-SI" sz="1700" dirty="0">
                <a:cs typeface="Times New Roman" pitchFamily="18" charset="0"/>
              </a:rPr>
              <a:t> in </a:t>
            </a:r>
            <a:r>
              <a:rPr lang="sl-SI" sz="1700" b="1" dirty="0">
                <a:cs typeface="Times New Roman" pitchFamily="18" charset="0"/>
              </a:rPr>
              <a:t>afektivno-emocionalnih</a:t>
            </a:r>
            <a:r>
              <a:rPr lang="sl-SI" sz="1700" dirty="0">
                <a:cs typeface="Times New Roman" pitchFamily="18" charset="0"/>
              </a:rPr>
              <a:t> prvin. Eksplicitno izpostavljena in razvita ideja določene teme lahko dobi celo določila </a:t>
            </a:r>
            <a:r>
              <a:rPr lang="sl-SI" sz="1700" b="1" dirty="0">
                <a:cs typeface="Times New Roman" pitchFamily="18" charset="0"/>
              </a:rPr>
              <a:t>teze</a:t>
            </a:r>
            <a:r>
              <a:rPr lang="sl-SI" sz="1700" dirty="0">
                <a:cs typeface="Times New Roman" pitchFamily="18" charset="0"/>
              </a:rPr>
              <a:t> (npr. </a:t>
            </a:r>
            <a:r>
              <a:rPr lang="sl-SI" sz="1700" dirty="0" err="1">
                <a:cs typeface="Times New Roman" pitchFamily="18" charset="0"/>
              </a:rPr>
              <a:t>t.i</a:t>
            </a:r>
            <a:r>
              <a:rPr lang="sl-SI" sz="1700" dirty="0">
                <a:cs typeface="Times New Roman" pitchFamily="18" charset="0"/>
              </a:rPr>
              <a:t>. </a:t>
            </a:r>
            <a:r>
              <a:rPr lang="sl-SI" sz="1700" dirty="0" err="1">
                <a:cs typeface="Times New Roman" pitchFamily="18" charset="0"/>
              </a:rPr>
              <a:t>tezni</a:t>
            </a:r>
            <a:r>
              <a:rPr lang="sl-SI" sz="1700" dirty="0">
                <a:cs typeface="Times New Roman" pitchFamily="18" charset="0"/>
              </a:rPr>
              <a:t> dokumentarci).  Najpogosteje pa se tema zasnavlja kot </a:t>
            </a:r>
            <a:r>
              <a:rPr lang="sl-SI" sz="1700" b="1" u="sng" dirty="0">
                <a:cs typeface="Times New Roman" pitchFamily="18" charset="0"/>
              </a:rPr>
              <a:t>preplet</a:t>
            </a:r>
            <a:r>
              <a:rPr lang="sl-SI" sz="1700" dirty="0">
                <a:cs typeface="Times New Roman" pitchFamily="18" charset="0"/>
              </a:rPr>
              <a:t> </a:t>
            </a:r>
            <a:r>
              <a:rPr lang="sl-SI" sz="1700" b="1" dirty="0">
                <a:cs typeface="Times New Roman" pitchFamily="18" charset="0"/>
              </a:rPr>
              <a:t>idejno-razumskih</a:t>
            </a:r>
            <a:r>
              <a:rPr lang="sl-SI" sz="1700" dirty="0">
                <a:cs typeface="Times New Roman" pitchFamily="18" charset="0"/>
              </a:rPr>
              <a:t> in </a:t>
            </a:r>
            <a:r>
              <a:rPr lang="sl-SI" sz="1700" b="1" dirty="0">
                <a:cs typeface="Times New Roman" pitchFamily="18" charset="0"/>
              </a:rPr>
              <a:t>čustvenih</a:t>
            </a:r>
            <a:r>
              <a:rPr lang="sl-SI" sz="1700" dirty="0">
                <a:cs typeface="Times New Roman" pitchFamily="18" charset="0"/>
              </a:rPr>
              <a:t> sestavin.</a:t>
            </a:r>
          </a:p>
        </p:txBody>
      </p:sp>
    </p:spTree>
    <p:extLst>
      <p:ext uri="{BB962C8B-B14F-4D97-AF65-F5344CB8AC3E}">
        <p14:creationId xmlns:p14="http://schemas.microsoft.com/office/powerpoint/2010/main" val="2462786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err="1">
                <a:solidFill>
                  <a:schemeClr val="bg1"/>
                </a:solidFill>
                <a:effectLst>
                  <a:outerShdw blurRad="38100" dist="38100" dir="2700000" algn="tl">
                    <a:srgbClr val="000000">
                      <a:alpha val="43137"/>
                    </a:srgbClr>
                  </a:outerShdw>
                </a:effectLst>
                <a:cs typeface="Arial" panose="020B0604020202020204" pitchFamily="34" charset="0"/>
              </a:rPr>
              <a:t>kontekstualizacija</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196752"/>
            <a:ext cx="8136904" cy="4248473"/>
          </a:xfrm>
        </p:spPr>
        <p:txBody>
          <a:bodyPr>
            <a:normAutofit fontScale="25000" lnSpcReduction="20000"/>
          </a:bodyPr>
          <a:lstStyle/>
          <a:p>
            <a:pPr marL="0" indent="0">
              <a:buNone/>
            </a:pPr>
            <a:endParaRPr lang="sl-SI" sz="9600" b="1" dirty="0" smtClean="0">
              <a:effectLst>
                <a:outerShdw blurRad="38100" dist="38100" dir="2700000" algn="tl">
                  <a:srgbClr val="000000">
                    <a:alpha val="43137"/>
                  </a:srgbClr>
                </a:outerShdw>
              </a:effectLst>
              <a:cs typeface="Times New Roman" pitchFamily="18" charset="0"/>
            </a:endParaRPr>
          </a:p>
          <a:p>
            <a:pPr marL="0" indent="0">
              <a:buNone/>
            </a:pPr>
            <a:r>
              <a:rPr lang="sl-SI" sz="9600" b="1" dirty="0" smtClean="0">
                <a:effectLst>
                  <a:outerShdw blurRad="38100" dist="38100" dir="2700000" algn="tl">
                    <a:srgbClr val="000000">
                      <a:alpha val="43137"/>
                    </a:srgbClr>
                  </a:outerShdw>
                </a:effectLst>
                <a:cs typeface="Times New Roman" pitchFamily="18" charset="0"/>
              </a:rPr>
              <a:t>• </a:t>
            </a:r>
            <a:r>
              <a:rPr lang="sl-SI" sz="9600" b="1" dirty="0">
                <a:effectLst>
                  <a:outerShdw blurRad="38100" dist="38100" dir="2700000" algn="tl">
                    <a:srgbClr val="000000">
                      <a:alpha val="43137"/>
                    </a:srgbClr>
                  </a:outerShdw>
                </a:effectLst>
                <a:cs typeface="Times New Roman" pitchFamily="18" charset="0"/>
              </a:rPr>
              <a:t>ŠIRŠE OKOLIŠČINE, KI SOUSTVARJAJO POMEN FILMA</a:t>
            </a:r>
            <a:endParaRPr lang="sl-SI" sz="9600" dirty="0">
              <a:effectLst>
                <a:outerShdw blurRad="38100" dist="38100" dir="2700000" algn="tl">
                  <a:srgbClr val="000000">
                    <a:alpha val="43137"/>
                  </a:srgbClr>
                </a:outerShdw>
              </a:effectLst>
              <a:cs typeface="Times New Roman" pitchFamily="18" charset="0"/>
            </a:endParaRPr>
          </a:p>
          <a:p>
            <a:pPr marL="0" indent="0">
              <a:buNone/>
            </a:pPr>
            <a:endParaRPr lang="sl-SI" sz="5400" b="1" dirty="0">
              <a:effectLst>
                <a:outerShdw blurRad="38100" dist="38100" dir="2700000" algn="tl">
                  <a:srgbClr val="000000">
                    <a:alpha val="43137"/>
                  </a:srgbClr>
                </a:outerShdw>
              </a:effectLst>
              <a:cs typeface="Times New Roman" pitchFamily="18" charset="0"/>
            </a:endParaRPr>
          </a:p>
          <a:p>
            <a:pPr marL="0" indent="0">
              <a:buNone/>
            </a:pPr>
            <a:r>
              <a:rPr lang="sl-SI" sz="8800" b="1" dirty="0">
                <a:effectLst>
                  <a:outerShdw blurRad="38100" dist="38100" dir="2700000" algn="tl">
                    <a:srgbClr val="000000">
                      <a:alpha val="43137"/>
                    </a:srgbClr>
                  </a:outerShdw>
                </a:effectLst>
                <a:cs typeface="Times New Roman" pitchFamily="18" charset="0"/>
              </a:rPr>
              <a:t>    SPLOŠNI KONTEKST</a:t>
            </a:r>
          </a:p>
          <a:p>
            <a:pPr marL="0" indent="0">
              <a:buNone/>
            </a:pPr>
            <a:endParaRPr lang="sl-SI" sz="5600" b="1" dirty="0">
              <a:cs typeface="Times New Roman" pitchFamily="18" charset="0"/>
            </a:endParaRPr>
          </a:p>
          <a:p>
            <a:pPr marL="0" indent="447675">
              <a:buNone/>
            </a:pPr>
            <a:r>
              <a:rPr lang="sl-SI" sz="8800" b="1" dirty="0">
                <a:effectLst>
                  <a:outerShdw blurRad="38100" dist="38100" dir="2700000" algn="tl">
                    <a:srgbClr val="000000">
                      <a:alpha val="43137"/>
                    </a:srgbClr>
                  </a:outerShdw>
                </a:effectLst>
                <a:cs typeface="Times New Roman" pitchFamily="18" charset="0"/>
              </a:rPr>
              <a:t>a.</a:t>
            </a:r>
            <a:r>
              <a:rPr lang="sl-SI" sz="8800" dirty="0">
                <a:cs typeface="Times New Roman" pitchFamily="18" charset="0"/>
              </a:rPr>
              <a:t>) politične okoliščine</a:t>
            </a:r>
          </a:p>
          <a:p>
            <a:pPr marL="0" indent="447675">
              <a:buNone/>
            </a:pPr>
            <a:r>
              <a:rPr lang="sl-SI" sz="8800" b="1" dirty="0">
                <a:effectLst>
                  <a:outerShdw blurRad="38100" dist="38100" dir="2700000" algn="tl">
                    <a:srgbClr val="000000">
                      <a:alpha val="43137"/>
                    </a:srgbClr>
                  </a:outerShdw>
                </a:effectLst>
                <a:cs typeface="Times New Roman" pitchFamily="18" charset="0"/>
              </a:rPr>
              <a:t>b.</a:t>
            </a:r>
            <a:r>
              <a:rPr lang="sl-SI" sz="8800" dirty="0">
                <a:cs typeface="Times New Roman" pitchFamily="18" charset="0"/>
              </a:rPr>
              <a:t>) družbene okoliščine</a:t>
            </a:r>
          </a:p>
          <a:p>
            <a:pPr marL="0" indent="447675">
              <a:buNone/>
            </a:pPr>
            <a:r>
              <a:rPr lang="sl-SI" sz="8800" b="1" dirty="0">
                <a:effectLst>
                  <a:outerShdw blurRad="38100" dist="38100" dir="2700000" algn="tl">
                    <a:srgbClr val="000000">
                      <a:alpha val="43137"/>
                    </a:srgbClr>
                  </a:outerShdw>
                </a:effectLst>
                <a:cs typeface="Times New Roman" pitchFamily="18" charset="0"/>
              </a:rPr>
              <a:t>c.</a:t>
            </a:r>
            <a:r>
              <a:rPr lang="sl-SI" sz="8800" dirty="0">
                <a:cs typeface="Times New Roman" pitchFamily="18" charset="0"/>
              </a:rPr>
              <a:t>) verski okoliščine</a:t>
            </a:r>
          </a:p>
          <a:p>
            <a:pPr marL="0" indent="447675">
              <a:buNone/>
            </a:pPr>
            <a:r>
              <a:rPr lang="sl-SI" sz="8800" b="1" dirty="0">
                <a:effectLst>
                  <a:outerShdw blurRad="38100" dist="38100" dir="2700000" algn="tl">
                    <a:srgbClr val="000000">
                      <a:alpha val="43137"/>
                    </a:srgbClr>
                  </a:outerShdw>
                </a:effectLst>
                <a:cs typeface="Times New Roman" pitchFamily="18" charset="0"/>
              </a:rPr>
              <a:t>d.</a:t>
            </a:r>
            <a:r>
              <a:rPr lang="sl-SI" sz="8800" dirty="0">
                <a:cs typeface="Times New Roman" pitchFamily="18" charset="0"/>
              </a:rPr>
              <a:t>) ideološka situacija</a:t>
            </a:r>
          </a:p>
          <a:p>
            <a:pPr marL="0" indent="447675">
              <a:buNone/>
            </a:pPr>
            <a:r>
              <a:rPr lang="sl-SI" sz="8800" b="1" dirty="0">
                <a:effectLst>
                  <a:outerShdw blurRad="38100" dist="38100" dir="2700000" algn="tl">
                    <a:srgbClr val="000000">
                      <a:alpha val="43137"/>
                    </a:srgbClr>
                  </a:outerShdw>
                </a:effectLst>
                <a:cs typeface="Times New Roman" pitchFamily="18" charset="0"/>
              </a:rPr>
              <a:t>e.</a:t>
            </a:r>
            <a:r>
              <a:rPr lang="sl-SI" sz="8800" dirty="0">
                <a:cs typeface="Times New Roman" pitchFamily="18" charset="0"/>
              </a:rPr>
              <a:t>) položaj ženske v družbi</a:t>
            </a:r>
          </a:p>
          <a:p>
            <a:pPr marL="0" indent="447675">
              <a:buNone/>
            </a:pPr>
            <a:r>
              <a:rPr lang="sl-SI" sz="8800" b="1" dirty="0" err="1">
                <a:effectLst>
                  <a:outerShdw blurRad="38100" dist="38100" dir="2700000" algn="tl">
                    <a:srgbClr val="000000">
                      <a:alpha val="43137"/>
                    </a:srgbClr>
                  </a:outerShdw>
                </a:effectLst>
                <a:cs typeface="Times New Roman" pitchFamily="18" charset="0"/>
              </a:rPr>
              <a:t>f.</a:t>
            </a:r>
            <a:r>
              <a:rPr lang="sl-SI" sz="8800" dirty="0">
                <a:cs typeface="Times New Roman" pitchFamily="18" charset="0"/>
              </a:rPr>
              <a:t>) položaj športa v družbi</a:t>
            </a:r>
          </a:p>
          <a:p>
            <a:pPr marL="0" indent="447675">
              <a:buNone/>
            </a:pPr>
            <a:r>
              <a:rPr lang="sl-SI" sz="8800" b="1" dirty="0">
                <a:effectLst>
                  <a:outerShdw blurRad="38100" dist="38100" dir="2700000" algn="tl">
                    <a:srgbClr val="000000">
                      <a:alpha val="43137"/>
                    </a:srgbClr>
                  </a:outerShdw>
                </a:effectLst>
                <a:cs typeface="Times New Roman" pitchFamily="18" charset="0"/>
              </a:rPr>
              <a:t>g.</a:t>
            </a:r>
            <a:r>
              <a:rPr lang="sl-SI" sz="8800" dirty="0">
                <a:cs typeface="Times New Roman" pitchFamily="18" charset="0"/>
              </a:rPr>
              <a:t>) vloga/mesto ženske v športu</a:t>
            </a:r>
          </a:p>
          <a:p>
            <a:pPr marL="0" indent="447675">
              <a:buNone/>
            </a:pPr>
            <a:r>
              <a:rPr lang="sl-SI" sz="8800" b="1" dirty="0">
                <a:effectLst>
                  <a:outerShdw blurRad="38100" dist="38100" dir="2700000" algn="tl">
                    <a:srgbClr val="000000">
                      <a:alpha val="43137"/>
                    </a:srgbClr>
                  </a:outerShdw>
                </a:effectLst>
                <a:cs typeface="Times New Roman" pitchFamily="18" charset="0"/>
              </a:rPr>
              <a:t>h.</a:t>
            </a:r>
            <a:r>
              <a:rPr lang="sl-SI" sz="8800" dirty="0">
                <a:cs typeface="Times New Roman" pitchFamily="18" charset="0"/>
              </a:rPr>
              <a:t>) mesto in vloga vojske v državi</a:t>
            </a:r>
          </a:p>
          <a:p>
            <a:pPr marL="0" indent="447675">
              <a:buNone/>
            </a:pPr>
            <a:r>
              <a:rPr lang="sl-SI" sz="8800" b="1" dirty="0">
                <a:effectLst>
                  <a:outerShdw blurRad="38100" dist="38100" dir="2700000" algn="tl">
                    <a:srgbClr val="000000">
                      <a:alpha val="43137"/>
                    </a:srgbClr>
                  </a:outerShdw>
                </a:effectLst>
                <a:cs typeface="Times New Roman" pitchFamily="18" charset="0"/>
              </a:rPr>
              <a:t>i.</a:t>
            </a:r>
            <a:r>
              <a:rPr lang="sl-SI" sz="8800" dirty="0">
                <a:cs typeface="Times New Roman" pitchFamily="18" charset="0"/>
              </a:rPr>
              <a:t>) razmerje urbano/ruralno</a:t>
            </a:r>
            <a:endParaRPr lang="sl-SI" sz="8800" dirty="0">
              <a:cs typeface="Arial" panose="020B0604020202020204" pitchFamily="34" charset="0"/>
            </a:endParaRPr>
          </a:p>
        </p:txBody>
      </p:sp>
    </p:spTree>
    <p:extLst>
      <p:ext uri="{BB962C8B-B14F-4D97-AF65-F5344CB8AC3E}">
        <p14:creationId xmlns:p14="http://schemas.microsoft.com/office/powerpoint/2010/main" val="237483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err="1">
                <a:solidFill>
                  <a:schemeClr val="bg1"/>
                </a:solidFill>
                <a:effectLst>
                  <a:outerShdw blurRad="38100" dist="38100" dir="2700000" algn="tl">
                    <a:srgbClr val="000000">
                      <a:alpha val="43137"/>
                    </a:srgbClr>
                  </a:outerShdw>
                </a:effectLst>
                <a:cs typeface="Arial" panose="020B0604020202020204" pitchFamily="34" charset="0"/>
              </a:rPr>
              <a:t>kontekstualizacija</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a:bodyPr>
          <a:lstStyle/>
          <a:p>
            <a:pPr marL="0" indent="0">
              <a:buNone/>
            </a:pPr>
            <a:endParaRPr lang="sl-SI" sz="2800" b="1" dirty="0" smtClean="0">
              <a:effectLst>
                <a:outerShdw blurRad="38100" dist="38100" dir="2700000" algn="tl">
                  <a:srgbClr val="000000">
                    <a:alpha val="43137"/>
                  </a:srgbClr>
                </a:outerShdw>
              </a:effectLst>
              <a:cs typeface="Times New Roman" pitchFamily="18" charset="0"/>
            </a:endParaRPr>
          </a:p>
          <a:p>
            <a:pPr marL="0" indent="0">
              <a:buNone/>
            </a:pPr>
            <a:r>
              <a:rPr lang="sl-SI" sz="2800" b="1" dirty="0" smtClean="0">
                <a:effectLst>
                  <a:outerShdw blurRad="38100" dist="38100" dir="2700000" algn="tl">
                    <a:srgbClr val="000000">
                      <a:alpha val="43137"/>
                    </a:srgbClr>
                  </a:outerShdw>
                </a:effectLst>
                <a:cs typeface="Times New Roman" pitchFamily="18" charset="0"/>
              </a:rPr>
              <a:t>• </a:t>
            </a:r>
            <a:r>
              <a:rPr lang="sl-SI" sz="2800" b="1" dirty="0">
                <a:effectLst>
                  <a:outerShdw blurRad="38100" dist="38100" dir="2700000" algn="tl">
                    <a:srgbClr val="000000">
                      <a:alpha val="43137"/>
                    </a:srgbClr>
                  </a:outerShdw>
                </a:effectLst>
                <a:cs typeface="Times New Roman" pitchFamily="18" charset="0"/>
              </a:rPr>
              <a:t>FILMSKO-DRUŽBENI KONTEKST</a:t>
            </a:r>
          </a:p>
          <a:p>
            <a:pPr marL="0" indent="0">
              <a:buNone/>
            </a:pPr>
            <a:endParaRPr lang="sl-SI" sz="1400" b="1" dirty="0">
              <a:effectLst>
                <a:outerShdw blurRad="38100" dist="38100" dir="2700000" algn="tl">
                  <a:srgbClr val="000000">
                    <a:alpha val="43137"/>
                  </a:srgbClr>
                </a:outerShdw>
              </a:effectLst>
              <a:cs typeface="Times New Roman" pitchFamily="18" charset="0"/>
            </a:endParaRPr>
          </a:p>
          <a:p>
            <a:pPr marL="0" indent="447675">
              <a:buNone/>
            </a:pPr>
            <a:r>
              <a:rPr lang="sl-SI" sz="2400" b="1" dirty="0">
                <a:effectLst>
                  <a:outerShdw blurRad="38100" dist="38100" dir="2700000" algn="tl">
                    <a:srgbClr val="000000">
                      <a:alpha val="43137"/>
                    </a:srgbClr>
                  </a:outerShdw>
                </a:effectLst>
                <a:cs typeface="Times New Roman" pitchFamily="18" charset="0"/>
              </a:rPr>
              <a:t>a.</a:t>
            </a:r>
            <a:r>
              <a:rPr lang="sl-SI" sz="2400" dirty="0">
                <a:cs typeface="Times New Roman" pitchFamily="18" charset="0"/>
              </a:rPr>
              <a:t>) vloga filma v družbi</a:t>
            </a:r>
          </a:p>
          <a:p>
            <a:pPr marL="0" indent="447675">
              <a:buNone/>
            </a:pPr>
            <a:r>
              <a:rPr lang="sl-SI" sz="2400" b="1" dirty="0">
                <a:effectLst>
                  <a:outerShdw blurRad="38100" dist="38100" dir="2700000" algn="tl">
                    <a:srgbClr val="000000">
                      <a:alpha val="43137"/>
                    </a:srgbClr>
                  </a:outerShdw>
                </a:effectLst>
                <a:cs typeface="Times New Roman" pitchFamily="18" charset="0"/>
              </a:rPr>
              <a:t>b.</a:t>
            </a:r>
            <a:r>
              <a:rPr lang="sl-SI" sz="2400" dirty="0">
                <a:cs typeface="Times New Roman" pitchFamily="18" charset="0"/>
              </a:rPr>
              <a:t>) film in cenzura</a:t>
            </a:r>
          </a:p>
          <a:p>
            <a:pPr marL="0" indent="447675">
              <a:buNone/>
            </a:pPr>
            <a:r>
              <a:rPr lang="sl-SI" sz="2400" b="1" dirty="0">
                <a:effectLst>
                  <a:outerShdw blurRad="38100" dist="38100" dir="2700000" algn="tl">
                    <a:srgbClr val="000000">
                      <a:alpha val="43137"/>
                    </a:srgbClr>
                  </a:outerShdw>
                </a:effectLst>
                <a:cs typeface="Times New Roman" pitchFamily="18" charset="0"/>
              </a:rPr>
              <a:t>c.</a:t>
            </a:r>
            <a:r>
              <a:rPr lang="sl-SI" sz="2400" dirty="0">
                <a:cs typeface="Times New Roman" pitchFamily="18" charset="0"/>
              </a:rPr>
              <a:t>) film kot alternativni medij</a:t>
            </a:r>
          </a:p>
          <a:p>
            <a:pPr marL="0" indent="447675">
              <a:buNone/>
            </a:pPr>
            <a:r>
              <a:rPr lang="sl-SI" sz="2400" b="1" dirty="0">
                <a:effectLst>
                  <a:outerShdw blurRad="38100" dist="38100" dir="2700000" algn="tl">
                    <a:srgbClr val="000000">
                      <a:alpha val="43137"/>
                    </a:srgbClr>
                  </a:outerShdw>
                </a:effectLst>
                <a:cs typeface="Times New Roman" pitchFamily="18" charset="0"/>
              </a:rPr>
              <a:t>d.</a:t>
            </a:r>
            <a:r>
              <a:rPr lang="sl-SI" sz="2400" dirty="0">
                <a:cs typeface="Times New Roman" pitchFamily="18" charset="0"/>
              </a:rPr>
              <a:t>) »močne« neodvisne ženske filmske protagonistke kot 	opozicijske figure </a:t>
            </a:r>
          </a:p>
          <a:p>
            <a:pPr marL="0" indent="0">
              <a:buNone/>
            </a:pPr>
            <a:endParaRPr lang="sl-SI" sz="2800" b="1" dirty="0" smtClean="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223326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pic>
        <p:nvPicPr>
          <p:cNvPr id="4" name="Označba mesta vsebine 3"/>
          <p:cNvPicPr>
            <a:picLocks noGrp="1" noChangeAspect="1"/>
          </p:cNvPicPr>
          <p:nvPr>
            <p:ph idx="1"/>
          </p:nvPr>
        </p:nvPicPr>
        <p:blipFill>
          <a:blip r:embed="rId3"/>
          <a:stretch>
            <a:fillRect/>
          </a:stretch>
        </p:blipFill>
        <p:spPr>
          <a:xfrm>
            <a:off x="2335897" y="3429000"/>
            <a:ext cx="4688230" cy="106689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565146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smtClean="0">
                <a:solidFill>
                  <a:schemeClr val="bg1"/>
                </a:solidFill>
                <a:effectLst>
                  <a:outerShdw blurRad="38100" dist="38100" dir="2700000" algn="tl">
                    <a:srgbClr val="000000">
                      <a:alpha val="43137"/>
                    </a:srgbClr>
                  </a:outerShdw>
                </a:effectLst>
                <a:cs typeface="Arial" panose="020B0604020202020204" pitchFamily="34" charset="0"/>
              </a:rPr>
              <a:t>moto</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1916833"/>
            <a:ext cx="7848872" cy="3528392"/>
          </a:xfrm>
        </p:spPr>
        <p:txBody>
          <a:bodyPr>
            <a:normAutofit fontScale="25000" lnSpcReduction="20000"/>
          </a:bodyPr>
          <a:lstStyle/>
          <a:p>
            <a:endParaRPr lang="sl-SI" sz="4800" b="1" u="sng" dirty="0">
              <a:highlight>
                <a:srgbClr val="00FF00"/>
              </a:highlight>
              <a:latin typeface="Arial" panose="020B0604020202020204" pitchFamily="34" charset="0"/>
              <a:cs typeface="Arial" panose="020B0604020202020204" pitchFamily="34" charset="0"/>
            </a:endParaRPr>
          </a:p>
          <a:p>
            <a:pPr marL="0" indent="0">
              <a:lnSpc>
                <a:spcPct val="107000"/>
              </a:lnSpc>
              <a:spcAft>
                <a:spcPts val="0"/>
              </a:spcAft>
              <a:buNone/>
            </a:pPr>
            <a:endParaRPr lang="sl-SI" sz="6000" i="1" dirty="0" smtClean="0">
              <a:ea typeface="Calibri" panose="020F0502020204030204" pitchFamily="34" charset="0"/>
              <a:cs typeface="Times New Roman" panose="02020603050405020304" pitchFamily="18" charset="0"/>
            </a:endParaRPr>
          </a:p>
          <a:p>
            <a:pPr marL="0" indent="0">
              <a:lnSpc>
                <a:spcPct val="107000"/>
              </a:lnSpc>
              <a:spcAft>
                <a:spcPts val="0"/>
              </a:spcAft>
              <a:buNone/>
            </a:pPr>
            <a:r>
              <a:rPr lang="sl-SI" sz="8000" i="1" dirty="0" smtClean="0">
                <a:ea typeface="Calibri" panose="020F0502020204030204" pitchFamily="34" charset="0"/>
                <a:cs typeface="Times New Roman" panose="02020603050405020304" pitchFamily="18" charset="0"/>
              </a:rPr>
              <a:t>Če umetnosti uspe spreminjati stvari in predlagati nove ideje, tedaj ji to   uspeva prav po zaslugi svobodne ustvarjalnosti tistega, na katerega se naslavlja: gledalca. Med proizvedenim in idealnim svetom umetnika ter svetom njegovega sogovornika obstaja trdna in trajna vez. Umetnost posamezniku omogoča, da ustvarja svojo resnico v skladu s svojimi potrebami in kriteriji; omogoča tudi, da ni treba sprejemati drugih vsiljenih resnic. Umetnost daje vsakemu umetniku in njegovemu gledalcu možnost, da bolje opazita resnico, skrito za bolečino in trpljenjem, ki ju dnevno prenašajo običajna bitja.</a:t>
            </a:r>
          </a:p>
          <a:p>
            <a:pPr marL="0" indent="0">
              <a:lnSpc>
                <a:spcPct val="107000"/>
              </a:lnSpc>
              <a:spcAft>
                <a:spcPts val="0"/>
              </a:spcAft>
              <a:buNone/>
            </a:pPr>
            <a:r>
              <a:rPr lang="sl-SI" sz="8000" dirty="0" smtClean="0">
                <a:ea typeface="Calibri" panose="020F0502020204030204" pitchFamily="34" charset="0"/>
                <a:cs typeface="Times New Roman" panose="02020603050405020304" pitchFamily="18" charset="0"/>
              </a:rPr>
              <a:t>                                                                                                      Abbas Kiarostami</a:t>
            </a:r>
          </a:p>
          <a:p>
            <a:pPr marL="17463" indent="0">
              <a:buNone/>
            </a:pPr>
            <a:r>
              <a:rPr lang="sl-SI" sz="7200" dirty="0" smtClean="0">
                <a:latin typeface="+mj-lt"/>
              </a:rPr>
              <a:t> </a:t>
            </a:r>
            <a:endParaRPr lang="sl-SI" sz="7200" dirty="0">
              <a:latin typeface="+mj-lt"/>
            </a:endParaRPr>
          </a:p>
        </p:txBody>
      </p:sp>
    </p:spTree>
    <p:extLst>
      <p:ext uri="{BB962C8B-B14F-4D97-AF65-F5344CB8AC3E}">
        <p14:creationId xmlns:p14="http://schemas.microsoft.com/office/powerpoint/2010/main" val="166896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mnogovrstnost pojmovanja</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1916833"/>
            <a:ext cx="7848872" cy="3528392"/>
          </a:xfrm>
        </p:spPr>
        <p:txBody>
          <a:bodyPr>
            <a:normAutofit fontScale="25000" lnSpcReduction="20000"/>
          </a:bodyPr>
          <a:lstStyle/>
          <a:p>
            <a:endParaRPr lang="sl-SI" sz="4800" b="1" u="sng" dirty="0">
              <a:highlight>
                <a:srgbClr val="00FF00"/>
              </a:highlight>
              <a:latin typeface="+mj-lt"/>
              <a:cs typeface="Arial" panose="020B0604020202020204" pitchFamily="34" charset="0"/>
            </a:endParaRPr>
          </a:p>
          <a:p>
            <a:pPr marL="0" indent="0">
              <a:lnSpc>
                <a:spcPct val="107000"/>
              </a:lnSpc>
              <a:spcAft>
                <a:spcPts val="0"/>
              </a:spcAft>
              <a:buNone/>
            </a:pPr>
            <a:endParaRPr lang="sl-SI" sz="6000" b="1" i="1" dirty="0" smtClean="0">
              <a:ea typeface="Calibri" panose="020F0502020204030204" pitchFamily="34" charset="0"/>
              <a:cs typeface="Times New Roman" panose="02020603050405020304" pitchFamily="18" charset="0"/>
            </a:endParaRPr>
          </a:p>
          <a:p>
            <a:pPr marL="0" indent="0">
              <a:lnSpc>
                <a:spcPct val="107000"/>
              </a:lnSpc>
              <a:spcAft>
                <a:spcPts val="0"/>
              </a:spcAft>
              <a:buNone/>
            </a:pPr>
            <a:r>
              <a:rPr lang="sl-SI" sz="9600" b="1" i="1" dirty="0" smtClean="0">
                <a:ea typeface="Calibri" panose="020F0502020204030204" pitchFamily="34" charset="0"/>
                <a:cs typeface="Times New Roman" panose="02020603050405020304" pitchFamily="18" charset="0"/>
              </a:rPr>
              <a:t>svetovni </a:t>
            </a:r>
            <a:r>
              <a:rPr lang="sl-SI" sz="9600" b="1" i="1" dirty="0">
                <a:ea typeface="Calibri" panose="020F0502020204030204" pitchFamily="34" charset="0"/>
                <a:cs typeface="Times New Roman" panose="02020603050405020304" pitchFamily="18" charset="0"/>
              </a:rPr>
              <a:t>film </a:t>
            </a:r>
            <a:r>
              <a:rPr lang="sl-SI" sz="9600" dirty="0">
                <a:ea typeface="Calibri" panose="020F0502020204030204" pitchFamily="34" charset="0"/>
                <a:cs typeface="Times New Roman" panose="02020603050405020304" pitchFamily="18" charset="0"/>
              </a:rPr>
              <a:t>najbolj prepoznaven med sorodnimi, vendar manj </a:t>
            </a:r>
            <a:r>
              <a:rPr lang="sl-SI" sz="9600" dirty="0" smtClean="0">
                <a:ea typeface="Calibri" panose="020F0502020204030204" pitchFamily="34" charset="0"/>
                <a:cs typeface="Times New Roman" panose="02020603050405020304" pitchFamily="18" charset="0"/>
              </a:rPr>
              <a:t>uveljavljenimi </a:t>
            </a:r>
            <a:r>
              <a:rPr lang="sl-SI" sz="9600" dirty="0">
                <a:ea typeface="Calibri" panose="020F0502020204030204" pitchFamily="34" charset="0"/>
                <a:cs typeface="Times New Roman" panose="02020603050405020304" pitchFamily="18" charset="0"/>
              </a:rPr>
              <a:t>izrazi: </a:t>
            </a:r>
          </a:p>
          <a:p>
            <a:pPr marL="0" indent="0">
              <a:lnSpc>
                <a:spcPct val="107000"/>
              </a:lnSpc>
              <a:spcAft>
                <a:spcPts val="0"/>
              </a:spcAft>
              <a:buNone/>
            </a:pPr>
            <a:r>
              <a:rPr lang="sl-SI" sz="9600" dirty="0">
                <a:ea typeface="Calibri" panose="020F0502020204030204" pitchFamily="34" charset="0"/>
                <a:cs typeface="Times New Roman" panose="02020603050405020304" pitchFamily="18" charset="0"/>
              </a:rPr>
              <a:t/>
            </a:r>
            <a:br>
              <a:rPr lang="sl-SI" sz="9600" dirty="0">
                <a:ea typeface="Calibri" panose="020F0502020204030204" pitchFamily="34" charset="0"/>
                <a:cs typeface="Times New Roman" panose="02020603050405020304" pitchFamily="18" charset="0"/>
              </a:rPr>
            </a:br>
            <a:r>
              <a:rPr lang="sl-SI" sz="9600" dirty="0">
                <a:ea typeface="Calibri" panose="020F0502020204030204" pitchFamily="34" charset="0"/>
                <a:cs typeface="Times New Roman" panose="02020603050405020304" pitchFamily="18" charset="0"/>
              </a:rPr>
              <a:t>	</a:t>
            </a:r>
            <a:r>
              <a:rPr lang="sl-SI" sz="9600" i="1" dirty="0">
                <a:ea typeface="Times New Roman" panose="02020603050405020304" pitchFamily="18" charset="0"/>
              </a:rPr>
              <a:t> • </a:t>
            </a:r>
            <a:r>
              <a:rPr lang="sl-SI" sz="9600" i="1" dirty="0">
                <a:ea typeface="Calibri" panose="020F0502020204030204" pitchFamily="34" charset="0"/>
                <a:cs typeface="Times New Roman" panose="02020603050405020304" pitchFamily="18" charset="0"/>
              </a:rPr>
              <a:t>globalni art-</a:t>
            </a:r>
            <a:r>
              <a:rPr lang="sl-SI" sz="9600" dirty="0">
                <a:ea typeface="Calibri" panose="020F0502020204030204" pitchFamily="34" charset="0"/>
                <a:cs typeface="Times New Roman" panose="02020603050405020304" pitchFamily="18" charset="0"/>
              </a:rPr>
              <a:t>(umetniški) </a:t>
            </a:r>
            <a:r>
              <a:rPr lang="sl-SI" sz="9600" i="1" dirty="0">
                <a:ea typeface="Calibri" panose="020F0502020204030204" pitchFamily="34" charset="0"/>
                <a:cs typeface="Times New Roman" panose="02020603050405020304" pitchFamily="18" charset="0"/>
              </a:rPr>
              <a:t>film </a:t>
            </a:r>
          </a:p>
          <a:p>
            <a:pPr marL="0" indent="0">
              <a:lnSpc>
                <a:spcPct val="107000"/>
              </a:lnSpc>
              <a:spcAft>
                <a:spcPts val="0"/>
              </a:spcAft>
              <a:buNone/>
            </a:pPr>
            <a:r>
              <a:rPr lang="sl-SI" sz="9600" dirty="0">
                <a:ea typeface="Calibri" panose="020F0502020204030204" pitchFamily="34" charset="0"/>
                <a:cs typeface="Times New Roman" panose="02020603050405020304" pitchFamily="18" charset="0"/>
              </a:rPr>
              <a:t>	</a:t>
            </a:r>
            <a:r>
              <a:rPr lang="sl-SI" sz="9600" i="1" dirty="0">
                <a:ea typeface="Times New Roman" panose="02020603050405020304" pitchFamily="18" charset="0"/>
              </a:rPr>
              <a:t> • </a:t>
            </a:r>
            <a:r>
              <a:rPr lang="sl-SI" sz="9600" i="1" dirty="0">
                <a:ea typeface="Calibri" panose="020F0502020204030204" pitchFamily="34" charset="0"/>
                <a:cs typeface="Times New Roman" panose="02020603050405020304" pitchFamily="18" charset="0"/>
              </a:rPr>
              <a:t>multikulturni</a:t>
            </a:r>
            <a:r>
              <a:rPr lang="sl-SI" sz="9600" dirty="0">
                <a:ea typeface="Calibri" panose="020F0502020204030204" pitchFamily="34" charset="0"/>
                <a:cs typeface="Times New Roman" panose="02020603050405020304" pitchFamily="18" charset="0"/>
              </a:rPr>
              <a:t> (</a:t>
            </a:r>
            <a:r>
              <a:rPr lang="sl-SI" sz="9600" dirty="0" err="1">
                <a:ea typeface="Calibri" panose="020F0502020204030204" pitchFamily="34" charset="0"/>
                <a:cs typeface="Times New Roman" panose="02020603050405020304" pitchFamily="18" charset="0"/>
              </a:rPr>
              <a:t>mnogocentrični</a:t>
            </a:r>
            <a:r>
              <a:rPr lang="sl-SI" sz="9600" dirty="0">
                <a:ea typeface="Calibri" panose="020F0502020204030204" pitchFamily="34" charset="0"/>
                <a:cs typeface="Times New Roman" panose="02020603050405020304" pitchFamily="18" charset="0"/>
              </a:rPr>
              <a:t>) </a:t>
            </a:r>
            <a:r>
              <a:rPr lang="sl-SI" sz="9600" i="1" dirty="0">
                <a:ea typeface="Calibri" panose="020F0502020204030204" pitchFamily="34" charset="0"/>
                <a:cs typeface="Times New Roman" panose="02020603050405020304" pitchFamily="18" charset="0"/>
              </a:rPr>
              <a:t>film </a:t>
            </a:r>
          </a:p>
          <a:p>
            <a:pPr marL="0" indent="0">
              <a:lnSpc>
                <a:spcPct val="107000"/>
              </a:lnSpc>
              <a:spcAft>
                <a:spcPts val="0"/>
              </a:spcAft>
              <a:buNone/>
            </a:pPr>
            <a:r>
              <a:rPr lang="sl-SI" sz="9600" i="1" dirty="0">
                <a:ea typeface="Calibri" panose="020F0502020204030204" pitchFamily="34" charset="0"/>
                <a:cs typeface="Times New Roman" panose="02020603050405020304" pitchFamily="18" charset="0"/>
              </a:rPr>
              <a:t>	</a:t>
            </a:r>
            <a:r>
              <a:rPr lang="sl-SI" sz="9600" i="1" dirty="0">
                <a:ea typeface="Times New Roman" panose="02020603050405020304" pitchFamily="18" charset="0"/>
              </a:rPr>
              <a:t> • </a:t>
            </a:r>
            <a:r>
              <a:rPr lang="sl-SI" sz="9600" i="1" dirty="0">
                <a:ea typeface="Calibri" panose="020F0502020204030204" pitchFamily="34" charset="0"/>
                <a:cs typeface="Times New Roman" panose="02020603050405020304" pitchFamily="18" charset="0"/>
              </a:rPr>
              <a:t>medkulturni film</a:t>
            </a:r>
          </a:p>
          <a:p>
            <a:pPr marL="0" indent="0">
              <a:lnSpc>
                <a:spcPct val="107000"/>
              </a:lnSpc>
              <a:spcAft>
                <a:spcPts val="0"/>
              </a:spcAft>
              <a:buNone/>
            </a:pPr>
            <a:r>
              <a:rPr lang="sl-SI" sz="9600" dirty="0">
                <a:ea typeface="Calibri" panose="020F0502020204030204" pitchFamily="34" charset="0"/>
                <a:cs typeface="Times New Roman" panose="02020603050405020304" pitchFamily="18" charset="0"/>
              </a:rPr>
              <a:t>	</a:t>
            </a:r>
            <a:r>
              <a:rPr lang="sl-SI" sz="9600" i="1" dirty="0">
                <a:ea typeface="Times New Roman" panose="02020603050405020304" pitchFamily="18" charset="0"/>
              </a:rPr>
              <a:t> • </a:t>
            </a:r>
            <a:r>
              <a:rPr lang="sl-SI" sz="9600" i="1" dirty="0" err="1">
                <a:ea typeface="Calibri" panose="020F0502020204030204" pitchFamily="34" charset="0"/>
                <a:cs typeface="Times New Roman" panose="02020603050405020304" pitchFamily="18" charset="0"/>
              </a:rPr>
              <a:t>akcentni</a:t>
            </a:r>
            <a:r>
              <a:rPr lang="sl-SI" sz="9600" i="1" dirty="0">
                <a:ea typeface="Calibri" panose="020F0502020204030204" pitchFamily="34" charset="0"/>
                <a:cs typeface="Times New Roman" panose="02020603050405020304" pitchFamily="18" charset="0"/>
              </a:rPr>
              <a:t> film </a:t>
            </a:r>
            <a:r>
              <a:rPr lang="sl-SI" sz="9600" dirty="0">
                <a:ea typeface="Calibri" panose="020F0502020204030204" pitchFamily="34" charset="0"/>
                <a:cs typeface="Times New Roman" panose="02020603050405020304" pitchFamily="18" charset="0"/>
              </a:rPr>
              <a:t>(film z naglasom)</a:t>
            </a:r>
          </a:p>
          <a:p>
            <a:pPr marL="0" indent="0">
              <a:lnSpc>
                <a:spcPct val="107000"/>
              </a:lnSpc>
              <a:spcAft>
                <a:spcPts val="0"/>
              </a:spcAft>
              <a:buNone/>
            </a:pPr>
            <a:r>
              <a:rPr lang="sl-SI" sz="9600" dirty="0">
                <a:ea typeface="Calibri" panose="020F0502020204030204" pitchFamily="34" charset="0"/>
                <a:cs typeface="Times New Roman" panose="02020603050405020304" pitchFamily="18" charset="0"/>
              </a:rPr>
              <a:t>	</a:t>
            </a:r>
            <a:r>
              <a:rPr lang="sl-SI" sz="9600" i="1" dirty="0">
                <a:ea typeface="Times New Roman" panose="02020603050405020304" pitchFamily="18" charset="0"/>
              </a:rPr>
              <a:t> • </a:t>
            </a:r>
            <a:r>
              <a:rPr lang="sl-SI" sz="9600" i="1" dirty="0">
                <a:ea typeface="Calibri" panose="020F0502020204030204" pitchFamily="34" charset="0"/>
                <a:cs typeface="Times New Roman" panose="02020603050405020304" pitchFamily="18" charset="0"/>
              </a:rPr>
              <a:t>planetarni</a:t>
            </a:r>
            <a:r>
              <a:rPr lang="sl-SI" sz="9600" dirty="0">
                <a:ea typeface="Calibri" panose="020F0502020204030204" pitchFamily="34" charset="0"/>
                <a:cs typeface="Times New Roman" panose="02020603050405020304" pitchFamily="18" charset="0"/>
              </a:rPr>
              <a:t> ali </a:t>
            </a:r>
            <a:r>
              <a:rPr lang="sl-SI" sz="9600" i="1" dirty="0">
                <a:ea typeface="Calibri" panose="020F0502020204030204" pitchFamily="34" charset="0"/>
                <a:cs typeface="Times New Roman" panose="02020603050405020304" pitchFamily="18" charset="0"/>
              </a:rPr>
              <a:t>internacionalni film</a:t>
            </a:r>
          </a:p>
          <a:p>
            <a:pPr marL="0" indent="0">
              <a:lnSpc>
                <a:spcPct val="107000"/>
              </a:lnSpc>
              <a:spcAft>
                <a:spcPts val="0"/>
              </a:spcAft>
              <a:buNone/>
            </a:pPr>
            <a:r>
              <a:rPr lang="sl-SI" sz="9600" i="1" dirty="0">
                <a:ea typeface="Calibri" panose="020F0502020204030204" pitchFamily="34" charset="0"/>
                <a:cs typeface="Times New Roman" panose="02020603050405020304" pitchFamily="18" charset="0"/>
              </a:rPr>
              <a:t>	</a:t>
            </a:r>
            <a:r>
              <a:rPr lang="sl-SI" sz="9600" i="1" dirty="0">
                <a:ea typeface="Times New Roman" panose="02020603050405020304" pitchFamily="18" charset="0"/>
              </a:rPr>
              <a:t> • </a:t>
            </a:r>
            <a:r>
              <a:rPr lang="sl-SI" sz="9600" i="1" dirty="0" err="1">
                <a:ea typeface="Calibri" panose="020F0502020204030204" pitchFamily="34" charset="0"/>
                <a:cs typeface="Times New Roman" panose="02020603050405020304" pitchFamily="18" charset="0"/>
              </a:rPr>
              <a:t>diasporni</a:t>
            </a:r>
            <a:r>
              <a:rPr lang="sl-SI" sz="9600" i="1" dirty="0">
                <a:ea typeface="Calibri" panose="020F0502020204030204" pitchFamily="34" charset="0"/>
                <a:cs typeface="Times New Roman" panose="02020603050405020304" pitchFamily="18" charset="0"/>
              </a:rPr>
              <a:t> </a:t>
            </a:r>
            <a:r>
              <a:rPr lang="sl-SI" sz="9600" dirty="0">
                <a:ea typeface="Calibri" panose="020F0502020204030204" pitchFamily="34" charset="0"/>
                <a:cs typeface="Times New Roman" panose="02020603050405020304" pitchFamily="18" charset="0"/>
              </a:rPr>
              <a:t>ali</a:t>
            </a:r>
            <a:r>
              <a:rPr lang="sl-SI" sz="9600" i="1" dirty="0">
                <a:ea typeface="Calibri" panose="020F0502020204030204" pitchFamily="34" charset="0"/>
                <a:cs typeface="Times New Roman" panose="02020603050405020304" pitchFamily="18" charset="0"/>
              </a:rPr>
              <a:t> migrantski film</a:t>
            </a:r>
          </a:p>
          <a:p>
            <a:pPr marL="0" indent="0">
              <a:lnSpc>
                <a:spcPct val="107000"/>
              </a:lnSpc>
              <a:spcAft>
                <a:spcPts val="0"/>
              </a:spcAft>
              <a:buNone/>
            </a:pPr>
            <a:r>
              <a:rPr lang="sl-SI" sz="9600" dirty="0">
                <a:ea typeface="Calibri" panose="020F0502020204030204" pitchFamily="34" charset="0"/>
                <a:cs typeface="Times New Roman" panose="02020603050405020304" pitchFamily="18" charset="0"/>
              </a:rPr>
              <a:t>	</a:t>
            </a:r>
            <a:r>
              <a:rPr lang="sl-SI" sz="9600" i="1" dirty="0">
                <a:ea typeface="Times New Roman" panose="02020603050405020304" pitchFamily="18" charset="0"/>
              </a:rPr>
              <a:t> • </a:t>
            </a:r>
            <a:r>
              <a:rPr lang="sl-SI" sz="9600" i="1" dirty="0">
                <a:ea typeface="Calibri" panose="020F0502020204030204" pitchFamily="34" charset="0"/>
                <a:cs typeface="Times New Roman" panose="02020603050405020304" pitchFamily="18" charset="0"/>
              </a:rPr>
              <a:t>transnacionalni film sveta</a:t>
            </a:r>
            <a:endParaRPr lang="sl-SI" sz="9600" dirty="0">
              <a:cs typeface="Arial" panose="020B0604020202020204" pitchFamily="34" charset="0"/>
            </a:endParaRPr>
          </a:p>
        </p:txBody>
      </p:sp>
    </p:spTree>
    <p:extLst>
      <p:ext uri="{BB962C8B-B14F-4D97-AF65-F5344CB8AC3E}">
        <p14:creationId xmlns:p14="http://schemas.microsoft.com/office/powerpoint/2010/main" val="32047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a:solidFill>
                  <a:schemeClr val="bg1"/>
                </a:solidFill>
                <a:effectLst>
                  <a:outerShdw blurRad="38100" dist="38100" dir="2700000" algn="tl">
                    <a:srgbClr val="000000">
                      <a:alpha val="43137"/>
                    </a:srgbClr>
                  </a:outerShdw>
                </a:effectLst>
                <a:cs typeface="Arial" panose="020B0604020202020204" pitchFamily="34" charset="0"/>
              </a:rPr>
              <a:t>opredelitev</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1916833"/>
            <a:ext cx="7848872" cy="3528392"/>
          </a:xfrm>
        </p:spPr>
        <p:txBody>
          <a:bodyPr>
            <a:normAutofit fontScale="25000" lnSpcReduction="20000"/>
          </a:bodyPr>
          <a:lstStyle/>
          <a:p>
            <a:endParaRPr lang="sl-SI" sz="4800" b="1" u="sng" dirty="0">
              <a:highlight>
                <a:srgbClr val="00FF00"/>
              </a:highlight>
              <a:latin typeface="+mj-lt"/>
              <a:cs typeface="Arial" panose="020B0604020202020204" pitchFamily="34" charset="0"/>
            </a:endParaRPr>
          </a:p>
          <a:p>
            <a:pPr marL="0" indent="0">
              <a:buNone/>
            </a:pPr>
            <a:endParaRPr lang="sl-SI" sz="6000" i="1" dirty="0" smtClean="0">
              <a:ea typeface="Times New Roman" panose="02020603050405020304" pitchFamily="18" charset="0"/>
            </a:endParaRPr>
          </a:p>
          <a:p>
            <a:pPr marL="0" indent="0">
              <a:lnSpc>
                <a:spcPct val="120000"/>
              </a:lnSpc>
              <a:spcBef>
                <a:spcPts val="0"/>
              </a:spcBef>
              <a:buNone/>
            </a:pPr>
            <a:r>
              <a:rPr lang="sl-SI" sz="8800" i="1" dirty="0" smtClean="0">
                <a:ea typeface="Times New Roman" panose="02020603050405020304" pitchFamily="18" charset="0"/>
              </a:rPr>
              <a:t>• </a:t>
            </a:r>
            <a:r>
              <a:rPr lang="sl-SI" sz="8800" i="1" dirty="0">
                <a:ea typeface="Times New Roman" panose="02020603050405020304" pitchFamily="18" charset="0"/>
              </a:rPr>
              <a:t>Svetovni film je preprosto film sveta. Nima določljivega centra. Ni </a:t>
            </a:r>
          </a:p>
          <a:p>
            <a:pPr marL="360363" indent="0">
              <a:lnSpc>
                <a:spcPct val="120000"/>
              </a:lnSpc>
              <a:spcBef>
                <a:spcPts val="0"/>
              </a:spcBef>
              <a:buNone/>
            </a:pPr>
            <a:r>
              <a:rPr lang="sl-SI" sz="8800" i="1" dirty="0">
                <a:ea typeface="Times New Roman" panose="02020603050405020304" pitchFamily="18" charset="0"/>
              </a:rPr>
              <a:t>drugi, marveč mi sami. Nima začetka ne konca, je pa globalni proces. Svetovni film nenehno kroži tako kot svet sam. </a:t>
            </a:r>
          </a:p>
          <a:p>
            <a:pPr marL="0" indent="0">
              <a:lnSpc>
                <a:spcPct val="120000"/>
              </a:lnSpc>
              <a:spcBef>
                <a:spcPts val="0"/>
              </a:spcBef>
              <a:buNone/>
            </a:pPr>
            <a:endParaRPr lang="sl-SI" sz="6400" b="1" i="1" dirty="0">
              <a:ea typeface="Times New Roman" panose="02020603050405020304" pitchFamily="18" charset="0"/>
            </a:endParaRPr>
          </a:p>
          <a:p>
            <a:pPr marL="358775" indent="-358775">
              <a:lnSpc>
                <a:spcPct val="120000"/>
              </a:lnSpc>
              <a:spcBef>
                <a:spcPts val="0"/>
              </a:spcBef>
              <a:buNone/>
            </a:pPr>
            <a:r>
              <a:rPr lang="sl-SI" sz="8800" i="1" dirty="0">
                <a:ea typeface="Times New Roman" panose="02020603050405020304" pitchFamily="18" charset="0"/>
              </a:rPr>
              <a:t>• Svetovni film ni disciplina, marveč metoda – način iskanja bližnjic v </a:t>
            </a:r>
            <a:r>
              <a:rPr lang="sl-SI" sz="8800" i="1" dirty="0" smtClean="0">
                <a:ea typeface="Times New Roman" panose="02020603050405020304" pitchFamily="18" charset="0"/>
              </a:rPr>
              <a:t>filmsko </a:t>
            </a:r>
            <a:r>
              <a:rPr lang="sl-SI" sz="8800" i="1" dirty="0">
                <a:ea typeface="Times New Roman" panose="02020603050405020304" pitchFamily="18" charset="0"/>
              </a:rPr>
              <a:t>zgodovino, skladno z valovanji pomembnih filmov in gibanj ter tako snovalec spremenljivih geografij. </a:t>
            </a:r>
          </a:p>
          <a:p>
            <a:pPr marL="0" indent="0">
              <a:lnSpc>
                <a:spcPct val="120000"/>
              </a:lnSpc>
              <a:spcBef>
                <a:spcPts val="0"/>
              </a:spcBef>
              <a:buNone/>
            </a:pPr>
            <a:endParaRPr lang="sl-SI" sz="6400" b="1" i="1" dirty="0">
              <a:ea typeface="Times New Roman" panose="02020603050405020304" pitchFamily="18" charset="0"/>
            </a:endParaRPr>
          </a:p>
          <a:p>
            <a:pPr marL="358775" indent="-358775">
              <a:lnSpc>
                <a:spcPct val="120000"/>
              </a:lnSpc>
              <a:spcBef>
                <a:spcPts val="0"/>
              </a:spcBef>
              <a:buNone/>
            </a:pPr>
            <a:r>
              <a:rPr lang="sl-SI" sz="8800" i="1" dirty="0">
                <a:ea typeface="Times New Roman" panose="02020603050405020304" pitchFamily="18" charset="0"/>
              </a:rPr>
              <a:t>• Svetovni film kot pozitiven, inkluziven, demokratičen koncept dopušča </a:t>
            </a:r>
            <a:r>
              <a:rPr lang="sl-SI" sz="8800" i="1" dirty="0" smtClean="0">
                <a:ea typeface="Times New Roman" panose="02020603050405020304" pitchFamily="18" charset="0"/>
              </a:rPr>
              <a:t>raznovrstnost </a:t>
            </a:r>
            <a:r>
              <a:rPr lang="sl-SI" sz="8800" i="1" dirty="0">
                <a:ea typeface="Times New Roman" panose="02020603050405020304" pitchFamily="18" charset="0"/>
              </a:rPr>
              <a:t>teoretskih pristopov, če le ne temeljijo na binarni perspektivi. </a:t>
            </a:r>
            <a:r>
              <a:rPr lang="sl-SI" sz="8800" dirty="0">
                <a:ea typeface="Times New Roman" panose="02020603050405020304" pitchFamily="18" charset="0"/>
              </a:rPr>
              <a:t>                                                         </a:t>
            </a:r>
          </a:p>
        </p:txBody>
      </p:sp>
    </p:spTree>
    <p:extLst>
      <p:ext uri="{BB962C8B-B14F-4D97-AF65-F5344CB8AC3E}">
        <p14:creationId xmlns:p14="http://schemas.microsoft.com/office/powerpoint/2010/main" val="326312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3600" dirty="0">
                <a:solidFill>
                  <a:schemeClr val="bg1"/>
                </a:solidFill>
                <a:effectLst>
                  <a:outerShdw blurRad="38100" dist="38100" dir="2700000" algn="tl">
                    <a:srgbClr val="000000">
                      <a:alpha val="43137"/>
                    </a:srgbClr>
                  </a:outerShdw>
                </a:effectLst>
                <a:cs typeface="Arial" panose="020B0604020202020204" pitchFamily="34" charset="0"/>
              </a:rPr>
              <a:t>svetovni film = osvobodilni film</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124744"/>
            <a:ext cx="8136904" cy="4320481"/>
          </a:xfrm>
        </p:spPr>
        <p:txBody>
          <a:bodyPr>
            <a:noAutofit/>
          </a:bodyPr>
          <a:lstStyle/>
          <a:p>
            <a:pPr marL="360363" indent="-360363">
              <a:lnSpc>
                <a:spcPct val="107000"/>
              </a:lnSpc>
              <a:spcAft>
                <a:spcPts val="0"/>
              </a:spcAft>
              <a:buNone/>
            </a:pPr>
            <a:r>
              <a:rPr lang="sl-SI" sz="2000" i="1" dirty="0">
                <a:ea typeface="Times New Roman" panose="02020603050405020304" pitchFamily="18" charset="0"/>
              </a:rPr>
              <a:t>• </a:t>
            </a:r>
            <a:r>
              <a:rPr lang="sl-SI" sz="2000" dirty="0">
                <a:ea typeface="Calibri" panose="020F0502020204030204" pitchFamily="34" charset="0"/>
                <a:cs typeface="Times New Roman" panose="02020603050405020304" pitchFamily="18" charset="0"/>
              </a:rPr>
              <a:t>pričujoča obravnava v pojmu </a:t>
            </a:r>
            <a:r>
              <a:rPr lang="sl-SI" sz="2000" b="1" dirty="0">
                <a:ea typeface="Calibri" panose="020F0502020204030204" pitchFamily="34" charset="0"/>
                <a:cs typeface="Times New Roman" panose="02020603050405020304" pitchFamily="18" charset="0"/>
              </a:rPr>
              <a:t>svetovnega filma </a:t>
            </a:r>
            <a:r>
              <a:rPr lang="sl-SI" sz="2000" dirty="0">
                <a:ea typeface="Calibri" panose="020F0502020204030204" pitchFamily="34" charset="0"/>
                <a:cs typeface="Times New Roman" panose="02020603050405020304" pitchFamily="18" charset="0"/>
              </a:rPr>
              <a:t>prepoznava zlasti zavezanost vodilu odporništva in osvobodilnih prizadevanj s kinematografskimi sredstvi ter izpostavljanje vidikov nad-, pod- ali preko-nacionalnega, ki v aktualnih </a:t>
            </a:r>
            <a:r>
              <a:rPr lang="sl-SI" sz="2000" dirty="0" err="1">
                <a:ea typeface="Calibri" panose="020F0502020204030204" pitchFamily="34" charset="0"/>
                <a:cs typeface="Times New Roman" panose="02020603050405020304" pitchFamily="18" charset="0"/>
              </a:rPr>
              <a:t>socio</a:t>
            </a:r>
            <a:r>
              <a:rPr lang="sl-SI" sz="2000" dirty="0">
                <a:ea typeface="Calibri" panose="020F0502020204030204" pitchFamily="34" charset="0"/>
                <a:cs typeface="Times New Roman" panose="02020603050405020304" pitchFamily="18" charset="0"/>
              </a:rPr>
              <a:t>-kulturno-ekonomskih okoliščinah splošne globalizacije dobivajo povsem svojstvene razsežnosti</a:t>
            </a:r>
          </a:p>
          <a:p>
            <a:pPr marL="0" indent="0">
              <a:lnSpc>
                <a:spcPct val="107000"/>
              </a:lnSpc>
              <a:spcAft>
                <a:spcPts val="0"/>
              </a:spcAft>
              <a:buNone/>
            </a:pPr>
            <a:endParaRPr lang="sl-SI" sz="1400" dirty="0">
              <a:ea typeface="Calibri" panose="020F0502020204030204" pitchFamily="34" charset="0"/>
              <a:cs typeface="Times New Roman" panose="02020603050405020304" pitchFamily="18" charset="0"/>
            </a:endParaRPr>
          </a:p>
          <a:p>
            <a:pPr marL="360363" indent="-360363">
              <a:lnSpc>
                <a:spcPct val="107000"/>
              </a:lnSpc>
              <a:spcAft>
                <a:spcPts val="0"/>
              </a:spcAft>
              <a:buNone/>
            </a:pPr>
            <a:r>
              <a:rPr lang="sl-SI" sz="2000" i="1" dirty="0">
                <a:ea typeface="Times New Roman" panose="02020603050405020304" pitchFamily="18" charset="0"/>
              </a:rPr>
              <a:t>• </a:t>
            </a:r>
            <a:r>
              <a:rPr lang="sl-SI" sz="2000" b="1" dirty="0">
                <a:ea typeface="Calibri" panose="020F0502020204030204" pitchFamily="34" charset="0"/>
                <a:cs typeface="Times New Roman" panose="02020603050405020304" pitchFamily="18" charset="0"/>
              </a:rPr>
              <a:t>bistveno kvaliteto </a:t>
            </a:r>
            <a:r>
              <a:rPr lang="sl-SI" sz="2000" dirty="0">
                <a:ea typeface="Calibri" panose="020F0502020204030204" pitchFamily="34" charset="0"/>
                <a:cs typeface="Times New Roman" panose="02020603050405020304" pitchFamily="18" charset="0"/>
              </a:rPr>
              <a:t>svetovnega filma predstavlja boj za samozavedanje, za zasnovo (ali rekonstitucijo) ljudstev, ki so žrtve </a:t>
            </a:r>
            <a:r>
              <a:rPr lang="sl-SI" sz="2000" dirty="0" err="1">
                <a:ea typeface="Calibri" panose="020F0502020204030204" pitchFamily="34" charset="0"/>
                <a:cs typeface="Times New Roman" panose="02020603050405020304" pitchFamily="18" charset="0"/>
              </a:rPr>
              <a:t>kolonializacije</a:t>
            </a:r>
            <a:r>
              <a:rPr lang="sl-SI" sz="2000" dirty="0">
                <a:ea typeface="Calibri" panose="020F0502020204030204" pitchFamily="34" charset="0"/>
                <a:cs typeface="Times New Roman" panose="02020603050405020304" pitchFamily="18" charset="0"/>
              </a:rPr>
              <a:t>, </a:t>
            </a:r>
            <a:r>
              <a:rPr lang="sl-SI" sz="2000" dirty="0" err="1">
                <a:ea typeface="Calibri" panose="020F0502020204030204" pitchFamily="34" charset="0"/>
                <a:cs typeface="Times New Roman" panose="02020603050405020304" pitchFamily="18" charset="0"/>
              </a:rPr>
              <a:t>deteritorializacije</a:t>
            </a:r>
            <a:r>
              <a:rPr lang="sl-SI" sz="2000" dirty="0">
                <a:ea typeface="Calibri" panose="020F0502020204030204" pitchFamily="34" charset="0"/>
                <a:cs typeface="Times New Roman" panose="02020603050405020304" pitchFamily="18" charset="0"/>
              </a:rPr>
              <a:t>, pregnanstva, etničnega čiščenja, totalitarnih režimov, humanitarnih katastrof, bolezenskih epidemij ali brezobzirnosti tržne ekonomije ... </a:t>
            </a:r>
          </a:p>
          <a:p>
            <a:pPr marL="0" indent="0">
              <a:lnSpc>
                <a:spcPct val="107000"/>
              </a:lnSpc>
              <a:spcAft>
                <a:spcPts val="0"/>
              </a:spcAft>
              <a:buNone/>
            </a:pPr>
            <a:endParaRPr lang="sl-SI" sz="1400" dirty="0">
              <a:ea typeface="Calibri" panose="020F0502020204030204" pitchFamily="34" charset="0"/>
              <a:cs typeface="Times New Roman" panose="02020603050405020304" pitchFamily="18" charset="0"/>
            </a:endParaRPr>
          </a:p>
          <a:p>
            <a:pPr marL="360363" indent="-360363">
              <a:lnSpc>
                <a:spcPct val="107000"/>
              </a:lnSpc>
              <a:spcAft>
                <a:spcPts val="0"/>
              </a:spcAft>
              <a:buNone/>
            </a:pPr>
            <a:r>
              <a:rPr lang="sl-SI" sz="2000" i="1" dirty="0">
                <a:ea typeface="Times New Roman" panose="02020603050405020304" pitchFamily="18" charset="0"/>
              </a:rPr>
              <a:t>• </a:t>
            </a:r>
            <a:r>
              <a:rPr lang="sl-SI" sz="2000" b="1" dirty="0">
                <a:ea typeface="Calibri" panose="020F0502020204030204" pitchFamily="34" charset="0"/>
                <a:cs typeface="Times New Roman" panose="02020603050405020304" pitchFamily="18" charset="0"/>
              </a:rPr>
              <a:t>sam boj </a:t>
            </a:r>
            <a:r>
              <a:rPr lang="sl-SI" sz="2000" dirty="0">
                <a:ea typeface="Calibri" panose="020F0502020204030204" pitchFamily="34" charset="0"/>
                <a:cs typeface="Times New Roman" panose="02020603050405020304" pitchFamily="18" charset="0"/>
              </a:rPr>
              <a:t>se konkretno odraža tako v filmskih obravnavah dejavnosti ogroženih družbenih akterjev oziroma njihove nezavidljive vsakdanjosti kot tudi skozi posredne – metaforične, simbolne ali alegorične – oblike izražanja, ki sedanji dobi zagotavljajo zgodovinsko perspektivo</a:t>
            </a:r>
          </a:p>
        </p:txBody>
      </p:sp>
    </p:spTree>
    <p:extLst>
      <p:ext uri="{BB962C8B-B14F-4D97-AF65-F5344CB8AC3E}">
        <p14:creationId xmlns:p14="http://schemas.microsoft.com/office/powerpoint/2010/main" val="178105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a:solidFill>
                  <a:schemeClr val="bg1"/>
                </a:solidFill>
                <a:effectLst>
                  <a:outerShdw blurRad="38100" dist="38100" dir="2700000" algn="tl">
                    <a:srgbClr val="000000">
                      <a:alpha val="43137"/>
                    </a:srgbClr>
                  </a:outerShdw>
                </a:effectLst>
                <a:cs typeface="Arial" panose="020B0604020202020204" pitchFamily="34" charset="0"/>
              </a:rPr>
              <a:t>določila mnogoterosti</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2204863"/>
            <a:ext cx="7848872" cy="3240361"/>
          </a:xfrm>
        </p:spPr>
        <p:txBody>
          <a:bodyPr>
            <a:normAutofit fontScale="25000" lnSpcReduction="20000"/>
          </a:bodyPr>
          <a:lstStyle/>
          <a:p>
            <a:endParaRPr lang="sl-SI" sz="4800" b="1" u="sng" dirty="0">
              <a:highlight>
                <a:srgbClr val="00FF00"/>
              </a:highlight>
              <a:latin typeface="+mj-lt"/>
              <a:cs typeface="Arial" panose="020B0604020202020204" pitchFamily="34" charset="0"/>
            </a:endParaRPr>
          </a:p>
          <a:p>
            <a:pPr marL="0" indent="0">
              <a:lnSpc>
                <a:spcPct val="107000"/>
              </a:lnSpc>
              <a:spcAft>
                <a:spcPts val="0"/>
              </a:spcAft>
            </a:pPr>
            <a:r>
              <a:rPr lang="sl-SI" sz="8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sl-SI" sz="88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predpona</a:t>
            </a:r>
            <a:r>
              <a:rPr lang="sl-SI" sz="8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sl-SI" sz="8800" b="1" i="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poli…</a:t>
            </a:r>
            <a:r>
              <a:rPr lang="sl-SI" sz="8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 mnogo/več/razno</a:t>
            </a:r>
            <a:r>
              <a:rPr lang="sl-SI" sz="88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p>
          <a:p>
            <a:pPr marL="0" indent="0">
              <a:lnSpc>
                <a:spcPct val="107000"/>
              </a:lnSpc>
              <a:spcAft>
                <a:spcPts val="0"/>
              </a:spcAft>
              <a:buNone/>
            </a:pPr>
            <a:r>
              <a:rPr lang="sl-SI" sz="5600" dirty="0">
                <a:ea typeface="Calibri" panose="020F0502020204030204" pitchFamily="34" charset="0"/>
                <a:cs typeface="Times New Roman" panose="02020603050405020304" pitchFamily="18" charset="0"/>
              </a:rPr>
              <a:t> </a:t>
            </a:r>
          </a:p>
          <a:p>
            <a:pPr marL="174625" indent="-174625">
              <a:lnSpc>
                <a:spcPct val="107000"/>
              </a:lnSpc>
              <a:spcAft>
                <a:spcPts val="0"/>
              </a:spcAft>
            </a:pPr>
            <a:r>
              <a:rPr lang="sl-SI" sz="8800" b="1"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mnogocentričnost</a:t>
            </a:r>
            <a:endParaRPr lang="sl-SI" sz="8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Aft>
                <a:spcPts val="0"/>
              </a:spcAft>
              <a:buNone/>
            </a:pPr>
            <a:endParaRPr lang="sl-SI" sz="56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360363">
              <a:lnSpc>
                <a:spcPct val="107000"/>
              </a:lnSpc>
              <a:spcBef>
                <a:spcPts val="0"/>
              </a:spcBef>
              <a:buNone/>
            </a:pPr>
            <a:r>
              <a:rPr lang="sl-SI" sz="8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sl-SI" sz="8000" dirty="0">
                <a:ea typeface="Calibri" panose="020F0502020204030204" pitchFamily="34" charset="0"/>
                <a:cs typeface="Times New Roman" panose="02020603050405020304" pitchFamily="18" charset="0"/>
              </a:rPr>
              <a:t>zavračanje </a:t>
            </a:r>
            <a:r>
              <a:rPr lang="sl-SI" sz="8000" dirty="0" err="1">
                <a:ea typeface="Calibri" panose="020F0502020204030204" pitchFamily="34" charset="0"/>
                <a:cs typeface="Times New Roman" panose="02020603050405020304" pitchFamily="18" charset="0"/>
              </a:rPr>
              <a:t>enocentričnosti</a:t>
            </a:r>
            <a:r>
              <a:rPr lang="sl-SI" sz="8000" dirty="0">
                <a:ea typeface="Calibri" panose="020F0502020204030204" pitchFamily="34" charset="0"/>
                <a:cs typeface="Times New Roman" panose="02020603050405020304" pitchFamily="18" charset="0"/>
              </a:rPr>
              <a:t> (</a:t>
            </a:r>
            <a:r>
              <a:rPr lang="sl-SI" sz="8000" dirty="0" err="1">
                <a:ea typeface="Calibri" panose="020F0502020204030204" pitchFamily="34" charset="0"/>
                <a:cs typeface="Times New Roman" panose="02020603050405020304" pitchFamily="18" charset="0"/>
              </a:rPr>
              <a:t>Holywood</a:t>
            </a:r>
            <a:r>
              <a:rPr lang="sl-SI" sz="8000" dirty="0">
                <a:ea typeface="Calibri" panose="020F0502020204030204" pitchFamily="34" charset="0"/>
                <a:cs typeface="Times New Roman" panose="02020603050405020304" pitchFamily="18" charset="0"/>
              </a:rPr>
              <a:t>; evropski avtorski film …)</a:t>
            </a:r>
          </a:p>
          <a:p>
            <a:pPr marL="447675" indent="0">
              <a:lnSpc>
                <a:spcPct val="107000"/>
              </a:lnSpc>
              <a:spcBef>
                <a:spcPts val="0"/>
              </a:spcBef>
              <a:buNone/>
            </a:pPr>
            <a:r>
              <a:rPr lang="sl-SI" sz="8000" dirty="0">
                <a:ea typeface="Calibri" panose="020F0502020204030204" pitchFamily="34" charset="0"/>
                <a:cs typeface="Times New Roman" panose="02020603050405020304" pitchFamily="18" charset="0"/>
              </a:rPr>
              <a:t>prevlada energetskih </a:t>
            </a:r>
            <a:r>
              <a:rPr lang="sl-SI" sz="8000" dirty="0" smtClean="0">
                <a:ea typeface="Calibri" panose="020F0502020204030204" pitchFamily="34" charset="0"/>
                <a:cs typeface="Times New Roman" panose="02020603050405020304" pitchFamily="18" charset="0"/>
              </a:rPr>
              <a:t>sidrišč</a:t>
            </a:r>
            <a:r>
              <a:rPr lang="sl-SI" sz="8000" dirty="0">
                <a:ea typeface="Calibri" panose="020F0502020204030204" pitchFamily="34" charset="0"/>
                <a:cs typeface="Times New Roman" panose="02020603050405020304" pitchFamily="18" charset="0"/>
              </a:rPr>
              <a:t>, kjer v določenih (političnih, </a:t>
            </a:r>
            <a:r>
              <a:rPr lang="sl-SI" sz="8000" dirty="0" smtClean="0">
                <a:ea typeface="Calibri" panose="020F0502020204030204" pitchFamily="34" charset="0"/>
                <a:cs typeface="Times New Roman" panose="02020603050405020304" pitchFamily="18" charset="0"/>
              </a:rPr>
              <a:t>družbenih, kulturnih</a:t>
            </a:r>
            <a:r>
              <a:rPr lang="sl-SI" sz="8000" dirty="0">
                <a:ea typeface="Calibri" panose="020F0502020204030204" pitchFamily="34" charset="0"/>
                <a:cs typeface="Times New Roman" panose="02020603050405020304" pitchFamily="18" charset="0"/>
              </a:rPr>
              <a:t>) situacijah najintenzivneje sovpadejo različne ustvarjalne </a:t>
            </a:r>
            <a:r>
              <a:rPr lang="sl-SI" sz="8000" dirty="0" smtClean="0">
                <a:ea typeface="Calibri" panose="020F0502020204030204" pitchFamily="34" charset="0"/>
                <a:cs typeface="Times New Roman" panose="02020603050405020304" pitchFamily="18" charset="0"/>
              </a:rPr>
              <a:t>pobude</a:t>
            </a:r>
            <a:r>
              <a:rPr lang="sl-SI" sz="8000" dirty="0">
                <a:ea typeface="Calibri" panose="020F0502020204030204" pitchFamily="34" charset="0"/>
                <a:cs typeface="Times New Roman" panose="02020603050405020304" pitchFamily="18" charset="0"/>
              </a:rPr>
              <a:t>, opredeljene z</a:t>
            </a:r>
            <a:r>
              <a:rPr lang="sl-SI" sz="8000" dirty="0" smtClean="0">
                <a:ea typeface="Calibri" panose="020F0502020204030204" pitchFamily="34" charset="0"/>
                <a:cs typeface="Times New Roman" panose="02020603050405020304" pitchFamily="18" charset="0"/>
              </a:rPr>
              <a:t>:</a:t>
            </a:r>
          </a:p>
          <a:p>
            <a:pPr marL="447675" indent="0">
              <a:lnSpc>
                <a:spcPct val="107000"/>
              </a:lnSpc>
              <a:spcBef>
                <a:spcPts val="0"/>
              </a:spcBef>
              <a:buNone/>
            </a:pPr>
            <a:endParaRPr lang="sl-SI" sz="5600" dirty="0">
              <a:ea typeface="Calibri" panose="020F0502020204030204" pitchFamily="34" charset="0"/>
              <a:cs typeface="Times New Roman" panose="02020603050405020304" pitchFamily="18" charset="0"/>
            </a:endParaRPr>
          </a:p>
          <a:p>
            <a:pPr marL="556260" indent="0">
              <a:lnSpc>
                <a:spcPct val="107000"/>
              </a:lnSpc>
              <a:spcBef>
                <a:spcPts val="0"/>
              </a:spcBef>
              <a:buNone/>
            </a:pPr>
            <a:r>
              <a:rPr lang="sl-SI" sz="8000" dirty="0" smtClean="0">
                <a:ea typeface="Calibri" panose="020F0502020204030204" pitchFamily="34" charset="0"/>
                <a:cs typeface="Times New Roman" panose="02020603050405020304" pitchFamily="18" charset="0"/>
              </a:rPr>
              <a:t>- intenzivno </a:t>
            </a:r>
            <a:r>
              <a:rPr lang="sl-SI" sz="8000" dirty="0">
                <a:ea typeface="Calibri" panose="020F0502020204030204" pitchFamily="34" charset="0"/>
                <a:cs typeface="Times New Roman" panose="02020603050405020304" pitchFamily="18" charset="0"/>
              </a:rPr>
              <a:t>filmsko aktivnostjo (tako na ravni produkcije kot </a:t>
            </a:r>
            <a:r>
              <a:rPr lang="sl-SI" sz="8000" dirty="0" smtClean="0">
                <a:ea typeface="Calibri" panose="020F0502020204030204" pitchFamily="34" charset="0"/>
                <a:cs typeface="Times New Roman" panose="02020603050405020304" pitchFamily="18" charset="0"/>
              </a:rPr>
              <a:t> </a:t>
            </a:r>
          </a:p>
          <a:p>
            <a:pPr marL="556260" indent="0">
              <a:lnSpc>
                <a:spcPct val="107000"/>
              </a:lnSpc>
              <a:spcBef>
                <a:spcPts val="0"/>
              </a:spcBef>
              <a:buNone/>
            </a:pPr>
            <a:r>
              <a:rPr lang="sl-SI" sz="8000" dirty="0" smtClean="0">
                <a:ea typeface="Calibri" panose="020F0502020204030204" pitchFamily="34" charset="0"/>
                <a:cs typeface="Times New Roman" panose="02020603050405020304" pitchFamily="18" charset="0"/>
              </a:rPr>
              <a:t>  distribucije </a:t>
            </a:r>
            <a:r>
              <a:rPr lang="sl-SI" sz="8000" dirty="0">
                <a:ea typeface="Calibri" panose="020F0502020204030204" pitchFamily="34" charset="0"/>
                <a:cs typeface="Times New Roman" panose="02020603050405020304" pitchFamily="18" charset="0"/>
              </a:rPr>
              <a:t>in </a:t>
            </a:r>
            <a:r>
              <a:rPr lang="sl-SI" sz="8000" dirty="0" smtClean="0">
                <a:ea typeface="Calibri" panose="020F0502020204030204" pitchFamily="34" charset="0"/>
                <a:cs typeface="Times New Roman" panose="02020603050405020304" pitchFamily="18" charset="0"/>
              </a:rPr>
              <a:t>prikazovanja)</a:t>
            </a:r>
          </a:p>
          <a:p>
            <a:pPr marL="556260" indent="0">
              <a:lnSpc>
                <a:spcPct val="107000"/>
              </a:lnSpc>
              <a:spcBef>
                <a:spcPts val="0"/>
              </a:spcBef>
              <a:buNone/>
            </a:pPr>
            <a:endParaRPr lang="sl-SI" sz="5600" dirty="0">
              <a:ea typeface="Calibri" panose="020F0502020204030204" pitchFamily="34" charset="0"/>
              <a:cs typeface="Times New Roman" panose="02020603050405020304" pitchFamily="18" charset="0"/>
            </a:endParaRPr>
          </a:p>
          <a:p>
            <a:pPr marL="563880" lvl="1" indent="0">
              <a:lnSpc>
                <a:spcPct val="107000"/>
              </a:lnSpc>
              <a:spcBef>
                <a:spcPts val="0"/>
              </a:spcBef>
              <a:buNone/>
            </a:pPr>
            <a:r>
              <a:rPr lang="sl-SI" sz="8000" dirty="0" smtClean="0">
                <a:ea typeface="Calibri" panose="020F0502020204030204" pitchFamily="34" charset="0"/>
                <a:cs typeface="Times New Roman" panose="02020603050405020304" pitchFamily="18" charset="0"/>
              </a:rPr>
              <a:t>- vzpostavitvijo </a:t>
            </a:r>
            <a:r>
              <a:rPr lang="sl-SI" sz="8000" dirty="0">
                <a:ea typeface="Calibri" panose="020F0502020204030204" pitchFamily="34" charset="0"/>
                <a:cs typeface="Times New Roman" panose="02020603050405020304" pitchFamily="18" charset="0"/>
              </a:rPr>
              <a:t>širokega območja </a:t>
            </a:r>
            <a:r>
              <a:rPr lang="sl-SI" sz="8000" dirty="0" smtClean="0">
                <a:ea typeface="Calibri" panose="020F0502020204030204" pitchFamily="34" charset="0"/>
                <a:cs typeface="Times New Roman" panose="02020603050405020304" pitchFamily="18" charset="0"/>
              </a:rPr>
              <a:t>vplivanja</a:t>
            </a:r>
          </a:p>
          <a:p>
            <a:pPr marL="563880" lvl="1" indent="0">
              <a:lnSpc>
                <a:spcPct val="107000"/>
              </a:lnSpc>
              <a:spcBef>
                <a:spcPts val="0"/>
              </a:spcBef>
              <a:buNone/>
            </a:pPr>
            <a:endParaRPr lang="sl-SI" sz="5600" dirty="0">
              <a:ea typeface="Calibri" panose="020F0502020204030204" pitchFamily="34" charset="0"/>
              <a:cs typeface="Times New Roman" panose="02020603050405020304" pitchFamily="18" charset="0"/>
            </a:endParaRPr>
          </a:p>
          <a:p>
            <a:pPr marL="106363" indent="428625">
              <a:lnSpc>
                <a:spcPct val="107000"/>
              </a:lnSpc>
              <a:spcBef>
                <a:spcPts val="0"/>
              </a:spcBef>
              <a:buNone/>
            </a:pPr>
            <a:r>
              <a:rPr lang="sl-SI" sz="8000" dirty="0" smtClean="0">
                <a:ea typeface="Calibri" panose="020F0502020204030204" pitchFamily="34" charset="0"/>
                <a:cs typeface="Times New Roman" panose="02020603050405020304" pitchFamily="18" charset="0"/>
              </a:rPr>
              <a:t>- zasnovo </a:t>
            </a:r>
            <a:r>
              <a:rPr lang="sl-SI" sz="8000" dirty="0">
                <a:ea typeface="Calibri" panose="020F0502020204030204" pitchFamily="34" charset="0"/>
                <a:cs typeface="Times New Roman" panose="02020603050405020304" pitchFamily="18" charset="0"/>
              </a:rPr>
              <a:t>neodvisnega, avtonomnega raziskovalnega in analitičnega </a:t>
            </a:r>
            <a:endParaRPr lang="sl-SI" sz="8000" dirty="0" smtClean="0">
              <a:ea typeface="Calibri" panose="020F0502020204030204" pitchFamily="34" charset="0"/>
              <a:cs typeface="Times New Roman" panose="02020603050405020304" pitchFamily="18" charset="0"/>
            </a:endParaRPr>
          </a:p>
          <a:p>
            <a:pPr marL="106363" indent="428625">
              <a:lnSpc>
                <a:spcPct val="107000"/>
              </a:lnSpc>
              <a:spcBef>
                <a:spcPts val="0"/>
              </a:spcBef>
              <a:buNone/>
            </a:pPr>
            <a:r>
              <a:rPr lang="sl-SI" sz="8000" dirty="0" smtClean="0">
                <a:ea typeface="Calibri" panose="020F0502020204030204" pitchFamily="34" charset="0"/>
                <a:cs typeface="Times New Roman" panose="02020603050405020304" pitchFamily="18" charset="0"/>
              </a:rPr>
              <a:t>  polja </a:t>
            </a:r>
            <a:endParaRPr lang="sl-SI" sz="8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98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3600" dirty="0" smtClean="0">
                <a:solidFill>
                  <a:schemeClr val="bg1"/>
                </a:solidFill>
                <a:effectLst>
                  <a:outerShdw blurRad="38100" dist="38100" dir="2700000" algn="tl">
                    <a:srgbClr val="000000">
                      <a:alpha val="43137"/>
                    </a:srgbClr>
                  </a:outerShdw>
                </a:effectLst>
                <a:cs typeface="Arial" panose="020B0604020202020204" pitchFamily="34" charset="0"/>
              </a:rPr>
              <a:t>določila mnogoterosti</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fontScale="32500" lnSpcReduction="20000"/>
          </a:bodyPr>
          <a:lstStyle/>
          <a:p>
            <a:pPr marL="0" indent="0">
              <a:lnSpc>
                <a:spcPct val="107000"/>
              </a:lnSpc>
              <a:spcAft>
                <a:spcPts val="0"/>
              </a:spcAft>
              <a:buNone/>
            </a:pPr>
            <a:endParaRPr lang="sl-SI" sz="60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87313" indent="-87313">
              <a:lnSpc>
                <a:spcPct val="107000"/>
              </a:lnSpc>
              <a:spcAft>
                <a:spcPts val="0"/>
              </a:spcAft>
            </a:pPr>
            <a:r>
              <a:rPr lang="sl-SI" sz="6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sl-SI" sz="68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večpomenskost</a:t>
            </a:r>
          </a:p>
          <a:p>
            <a:pPr marL="0" indent="0">
              <a:lnSpc>
                <a:spcPct val="107000"/>
              </a:lnSpc>
              <a:spcAft>
                <a:spcPts val="0"/>
              </a:spcAft>
              <a:buNone/>
            </a:pPr>
            <a:endParaRPr lang="sl-SI" sz="4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2300" indent="-174625">
              <a:lnSpc>
                <a:spcPct val="107000"/>
              </a:lnSpc>
              <a:spcAft>
                <a:spcPts val="0"/>
              </a:spcAft>
              <a:buNone/>
            </a:pPr>
            <a:r>
              <a:rPr lang="sl-SI" sz="6000" dirty="0" smtClean="0">
                <a:ea typeface="Calibri" panose="020F0502020204030204" pitchFamily="34" charset="0"/>
                <a:cs typeface="Times New Roman" panose="02020603050405020304" pitchFamily="18" charset="0"/>
              </a:rPr>
              <a:t>* zajema </a:t>
            </a:r>
            <a:r>
              <a:rPr lang="sl-SI" sz="6000" dirty="0">
                <a:ea typeface="Calibri" panose="020F0502020204030204" pitchFamily="34" charset="0"/>
                <a:cs typeface="Times New Roman" panose="02020603050405020304" pitchFamily="18" charset="0"/>
              </a:rPr>
              <a:t>vrsto medsebojno povezanih načinov »produkcije pomena« na     osnovi kombinacije določil nacionalnega, transnacionalnega, </a:t>
            </a:r>
            <a:r>
              <a:rPr lang="sl-SI" sz="6000" dirty="0" err="1">
                <a:ea typeface="Calibri" panose="020F0502020204030204" pitchFamily="34" charset="0"/>
                <a:cs typeface="Times New Roman" panose="02020603050405020304" pitchFamily="18" charset="0"/>
              </a:rPr>
              <a:t>postkolonialnega</a:t>
            </a:r>
            <a:r>
              <a:rPr lang="sl-SI" sz="6000" dirty="0">
                <a:ea typeface="Calibri" panose="020F0502020204030204" pitchFamily="34" charset="0"/>
                <a:cs typeface="Times New Roman" panose="02020603050405020304" pitchFamily="18" charset="0"/>
              </a:rPr>
              <a:t>, </a:t>
            </a:r>
            <a:r>
              <a:rPr lang="sl-SI" sz="6000" dirty="0" err="1">
                <a:ea typeface="Calibri" panose="020F0502020204030204" pitchFamily="34" charset="0"/>
                <a:cs typeface="Times New Roman" panose="02020603050405020304" pitchFamily="18" charset="0"/>
              </a:rPr>
              <a:t>diaspornega</a:t>
            </a:r>
            <a:r>
              <a:rPr lang="sl-SI" sz="6000" dirty="0">
                <a:ea typeface="Calibri" panose="020F0502020204030204" pitchFamily="34" charset="0"/>
                <a:cs typeface="Times New Roman" panose="02020603050405020304" pitchFamily="18" charset="0"/>
              </a:rPr>
              <a:t>, obrobnega, manjšinskega (ipd.) </a:t>
            </a:r>
            <a:r>
              <a:rPr lang="sl-SI" sz="6000" dirty="0" smtClean="0">
                <a:ea typeface="Calibri" panose="020F0502020204030204" pitchFamily="34" charset="0"/>
                <a:cs typeface="Times New Roman" panose="02020603050405020304" pitchFamily="18" charset="0"/>
              </a:rPr>
              <a:t>filma</a:t>
            </a:r>
            <a:endParaRPr lang="sl-SI" sz="6000" dirty="0">
              <a:ea typeface="Calibri" panose="020F0502020204030204" pitchFamily="34" charset="0"/>
              <a:cs typeface="Times New Roman" panose="02020603050405020304" pitchFamily="18" charset="0"/>
            </a:endParaRPr>
          </a:p>
          <a:p>
            <a:pPr marL="0" indent="0">
              <a:lnSpc>
                <a:spcPct val="107000"/>
              </a:lnSpc>
              <a:spcAft>
                <a:spcPts val="0"/>
              </a:spcAft>
              <a:buNone/>
            </a:pPr>
            <a:endParaRPr lang="sl-SI" sz="4300" dirty="0">
              <a:ea typeface="Calibri" panose="020F0502020204030204" pitchFamily="34" charset="0"/>
              <a:cs typeface="Times New Roman" panose="02020603050405020304" pitchFamily="18" charset="0"/>
            </a:endParaRPr>
          </a:p>
          <a:p>
            <a:pPr marL="0" indent="0">
              <a:lnSpc>
                <a:spcPct val="107000"/>
              </a:lnSpc>
              <a:spcAft>
                <a:spcPts val="0"/>
              </a:spcAft>
            </a:pPr>
            <a:r>
              <a:rPr lang="sl-SI" sz="6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sl-SI" sz="68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raznovrstnost</a:t>
            </a:r>
          </a:p>
          <a:p>
            <a:pPr marL="0" indent="0">
              <a:lnSpc>
                <a:spcPct val="107000"/>
              </a:lnSpc>
              <a:spcAft>
                <a:spcPts val="0"/>
              </a:spcAft>
              <a:buNone/>
            </a:pPr>
            <a:endParaRPr lang="sl-SI" sz="43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2300" indent="-174625">
              <a:lnSpc>
                <a:spcPct val="107000"/>
              </a:lnSpc>
              <a:spcAft>
                <a:spcPts val="0"/>
              </a:spcAft>
              <a:buNone/>
            </a:pPr>
            <a:r>
              <a:rPr lang="sl-SI" sz="6000" dirty="0">
                <a:ea typeface="Calibri" panose="020F0502020204030204" pitchFamily="34" charset="0"/>
                <a:cs typeface="Times New Roman" panose="02020603050405020304" pitchFamily="18" charset="0"/>
              </a:rPr>
              <a:t>* na ravni ustvarjanja – križanje različnih (zvrstnih in žanrskih) kreativnih metod oziroma pristopov (igrani, dokumentarni, eksperimentalni)</a:t>
            </a:r>
          </a:p>
          <a:p>
            <a:pPr marL="622300" indent="-174625">
              <a:lnSpc>
                <a:spcPct val="107000"/>
              </a:lnSpc>
              <a:spcAft>
                <a:spcPts val="0"/>
              </a:spcAft>
              <a:buNone/>
            </a:pPr>
            <a:endParaRPr lang="sl-SI" sz="1400" dirty="0">
              <a:ea typeface="Calibri" panose="020F0502020204030204" pitchFamily="34" charset="0"/>
              <a:cs typeface="Times New Roman" panose="02020603050405020304" pitchFamily="18" charset="0"/>
            </a:endParaRPr>
          </a:p>
          <a:p>
            <a:pPr marL="622300" indent="-174625">
              <a:lnSpc>
                <a:spcPct val="107000"/>
              </a:lnSpc>
              <a:spcAft>
                <a:spcPts val="0"/>
              </a:spcAft>
              <a:buNone/>
            </a:pPr>
            <a:r>
              <a:rPr lang="sl-SI" sz="6000" dirty="0">
                <a:ea typeface="Calibri" panose="020F0502020204030204" pitchFamily="34" charset="0"/>
                <a:cs typeface="Times New Roman" panose="02020603050405020304" pitchFamily="18" charset="0"/>
              </a:rPr>
              <a:t>* na ravni doumevanja – vsak film je v različnih predelih sveta razumljen drugače (vsak film zajema svojstveno geopolitično usmeritev)</a:t>
            </a:r>
          </a:p>
        </p:txBody>
      </p:sp>
    </p:spTree>
    <p:extLst>
      <p:ext uri="{BB962C8B-B14F-4D97-AF65-F5344CB8AC3E}">
        <p14:creationId xmlns:p14="http://schemas.microsoft.com/office/powerpoint/2010/main" val="398750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določila presežnosti</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1916833"/>
            <a:ext cx="7848872" cy="3528392"/>
          </a:xfrm>
        </p:spPr>
        <p:txBody>
          <a:bodyPr>
            <a:normAutofit fontScale="25000" lnSpcReduction="20000"/>
          </a:bodyPr>
          <a:lstStyle/>
          <a:p>
            <a:endParaRPr lang="sl-SI" sz="4800" b="1" u="sng" dirty="0">
              <a:highlight>
                <a:srgbClr val="00FF00"/>
              </a:highlight>
              <a:latin typeface="+mj-lt"/>
              <a:cs typeface="Arial" panose="020B0604020202020204" pitchFamily="34" charset="0"/>
            </a:endParaRPr>
          </a:p>
          <a:p>
            <a:pPr marL="0" indent="0">
              <a:lnSpc>
                <a:spcPct val="107000"/>
              </a:lnSpc>
              <a:spcAft>
                <a:spcPts val="0"/>
              </a:spcAft>
              <a:buNone/>
            </a:pPr>
            <a:endParaRPr lang="sl-SI" sz="6000" b="1" i="1" dirty="0" smtClean="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sl-SI" sz="8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sl-SI" sz="88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predpona</a:t>
            </a:r>
            <a:r>
              <a:rPr lang="sl-SI" sz="8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sl-SI" sz="8800" b="1" i="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trans…</a:t>
            </a:r>
            <a:r>
              <a:rPr lang="sl-SI" sz="8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 onkraj/čez/nad</a:t>
            </a:r>
            <a:r>
              <a:rPr lang="sl-SI" sz="88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p>
          <a:p>
            <a:pPr marL="0" indent="0">
              <a:lnSpc>
                <a:spcPct val="107000"/>
              </a:lnSpc>
              <a:spcBef>
                <a:spcPts val="0"/>
              </a:spcBef>
              <a:spcAft>
                <a:spcPts val="0"/>
              </a:spcAft>
              <a:buNone/>
            </a:pPr>
            <a:endParaRPr lang="sl-SI" sz="5600" dirty="0" smtClean="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sl-SI" sz="5600" dirty="0">
              <a:ea typeface="Calibri" panose="020F0502020204030204" pitchFamily="34" charset="0"/>
              <a:cs typeface="Times New Roman" panose="02020603050405020304" pitchFamily="18" charset="0"/>
            </a:endParaRPr>
          </a:p>
          <a:p>
            <a:pPr marL="536575" indent="-176213">
              <a:lnSpc>
                <a:spcPct val="107000"/>
              </a:lnSpc>
              <a:spcBef>
                <a:spcPts val="0"/>
              </a:spcBef>
              <a:spcAft>
                <a:spcPts val="0"/>
              </a:spcAft>
              <a:buNone/>
            </a:pPr>
            <a:r>
              <a:rPr lang="sl-SI" sz="8000" i="1" dirty="0">
                <a:ea typeface="Times New Roman" panose="02020603050405020304" pitchFamily="18" charset="0"/>
              </a:rPr>
              <a:t>• </a:t>
            </a:r>
            <a:r>
              <a:rPr lang="sl-SI" sz="8000" dirty="0">
                <a:ea typeface="Calibri" panose="020F0502020204030204" pitchFamily="34" charset="0"/>
                <a:cs typeface="Times New Roman" panose="02020603050405020304" pitchFamily="18" charset="0"/>
              </a:rPr>
              <a:t>klasifikacije na predpostavki »</a:t>
            </a:r>
            <a:r>
              <a:rPr lang="sl-SI" sz="8000" b="1" i="1" dirty="0">
                <a:ea typeface="Calibri" panose="020F0502020204030204" pitchFamily="34" charset="0"/>
                <a:cs typeface="Times New Roman" panose="02020603050405020304" pitchFamily="18" charset="0"/>
              </a:rPr>
              <a:t>trans…</a:t>
            </a:r>
            <a:r>
              <a:rPr lang="sl-SI" sz="8000" dirty="0">
                <a:ea typeface="Calibri" panose="020F0502020204030204" pitchFamily="34" charset="0"/>
                <a:cs typeface="Times New Roman" panose="02020603050405020304" pitchFamily="18" charset="0"/>
              </a:rPr>
              <a:t>« se osredotočajo na razvojne </a:t>
            </a:r>
            <a:r>
              <a:rPr lang="sl-SI" sz="8000" dirty="0" smtClean="0">
                <a:ea typeface="Calibri" panose="020F0502020204030204" pitchFamily="34" charset="0"/>
                <a:cs typeface="Times New Roman" panose="02020603050405020304" pitchFamily="18" charset="0"/>
              </a:rPr>
              <a:t> možnosti</a:t>
            </a:r>
            <a:r>
              <a:rPr lang="sl-SI" sz="8000" dirty="0">
                <a:ea typeface="Calibri" panose="020F0502020204030204" pitchFamily="34" charset="0"/>
                <a:cs typeface="Times New Roman" panose="02020603050405020304" pitchFamily="18" charset="0"/>
              </a:rPr>
              <a:t>: </a:t>
            </a:r>
            <a:endParaRPr lang="sl-SI" sz="8000" dirty="0" smtClean="0">
              <a:ea typeface="Calibri" panose="020F0502020204030204" pitchFamily="34" charset="0"/>
              <a:cs typeface="Times New Roman" panose="02020603050405020304" pitchFamily="18" charset="0"/>
            </a:endParaRPr>
          </a:p>
          <a:p>
            <a:pPr marL="536575" indent="-176213">
              <a:lnSpc>
                <a:spcPct val="107000"/>
              </a:lnSpc>
              <a:spcBef>
                <a:spcPts val="0"/>
              </a:spcBef>
              <a:spcAft>
                <a:spcPts val="0"/>
              </a:spcAft>
              <a:buNone/>
            </a:pPr>
            <a:endParaRPr lang="sl-SI" sz="5600" dirty="0">
              <a:ea typeface="Calibri" panose="020F0502020204030204" pitchFamily="34" charset="0"/>
              <a:cs typeface="Times New Roman" panose="02020603050405020304" pitchFamily="18" charset="0"/>
            </a:endParaRPr>
          </a:p>
          <a:p>
            <a:pPr marL="534988" indent="0">
              <a:lnSpc>
                <a:spcPct val="107000"/>
              </a:lnSpc>
              <a:spcBef>
                <a:spcPts val="0"/>
              </a:spcBef>
              <a:spcAft>
                <a:spcPts val="0"/>
              </a:spcAft>
              <a:buNone/>
            </a:pPr>
            <a:r>
              <a:rPr lang="sl-SI" sz="8000" dirty="0" smtClean="0">
                <a:ea typeface="Calibri" panose="020F0502020204030204" pitchFamily="34" charset="0"/>
                <a:cs typeface="Times New Roman" panose="02020603050405020304" pitchFamily="18" charset="0"/>
              </a:rPr>
              <a:t>- izpostavljanje </a:t>
            </a:r>
            <a:r>
              <a:rPr lang="sl-SI" sz="8000" dirty="0">
                <a:ea typeface="Calibri" panose="020F0502020204030204" pitchFamily="34" charset="0"/>
                <a:cs typeface="Times New Roman" panose="02020603050405020304" pitchFamily="18" charset="0"/>
              </a:rPr>
              <a:t>pomembnosti vidikov povezovanja, križanja in </a:t>
            </a:r>
            <a:r>
              <a:rPr lang="sl-SI" sz="8000" dirty="0" smtClean="0">
                <a:ea typeface="Calibri" panose="020F0502020204030204" pitchFamily="34" charset="0"/>
                <a:cs typeface="Times New Roman" panose="02020603050405020304" pitchFamily="18" charset="0"/>
              </a:rPr>
              <a:t> </a:t>
            </a:r>
          </a:p>
          <a:p>
            <a:pPr marL="534988" indent="0">
              <a:lnSpc>
                <a:spcPct val="107000"/>
              </a:lnSpc>
              <a:spcBef>
                <a:spcPts val="0"/>
              </a:spcBef>
              <a:spcAft>
                <a:spcPts val="0"/>
              </a:spcAft>
              <a:buNone/>
            </a:pPr>
            <a:r>
              <a:rPr lang="sl-SI" sz="8000" dirty="0" smtClean="0">
                <a:ea typeface="Calibri" panose="020F0502020204030204" pitchFamily="34" charset="0"/>
                <a:cs typeface="Times New Roman" panose="02020603050405020304" pitchFamily="18" charset="0"/>
              </a:rPr>
              <a:t>  vplivanja </a:t>
            </a:r>
            <a:r>
              <a:rPr lang="sl-SI" sz="8000" dirty="0">
                <a:ea typeface="Calibri" panose="020F0502020204030204" pitchFamily="34" charset="0"/>
                <a:cs typeface="Times New Roman" panose="02020603050405020304" pitchFamily="18" charset="0"/>
              </a:rPr>
              <a:t>med </a:t>
            </a:r>
            <a:r>
              <a:rPr lang="sl-SI" sz="8000" dirty="0" smtClean="0">
                <a:ea typeface="Calibri" panose="020F0502020204030204" pitchFamily="34" charset="0"/>
                <a:cs typeface="Times New Roman" panose="02020603050405020304" pitchFamily="18" charset="0"/>
              </a:rPr>
              <a:t>posameznimi </a:t>
            </a:r>
            <a:r>
              <a:rPr lang="sl-SI" sz="8000" dirty="0">
                <a:ea typeface="Calibri" panose="020F0502020204030204" pitchFamily="34" charset="0"/>
                <a:cs typeface="Times New Roman" panose="02020603050405020304" pitchFamily="18" charset="0"/>
              </a:rPr>
              <a:t>tipi filmov </a:t>
            </a:r>
            <a:endParaRPr lang="sl-SI" sz="8000" dirty="0" smtClean="0">
              <a:ea typeface="Calibri" panose="020F0502020204030204" pitchFamily="34" charset="0"/>
              <a:cs typeface="Times New Roman" panose="02020603050405020304" pitchFamily="18" charset="0"/>
            </a:endParaRPr>
          </a:p>
          <a:p>
            <a:pPr marL="534988" indent="0">
              <a:lnSpc>
                <a:spcPct val="107000"/>
              </a:lnSpc>
              <a:spcBef>
                <a:spcPts val="0"/>
              </a:spcBef>
              <a:spcAft>
                <a:spcPts val="0"/>
              </a:spcAft>
              <a:buNone/>
            </a:pPr>
            <a:endParaRPr lang="sl-SI" sz="5600" dirty="0">
              <a:ea typeface="Calibri" panose="020F0502020204030204" pitchFamily="34" charset="0"/>
              <a:cs typeface="Times New Roman" panose="02020603050405020304" pitchFamily="18" charset="0"/>
            </a:endParaRPr>
          </a:p>
          <a:p>
            <a:pPr marL="447675" indent="0">
              <a:lnSpc>
                <a:spcPct val="107000"/>
              </a:lnSpc>
              <a:spcBef>
                <a:spcPts val="0"/>
              </a:spcBef>
              <a:spcAft>
                <a:spcPts val="0"/>
              </a:spcAft>
              <a:buNone/>
            </a:pPr>
            <a:r>
              <a:rPr lang="sl-SI" sz="8000" dirty="0">
                <a:ea typeface="Calibri" panose="020F0502020204030204" pitchFamily="34" charset="0"/>
                <a:cs typeface="Times New Roman" panose="02020603050405020304" pitchFamily="18" charset="0"/>
              </a:rPr>
              <a:t>  - prepričanje o »odprtosti« njenega razvoja v najrazličnejših filmskih     </a:t>
            </a:r>
          </a:p>
          <a:p>
            <a:pPr marL="447675" indent="0">
              <a:lnSpc>
                <a:spcPct val="107000"/>
              </a:lnSpc>
              <a:spcBef>
                <a:spcPts val="0"/>
              </a:spcBef>
              <a:spcAft>
                <a:spcPts val="0"/>
              </a:spcAft>
              <a:buNone/>
            </a:pPr>
            <a:r>
              <a:rPr lang="sl-SI" sz="8000" dirty="0">
                <a:ea typeface="Calibri" panose="020F0502020204030204" pitchFamily="34" charset="0"/>
                <a:cs typeface="Times New Roman" panose="02020603050405020304" pitchFamily="18" charset="0"/>
              </a:rPr>
              <a:t>    smereh in oblikah </a:t>
            </a:r>
          </a:p>
          <a:p>
            <a:pPr marL="447675" indent="0">
              <a:lnSpc>
                <a:spcPct val="107000"/>
              </a:lnSpc>
              <a:spcBef>
                <a:spcPts val="0"/>
              </a:spcBef>
              <a:spcAft>
                <a:spcPts val="0"/>
              </a:spcAft>
              <a:buNone/>
            </a:pPr>
            <a:endParaRPr lang="sl-SI" sz="5600" dirty="0">
              <a:ea typeface="Calibri" panose="020F0502020204030204" pitchFamily="34" charset="0"/>
              <a:cs typeface="Times New Roman" panose="02020603050405020304" pitchFamily="18" charset="0"/>
            </a:endParaRPr>
          </a:p>
          <a:p>
            <a:pPr marL="0" indent="360363">
              <a:lnSpc>
                <a:spcPct val="107000"/>
              </a:lnSpc>
              <a:spcBef>
                <a:spcPts val="0"/>
              </a:spcBef>
              <a:spcAft>
                <a:spcPts val="0"/>
              </a:spcAft>
              <a:buNone/>
            </a:pPr>
            <a:r>
              <a:rPr lang="sl-SI" sz="8000" i="1" dirty="0">
                <a:ea typeface="Times New Roman" panose="02020603050405020304" pitchFamily="18" charset="0"/>
              </a:rPr>
              <a:t>• </a:t>
            </a:r>
            <a:r>
              <a:rPr lang="sl-SI" sz="8000" b="1" dirty="0">
                <a:ea typeface="Calibri" panose="020F0502020204030204" pitchFamily="34" charset="0"/>
                <a:cs typeface="Times New Roman" panose="02020603050405020304" pitchFamily="18" charset="0"/>
              </a:rPr>
              <a:t>ključni pojmi presežnosti</a:t>
            </a:r>
            <a:r>
              <a:rPr lang="sl-SI" sz="8000" b="1" dirty="0" smtClean="0">
                <a:ea typeface="Calibri" panose="020F0502020204030204" pitchFamily="34" charset="0"/>
                <a:cs typeface="Times New Roman" panose="02020603050405020304" pitchFamily="18" charset="0"/>
              </a:rPr>
              <a:t>:</a:t>
            </a:r>
          </a:p>
          <a:p>
            <a:pPr marL="0" indent="360363">
              <a:lnSpc>
                <a:spcPct val="107000"/>
              </a:lnSpc>
              <a:spcBef>
                <a:spcPts val="0"/>
              </a:spcBef>
              <a:spcAft>
                <a:spcPts val="0"/>
              </a:spcAft>
              <a:buNone/>
            </a:pPr>
            <a:endParaRPr lang="sl-SI" sz="5600" b="1" dirty="0">
              <a:ea typeface="Calibri" panose="020F0502020204030204" pitchFamily="34" charset="0"/>
              <a:cs typeface="Times New Roman" panose="02020603050405020304" pitchFamily="18" charset="0"/>
            </a:endParaRPr>
          </a:p>
          <a:p>
            <a:pPr marL="534988" indent="0">
              <a:lnSpc>
                <a:spcPct val="107000"/>
              </a:lnSpc>
              <a:spcBef>
                <a:spcPts val="0"/>
              </a:spcBef>
              <a:spcAft>
                <a:spcPts val="0"/>
              </a:spcAft>
              <a:buNone/>
            </a:pPr>
            <a:r>
              <a:rPr lang="sl-SI" sz="8000" dirty="0" err="1">
                <a:ea typeface="Calibri" panose="020F0502020204030204" pitchFamily="34" charset="0"/>
                <a:cs typeface="Times New Roman" panose="02020603050405020304" pitchFamily="18" charset="0"/>
              </a:rPr>
              <a:t>transnacionalnost</a:t>
            </a:r>
            <a:r>
              <a:rPr lang="sl-SI" sz="8000" dirty="0">
                <a:ea typeface="Calibri" panose="020F0502020204030204" pitchFamily="34" charset="0"/>
                <a:cs typeface="Times New Roman" panose="02020603050405020304" pitchFamily="18" charset="0"/>
              </a:rPr>
              <a:t>, </a:t>
            </a:r>
            <a:r>
              <a:rPr lang="sl-SI" sz="8000" dirty="0" err="1">
                <a:ea typeface="Calibri" panose="020F0502020204030204" pitchFamily="34" charset="0"/>
                <a:cs typeface="Times New Roman" panose="02020603050405020304" pitchFamily="18" charset="0"/>
              </a:rPr>
              <a:t>nadlokalnost</a:t>
            </a:r>
            <a:r>
              <a:rPr lang="sl-SI" sz="8000" dirty="0">
                <a:ea typeface="Calibri" panose="020F0502020204030204" pitchFamily="34" charset="0"/>
                <a:cs typeface="Times New Roman" panose="02020603050405020304" pitchFamily="18" charset="0"/>
              </a:rPr>
              <a:t>, </a:t>
            </a:r>
            <a:r>
              <a:rPr lang="sl-SI" sz="8000" dirty="0" err="1">
                <a:ea typeface="Calibri" panose="020F0502020204030204" pitchFamily="34" charset="0"/>
                <a:cs typeface="Times New Roman" panose="02020603050405020304" pitchFamily="18" charset="0"/>
              </a:rPr>
              <a:t>čezkulturnost</a:t>
            </a:r>
            <a:r>
              <a:rPr lang="sl-SI" sz="8000" dirty="0">
                <a:ea typeface="Calibri" panose="020F0502020204030204" pitchFamily="34" charset="0"/>
                <a:cs typeface="Times New Roman" panose="02020603050405020304" pitchFamily="18" charset="0"/>
              </a:rPr>
              <a:t>, </a:t>
            </a:r>
            <a:r>
              <a:rPr lang="sl-SI" sz="8000" dirty="0" err="1">
                <a:ea typeface="Calibri" panose="020F0502020204030204" pitchFamily="34" charset="0"/>
                <a:cs typeface="Times New Roman" panose="02020603050405020304" pitchFamily="18" charset="0"/>
              </a:rPr>
              <a:t>nadprostorskost</a:t>
            </a:r>
            <a:r>
              <a:rPr lang="sl-SI" sz="8000" dirty="0">
                <a:ea typeface="Calibri" panose="020F0502020204030204" pitchFamily="34" charset="0"/>
                <a:cs typeface="Times New Roman" panose="02020603050405020304" pitchFamily="18" charset="0"/>
              </a:rPr>
              <a:t>, </a:t>
            </a:r>
            <a:r>
              <a:rPr lang="sl-SI" sz="8000" dirty="0" err="1" smtClean="0">
                <a:ea typeface="Calibri" panose="020F0502020204030204" pitchFamily="34" charset="0"/>
                <a:cs typeface="Times New Roman" panose="02020603050405020304" pitchFamily="18" charset="0"/>
              </a:rPr>
              <a:t>transvergentnost</a:t>
            </a:r>
            <a:endParaRPr lang="sl-SI" sz="8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37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1272</TotalTime>
  <Words>1444</Words>
  <Application>Microsoft Office PowerPoint</Application>
  <PresentationFormat>Diaprojekcija na zaslonu (4:3)</PresentationFormat>
  <Paragraphs>232</Paragraphs>
  <Slides>29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29</vt:i4>
      </vt:variant>
    </vt:vector>
  </HeadingPairs>
  <TitlesOfParts>
    <vt:vector size="33" baseType="lpstr">
      <vt:lpstr>Arial</vt:lpstr>
      <vt:lpstr>Calibri</vt:lpstr>
      <vt:lpstr>Times New Roman</vt:lpstr>
      <vt:lpstr>Office Theme</vt:lpstr>
      <vt:lpstr>PowerPointova predstavitev</vt:lpstr>
      <vt:lpstr>PowerPointova predstavitev</vt:lpstr>
      <vt:lpstr>  moto </vt:lpstr>
      <vt:lpstr>  mnogovrstnost pojmovanja </vt:lpstr>
      <vt:lpstr>  opredelitev </vt:lpstr>
      <vt:lpstr>  svetovni film = osvobodilni film </vt:lpstr>
      <vt:lpstr>  določila mnogoterosti </vt:lpstr>
      <vt:lpstr>  določila mnogoterosti </vt:lpstr>
      <vt:lpstr>  določila presežnosti </vt:lpstr>
      <vt:lpstr>           transnacionalnost </vt:lpstr>
      <vt:lpstr>           kritični transnacionalizem </vt:lpstr>
      <vt:lpstr>           decentralizacija </vt:lpstr>
      <vt:lpstr>  ključna prizorišča in cineasti </vt:lpstr>
      <vt:lpstr>  osrednje tematike </vt:lpstr>
      <vt:lpstr>  družbeni položaj žensk </vt:lpstr>
      <vt:lpstr>PowerPointova predstavitev</vt:lpstr>
      <vt:lpstr>  vizije poučevanja </vt:lpstr>
      <vt:lpstr>  problemska metoda </vt:lpstr>
      <vt:lpstr>  primerjalna analiza </vt:lpstr>
      <vt:lpstr>                filmski prostor in čas ustaljena raba                                                                        neustaljena raba</vt:lpstr>
      <vt:lpstr>          filmska izrazna sredstva ustaljena raba                                                                        neustaljena raba</vt:lpstr>
      <vt:lpstr>PowerPointova predstavitev</vt:lpstr>
      <vt:lpstr>PowerPointova predstavitev</vt:lpstr>
      <vt:lpstr>  moto </vt:lpstr>
      <vt:lpstr>           tematologija </vt:lpstr>
      <vt:lpstr>           tematologija </vt:lpstr>
      <vt:lpstr>  kontekstualizacija </vt:lpstr>
      <vt:lpstr>  kontekstualizacija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asprah</cp:lastModifiedBy>
  <cp:revision>86</cp:revision>
  <dcterms:created xsi:type="dcterms:W3CDTF">2016-10-24T09:09:32Z</dcterms:created>
  <dcterms:modified xsi:type="dcterms:W3CDTF">2017-10-24T07:38:44Z</dcterms:modified>
</cp:coreProperties>
</file>