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jpg" ContentType="image/jpg"/>
  <Override PartName="/ppt/media/image3.jpg" ContentType="image/jpg"/>
  <Override PartName="/ppt/media/image48.jpg" ContentType="image/jpg"/>
  <Override PartName="/ppt/media/image51.jpg" ContentType="image/jpg"/>
  <Override PartName="/ppt/media/image5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28" r:id="rId5"/>
    <p:sldId id="329" r:id="rId6"/>
    <p:sldId id="327" r:id="rId7"/>
    <p:sldId id="259" r:id="rId8"/>
    <p:sldId id="261" r:id="rId9"/>
    <p:sldId id="260" r:id="rId10"/>
    <p:sldId id="265" r:id="rId11"/>
    <p:sldId id="262" r:id="rId12"/>
    <p:sldId id="263" r:id="rId13"/>
    <p:sldId id="264" r:id="rId14"/>
    <p:sldId id="268" r:id="rId15"/>
    <p:sldId id="266" r:id="rId16"/>
    <p:sldId id="267" r:id="rId17"/>
    <p:sldId id="270" r:id="rId18"/>
    <p:sldId id="269" r:id="rId19"/>
    <p:sldId id="271" r:id="rId20"/>
    <p:sldId id="272" r:id="rId21"/>
    <p:sldId id="273" r:id="rId22"/>
    <p:sldId id="275" r:id="rId23"/>
    <p:sldId id="274" r:id="rId24"/>
    <p:sldId id="276" r:id="rId25"/>
    <p:sldId id="277" r:id="rId26"/>
    <p:sldId id="278" r:id="rId27"/>
    <p:sldId id="279" r:id="rId28"/>
    <p:sldId id="281" r:id="rId29"/>
    <p:sldId id="280"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20" r:id="rId50"/>
    <p:sldId id="321" r:id="rId51"/>
    <p:sldId id="322" r:id="rId52"/>
    <p:sldId id="323" r:id="rId53"/>
    <p:sldId id="324" r:id="rId54"/>
    <p:sldId id="325" r:id="rId55"/>
    <p:sldId id="315" r:id="rId56"/>
    <p:sldId id="317" r:id="rId57"/>
    <p:sldId id="301" r:id="rId58"/>
    <p:sldId id="303" r:id="rId59"/>
    <p:sldId id="311" r:id="rId60"/>
    <p:sldId id="302" r:id="rId61"/>
    <p:sldId id="308" r:id="rId62"/>
    <p:sldId id="307" r:id="rId63"/>
    <p:sldId id="305" r:id="rId64"/>
    <p:sldId id="309" r:id="rId65"/>
    <p:sldId id="310" r:id="rId66"/>
    <p:sldId id="312" r:id="rId67"/>
    <p:sldId id="326" r:id="rId68"/>
    <p:sldId id="316" r:id="rId69"/>
    <p:sldId id="313" r:id="rId70"/>
    <p:sldId id="314" r:id="rId71"/>
    <p:sldId id="318" r:id="rId72"/>
    <p:sldId id="330" r:id="rId73"/>
    <p:sldId id="331" r:id="rId74"/>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2" autoAdjust="0"/>
    <p:restoredTop sz="94660" autoAdjust="0"/>
  </p:normalViewPr>
  <p:slideViewPr>
    <p:cSldViewPr snapToGrid="0">
      <p:cViewPr varScale="1">
        <p:scale>
          <a:sx n="69" d="100"/>
          <a:sy n="69" d="100"/>
        </p:scale>
        <p:origin x="684" y="44"/>
      </p:cViewPr>
      <p:guideLst>
        <p:guide orient="horz" pos="2160"/>
        <p:guide pos="3840"/>
      </p:guideLst>
    </p:cSldViewPr>
  </p:slideViewPr>
  <p:outlineViewPr>
    <p:cViewPr>
      <p:scale>
        <a:sx n="33" d="100"/>
        <a:sy n="33" d="100"/>
      </p:scale>
      <p:origin x="0" y="2255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fld id="{DED26286-D6F3-4B9D-8C17-AE51CFAA7196}" type="datetimeFigureOut">
              <a:rPr lang="sl-SI" smtClean="0"/>
              <a:t>27. 11. 2018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F8D1535-637C-4B0A-A485-9DE47AC20A5A}" type="slidenum">
              <a:rPr lang="sl-SI" smtClean="0"/>
              <a:t>‹#›</a:t>
            </a:fld>
            <a:endParaRPr lang="sl-SI"/>
          </a:p>
        </p:txBody>
      </p:sp>
    </p:spTree>
    <p:extLst>
      <p:ext uri="{BB962C8B-B14F-4D97-AF65-F5344CB8AC3E}">
        <p14:creationId xmlns:p14="http://schemas.microsoft.com/office/powerpoint/2010/main" val="3498547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DED26286-D6F3-4B9D-8C17-AE51CFAA7196}" type="datetimeFigureOut">
              <a:rPr lang="sl-SI" smtClean="0"/>
              <a:t>27. 11. 2018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F8D1535-637C-4B0A-A485-9DE47AC20A5A}" type="slidenum">
              <a:rPr lang="sl-SI" smtClean="0"/>
              <a:t>‹#›</a:t>
            </a:fld>
            <a:endParaRPr lang="sl-SI"/>
          </a:p>
        </p:txBody>
      </p:sp>
    </p:spTree>
    <p:extLst>
      <p:ext uri="{BB962C8B-B14F-4D97-AF65-F5344CB8AC3E}">
        <p14:creationId xmlns:p14="http://schemas.microsoft.com/office/powerpoint/2010/main" val="401291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DED26286-D6F3-4B9D-8C17-AE51CFAA7196}" type="datetimeFigureOut">
              <a:rPr lang="sl-SI" smtClean="0"/>
              <a:t>27. 11. 2018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F8D1535-637C-4B0A-A485-9DE47AC20A5A}" type="slidenum">
              <a:rPr lang="sl-SI" smtClean="0"/>
              <a:t>‹#›</a:t>
            </a:fld>
            <a:endParaRPr lang="sl-SI"/>
          </a:p>
        </p:txBody>
      </p:sp>
    </p:spTree>
    <p:extLst>
      <p:ext uri="{BB962C8B-B14F-4D97-AF65-F5344CB8AC3E}">
        <p14:creationId xmlns:p14="http://schemas.microsoft.com/office/powerpoint/2010/main" val="107735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DED26286-D6F3-4B9D-8C17-AE51CFAA7196}" type="datetimeFigureOut">
              <a:rPr lang="sl-SI" smtClean="0"/>
              <a:t>27. 11. 2018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F8D1535-637C-4B0A-A485-9DE47AC20A5A}" type="slidenum">
              <a:rPr lang="sl-SI" smtClean="0"/>
              <a:t>‹#›</a:t>
            </a:fld>
            <a:endParaRPr lang="sl-SI"/>
          </a:p>
        </p:txBody>
      </p:sp>
    </p:spTree>
    <p:extLst>
      <p:ext uri="{BB962C8B-B14F-4D97-AF65-F5344CB8AC3E}">
        <p14:creationId xmlns:p14="http://schemas.microsoft.com/office/powerpoint/2010/main" val="185758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D26286-D6F3-4B9D-8C17-AE51CFAA7196}" type="datetimeFigureOut">
              <a:rPr lang="sl-SI" smtClean="0"/>
              <a:t>27. 11. 2018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8F8D1535-637C-4B0A-A485-9DE47AC20A5A}" type="slidenum">
              <a:rPr lang="sl-SI" smtClean="0"/>
              <a:t>‹#›</a:t>
            </a:fld>
            <a:endParaRPr lang="sl-SI"/>
          </a:p>
        </p:txBody>
      </p:sp>
    </p:spTree>
    <p:extLst>
      <p:ext uri="{BB962C8B-B14F-4D97-AF65-F5344CB8AC3E}">
        <p14:creationId xmlns:p14="http://schemas.microsoft.com/office/powerpoint/2010/main" val="567253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fld id="{DED26286-D6F3-4B9D-8C17-AE51CFAA7196}" type="datetimeFigureOut">
              <a:rPr lang="sl-SI" smtClean="0"/>
              <a:t>27. 11. 2018</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8F8D1535-637C-4B0A-A485-9DE47AC20A5A}" type="slidenum">
              <a:rPr lang="sl-SI" smtClean="0"/>
              <a:t>‹#›</a:t>
            </a:fld>
            <a:endParaRPr lang="sl-SI"/>
          </a:p>
        </p:txBody>
      </p:sp>
    </p:spTree>
    <p:extLst>
      <p:ext uri="{BB962C8B-B14F-4D97-AF65-F5344CB8AC3E}">
        <p14:creationId xmlns:p14="http://schemas.microsoft.com/office/powerpoint/2010/main" val="2454615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fld id="{DED26286-D6F3-4B9D-8C17-AE51CFAA7196}" type="datetimeFigureOut">
              <a:rPr lang="sl-SI" smtClean="0"/>
              <a:t>27. 11. 2018</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8F8D1535-637C-4B0A-A485-9DE47AC20A5A}" type="slidenum">
              <a:rPr lang="sl-SI" smtClean="0"/>
              <a:t>‹#›</a:t>
            </a:fld>
            <a:endParaRPr lang="sl-SI"/>
          </a:p>
        </p:txBody>
      </p:sp>
    </p:spTree>
    <p:extLst>
      <p:ext uri="{BB962C8B-B14F-4D97-AF65-F5344CB8AC3E}">
        <p14:creationId xmlns:p14="http://schemas.microsoft.com/office/powerpoint/2010/main" val="3604074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fld id="{DED26286-D6F3-4B9D-8C17-AE51CFAA7196}" type="datetimeFigureOut">
              <a:rPr lang="sl-SI" smtClean="0"/>
              <a:t>27. 11. 2018</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8F8D1535-637C-4B0A-A485-9DE47AC20A5A}" type="slidenum">
              <a:rPr lang="sl-SI" smtClean="0"/>
              <a:t>‹#›</a:t>
            </a:fld>
            <a:endParaRPr lang="sl-SI"/>
          </a:p>
        </p:txBody>
      </p:sp>
    </p:spTree>
    <p:extLst>
      <p:ext uri="{BB962C8B-B14F-4D97-AF65-F5344CB8AC3E}">
        <p14:creationId xmlns:p14="http://schemas.microsoft.com/office/powerpoint/2010/main" val="137783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26286-D6F3-4B9D-8C17-AE51CFAA7196}" type="datetimeFigureOut">
              <a:rPr lang="sl-SI" smtClean="0"/>
              <a:t>27. 11. 2018</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8F8D1535-637C-4B0A-A485-9DE47AC20A5A}" type="slidenum">
              <a:rPr lang="sl-SI" smtClean="0"/>
              <a:t>‹#›</a:t>
            </a:fld>
            <a:endParaRPr lang="sl-SI"/>
          </a:p>
        </p:txBody>
      </p:sp>
    </p:spTree>
    <p:extLst>
      <p:ext uri="{BB962C8B-B14F-4D97-AF65-F5344CB8AC3E}">
        <p14:creationId xmlns:p14="http://schemas.microsoft.com/office/powerpoint/2010/main" val="3961723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D26286-D6F3-4B9D-8C17-AE51CFAA7196}" type="datetimeFigureOut">
              <a:rPr lang="sl-SI" smtClean="0"/>
              <a:t>27. 11. 2018</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8F8D1535-637C-4B0A-A485-9DE47AC20A5A}" type="slidenum">
              <a:rPr lang="sl-SI" smtClean="0"/>
              <a:t>‹#›</a:t>
            </a:fld>
            <a:endParaRPr lang="sl-SI"/>
          </a:p>
        </p:txBody>
      </p:sp>
    </p:spTree>
    <p:extLst>
      <p:ext uri="{BB962C8B-B14F-4D97-AF65-F5344CB8AC3E}">
        <p14:creationId xmlns:p14="http://schemas.microsoft.com/office/powerpoint/2010/main" val="3275810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D26286-D6F3-4B9D-8C17-AE51CFAA7196}" type="datetimeFigureOut">
              <a:rPr lang="sl-SI" smtClean="0"/>
              <a:t>27. 11. 2018</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8F8D1535-637C-4B0A-A485-9DE47AC20A5A}" type="slidenum">
              <a:rPr lang="sl-SI" smtClean="0"/>
              <a:t>‹#›</a:t>
            </a:fld>
            <a:endParaRPr lang="sl-SI"/>
          </a:p>
        </p:txBody>
      </p:sp>
    </p:spTree>
    <p:extLst>
      <p:ext uri="{BB962C8B-B14F-4D97-AF65-F5344CB8AC3E}">
        <p14:creationId xmlns:p14="http://schemas.microsoft.com/office/powerpoint/2010/main" val="1188302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26286-D6F3-4B9D-8C17-AE51CFAA7196}" type="datetimeFigureOut">
              <a:rPr lang="sl-SI" smtClean="0"/>
              <a:t>27. 11. 2018</a:t>
            </a:fld>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D1535-637C-4B0A-A485-9DE47AC20A5A}" type="slidenum">
              <a:rPr lang="sl-SI" smtClean="0"/>
              <a:t>‹#›</a:t>
            </a:fld>
            <a:endParaRPr lang="sl-SI"/>
          </a:p>
        </p:txBody>
      </p:sp>
    </p:spTree>
    <p:extLst>
      <p:ext uri="{BB962C8B-B14F-4D97-AF65-F5344CB8AC3E}">
        <p14:creationId xmlns:p14="http://schemas.microsoft.com/office/powerpoint/2010/main" val="125467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film.lzmk.h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sl-SI" dirty="0"/>
          </a:p>
        </p:txBody>
      </p:sp>
      <p:sp>
        <p:nvSpPr>
          <p:cNvPr id="3" name="Subtitle 2"/>
          <p:cNvSpPr>
            <a:spLocks noGrp="1"/>
          </p:cNvSpPr>
          <p:nvPr>
            <p:ph type="subTitle" idx="1"/>
          </p:nvPr>
        </p:nvSpPr>
        <p:spPr/>
        <p:txBody>
          <a:bodyPr/>
          <a:lstStyle/>
          <a:p>
            <a:endParaRPr lang="sl-SI"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6350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effectLst/>
                <a:latin typeface="Times New Roman" panose="02020603050405020304" pitchFamily="18" charset="0"/>
                <a:ea typeface="Arial Unicode MS" panose="020B0604020202020204" pitchFamily="34" charset="-128"/>
              </a:rPr>
              <a:t>Splo</a:t>
            </a:r>
            <a:r>
              <a:rPr lang="en-US" dirty="0" err="1">
                <a:effectLst/>
                <a:latin typeface="Times New Roman" panose="02020603050405020304" pitchFamily="18" charset="0"/>
                <a:ea typeface="Arial Unicode MS" panose="020B0604020202020204" pitchFamily="34" charset="-128"/>
              </a:rPr>
              <a:t>šni</a:t>
            </a:r>
            <a:r>
              <a:rPr lang="en-US" dirty="0">
                <a:effectLst/>
                <a:latin typeface="Times New Roman" panose="02020603050405020304" pitchFamily="18" charset="0"/>
                <a:ea typeface="Arial Unicode MS" panose="020B0604020202020204" pitchFamily="34" charset="-128"/>
              </a:rPr>
              <a:t> plan (total</a:t>
            </a:r>
            <a:r>
              <a:rPr lang="sl-SI" dirty="0">
                <a:effectLst/>
                <a:latin typeface="Times New Roman" panose="02020603050405020304" pitchFamily="18" charset="0"/>
                <a:ea typeface="Arial Unicode MS" panose="020B0604020202020204" pitchFamily="34" charset="-128"/>
              </a:rPr>
              <a:t>)</a:t>
            </a:r>
            <a:endParaRPr lang="sl-SI"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943" y="2173359"/>
            <a:ext cx="9252883" cy="3915713"/>
          </a:xfrm>
        </p:spPr>
      </p:pic>
    </p:spTree>
    <p:extLst>
      <p:ext uri="{BB962C8B-B14F-4D97-AF65-F5344CB8AC3E}">
        <p14:creationId xmlns:p14="http://schemas.microsoft.com/office/powerpoint/2010/main" val="3678159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effectLst/>
                <a:latin typeface="Times New Roman" panose="02020603050405020304" pitchFamily="18" charset="0"/>
                <a:ea typeface="Arial Unicode MS" panose="020B0604020202020204" pitchFamily="34" charset="-128"/>
              </a:rPr>
              <a:t>Splo</a:t>
            </a:r>
            <a:r>
              <a:rPr lang="en-US" dirty="0" err="1">
                <a:effectLst/>
                <a:latin typeface="Times New Roman" panose="02020603050405020304" pitchFamily="18" charset="0"/>
                <a:ea typeface="Arial Unicode MS" panose="020B0604020202020204" pitchFamily="34" charset="-128"/>
              </a:rPr>
              <a:t>šni</a:t>
            </a:r>
            <a:r>
              <a:rPr lang="en-US" dirty="0">
                <a:effectLst/>
                <a:latin typeface="Times New Roman" panose="02020603050405020304" pitchFamily="18" charset="0"/>
                <a:ea typeface="Arial Unicode MS" panose="020B0604020202020204" pitchFamily="34" charset="-128"/>
              </a:rPr>
              <a:t> plan (total</a:t>
            </a:r>
            <a:r>
              <a:rPr lang="sl-SI" dirty="0">
                <a:effectLst/>
                <a:latin typeface="Times New Roman" panose="02020603050405020304" pitchFamily="18" charset="0"/>
                <a:ea typeface="Arial Unicode MS" panose="020B0604020202020204" pitchFamily="34" charset="-128"/>
              </a:rPr>
              <a:t>)</a:t>
            </a:r>
            <a:endParaRPr lang="sl-SI"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4047" y="1825625"/>
            <a:ext cx="7743906" cy="4351338"/>
          </a:xfrm>
        </p:spPr>
      </p:pic>
    </p:spTree>
    <p:extLst>
      <p:ext uri="{BB962C8B-B14F-4D97-AF65-F5344CB8AC3E}">
        <p14:creationId xmlns:p14="http://schemas.microsoft.com/office/powerpoint/2010/main" val="2474751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effectLst/>
                <a:latin typeface="Times New Roman" panose="02020603050405020304" pitchFamily="18" charset="0"/>
                <a:ea typeface="Arial Unicode MS" panose="020B0604020202020204" pitchFamily="34" charset="-128"/>
              </a:rPr>
              <a:t>Splo</a:t>
            </a:r>
            <a:r>
              <a:rPr lang="en-US" dirty="0" err="1">
                <a:effectLst/>
                <a:latin typeface="Times New Roman" panose="02020603050405020304" pitchFamily="18" charset="0"/>
                <a:ea typeface="Arial Unicode MS" panose="020B0604020202020204" pitchFamily="34" charset="-128"/>
              </a:rPr>
              <a:t>šni</a:t>
            </a:r>
            <a:r>
              <a:rPr lang="en-US" dirty="0">
                <a:effectLst/>
                <a:latin typeface="Times New Roman" panose="02020603050405020304" pitchFamily="18" charset="0"/>
                <a:ea typeface="Arial Unicode MS" panose="020B0604020202020204" pitchFamily="34" charset="-128"/>
              </a:rPr>
              <a:t> plan (total</a:t>
            </a:r>
            <a:r>
              <a:rPr lang="sl-SI" dirty="0">
                <a:effectLst/>
                <a:latin typeface="Times New Roman" panose="02020603050405020304" pitchFamily="18" charset="0"/>
                <a:ea typeface="Arial Unicode MS" panose="020B0604020202020204" pitchFamily="34" charset="-128"/>
              </a:rPr>
              <a:t>)</a:t>
            </a:r>
            <a:endParaRPr lang="sl-SI"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8241" y="1690688"/>
            <a:ext cx="9004787" cy="4868213"/>
          </a:xfrm>
        </p:spPr>
      </p:pic>
    </p:spTree>
    <p:extLst>
      <p:ext uri="{BB962C8B-B14F-4D97-AF65-F5344CB8AC3E}">
        <p14:creationId xmlns:p14="http://schemas.microsoft.com/office/powerpoint/2010/main" val="3079740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effectLst/>
                <a:latin typeface="Times New Roman" panose="02020603050405020304" pitchFamily="18" charset="0"/>
                <a:ea typeface="Arial Unicode MS" panose="020B0604020202020204" pitchFamily="34" charset="-128"/>
              </a:rPr>
              <a:t>Splo</a:t>
            </a:r>
            <a:r>
              <a:rPr lang="en-US" dirty="0" err="1">
                <a:effectLst/>
                <a:latin typeface="Times New Roman" panose="02020603050405020304" pitchFamily="18" charset="0"/>
                <a:ea typeface="Arial Unicode MS" panose="020B0604020202020204" pitchFamily="34" charset="-128"/>
              </a:rPr>
              <a:t>šni</a:t>
            </a:r>
            <a:r>
              <a:rPr lang="en-US" dirty="0">
                <a:effectLst/>
                <a:latin typeface="Times New Roman" panose="02020603050405020304" pitchFamily="18" charset="0"/>
                <a:ea typeface="Arial Unicode MS" panose="020B0604020202020204" pitchFamily="34" charset="-128"/>
              </a:rPr>
              <a:t> plan (total</a:t>
            </a:r>
            <a:r>
              <a:rPr lang="sl-SI" dirty="0">
                <a:effectLst/>
                <a:latin typeface="Times New Roman" panose="02020603050405020304" pitchFamily="18" charset="0"/>
                <a:ea typeface="Arial Unicode MS" panose="020B0604020202020204" pitchFamily="34" charset="-128"/>
              </a:rPr>
              <a:t>)</a:t>
            </a:r>
            <a:endParaRPr lang="sl-SI"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2605576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Filmski plan</a:t>
            </a:r>
          </a:p>
        </p:txBody>
      </p:sp>
      <p:pic>
        <p:nvPicPr>
          <p:cNvPr id="4" name="officeArt object"/>
          <p:cNvPicPr>
            <a:picLocks noGrp="1"/>
          </p:cNvPicPr>
          <p:nvPr>
            <p:ph idx="1"/>
          </p:nvPr>
        </p:nvPicPr>
        <p:blipFill rotWithShape="1">
          <a:blip r:embed="rId2">
            <a:extLst/>
          </a:blip>
          <a:srcRect/>
          <a:stretch>
            <a:fillRect/>
          </a:stretch>
        </p:blipFill>
        <p:spPr>
          <a:xfrm>
            <a:off x="838200" y="1535619"/>
            <a:ext cx="2801216" cy="1572330"/>
          </a:xfrm>
          <a:prstGeom prst="rect">
            <a:avLst/>
          </a:prstGeom>
          <a:noFill/>
          <a:ln>
            <a:noFill/>
          </a:ln>
          <a:effectLst/>
          <a:extLst/>
        </p:spPr>
      </p:pic>
      <p:pic>
        <p:nvPicPr>
          <p:cNvPr id="5" name="officeArt object"/>
          <p:cNvPicPr/>
          <p:nvPr/>
        </p:nvPicPr>
        <p:blipFill rotWithShape="1">
          <a:blip r:embed="rId3">
            <a:extLst/>
          </a:blip>
          <a:srcRect/>
          <a:stretch>
            <a:fillRect/>
          </a:stretch>
        </p:blipFill>
        <p:spPr>
          <a:xfrm>
            <a:off x="4381501" y="1537325"/>
            <a:ext cx="2801216" cy="1570624"/>
          </a:xfrm>
          <a:prstGeom prst="rect">
            <a:avLst/>
          </a:prstGeom>
          <a:noFill/>
          <a:ln>
            <a:noFill/>
          </a:ln>
          <a:effectLst/>
          <a:extLst/>
        </p:spPr>
      </p:pic>
      <p:pic>
        <p:nvPicPr>
          <p:cNvPr id="6" name="officeArt object"/>
          <p:cNvPicPr/>
          <p:nvPr/>
        </p:nvPicPr>
        <p:blipFill rotWithShape="1">
          <a:blip r:embed="rId4">
            <a:extLst/>
          </a:blip>
          <a:srcRect/>
          <a:stretch>
            <a:fillRect/>
          </a:stretch>
        </p:blipFill>
        <p:spPr>
          <a:xfrm>
            <a:off x="7268441" y="1535619"/>
            <a:ext cx="4085359" cy="2095056"/>
          </a:xfrm>
          <a:prstGeom prst="rect">
            <a:avLst/>
          </a:prstGeom>
          <a:noFill/>
          <a:ln>
            <a:noFill/>
          </a:ln>
          <a:effectLst/>
          <a:extLst/>
        </p:spPr>
      </p:pic>
      <p:pic>
        <p:nvPicPr>
          <p:cNvPr id="7" name="officeArt object"/>
          <p:cNvPicPr/>
          <p:nvPr/>
        </p:nvPicPr>
        <p:blipFill rotWithShape="1">
          <a:blip r:embed="rId5">
            <a:extLst/>
          </a:blip>
          <a:srcRect/>
          <a:stretch>
            <a:fillRect/>
          </a:stretch>
        </p:blipFill>
        <p:spPr>
          <a:xfrm>
            <a:off x="2238808" y="4025900"/>
            <a:ext cx="3543300" cy="2006600"/>
          </a:xfrm>
          <a:prstGeom prst="rect">
            <a:avLst/>
          </a:prstGeom>
          <a:noFill/>
          <a:ln>
            <a:noFill/>
          </a:ln>
          <a:effectLst/>
          <a:extLst/>
        </p:spPr>
      </p:pic>
      <p:pic>
        <p:nvPicPr>
          <p:cNvPr id="8" name="officeArt object"/>
          <p:cNvPicPr/>
          <p:nvPr/>
        </p:nvPicPr>
        <p:blipFill rotWithShape="1">
          <a:blip r:embed="rId6">
            <a:extLst/>
          </a:blip>
          <a:srcRect/>
          <a:stretch>
            <a:fillRect/>
          </a:stretch>
        </p:blipFill>
        <p:spPr>
          <a:xfrm>
            <a:off x="6198177" y="4025900"/>
            <a:ext cx="3390900" cy="2159000"/>
          </a:xfrm>
          <a:prstGeom prst="rect">
            <a:avLst/>
          </a:prstGeom>
          <a:noFill/>
          <a:ln>
            <a:noFill/>
          </a:ln>
          <a:effectLst/>
          <a:extLst/>
        </p:spPr>
      </p:pic>
      <p:sp>
        <p:nvSpPr>
          <p:cNvPr id="9" name="Rectangle 8"/>
          <p:cNvSpPr/>
          <p:nvPr/>
        </p:nvSpPr>
        <p:spPr>
          <a:xfrm>
            <a:off x="1115218" y="3197592"/>
            <a:ext cx="2095573" cy="369332"/>
          </a:xfrm>
          <a:prstGeom prst="rect">
            <a:avLst/>
          </a:prstGeom>
        </p:spPr>
        <p:txBody>
          <a:bodyPr wrap="square">
            <a:spAutoFit/>
          </a:bodyPr>
          <a:lstStyle/>
          <a:p>
            <a:r>
              <a:rPr lang="sl-SI" dirty="0">
                <a:effectLst/>
                <a:latin typeface="Times New Roman" panose="02020603050405020304" pitchFamily="18" charset="0"/>
                <a:ea typeface="Arial Unicode MS" panose="020B0604020202020204" pitchFamily="34" charset="-128"/>
              </a:rPr>
              <a:t>Splo</a:t>
            </a:r>
            <a:r>
              <a:rPr lang="en-US" dirty="0" err="1">
                <a:effectLst/>
                <a:latin typeface="Times New Roman" panose="02020603050405020304" pitchFamily="18" charset="0"/>
                <a:ea typeface="Arial Unicode MS" panose="020B0604020202020204" pitchFamily="34" charset="-128"/>
              </a:rPr>
              <a:t>šni</a:t>
            </a:r>
            <a:r>
              <a:rPr lang="en-US" dirty="0">
                <a:effectLst/>
                <a:latin typeface="Times New Roman" panose="02020603050405020304" pitchFamily="18" charset="0"/>
                <a:ea typeface="Arial Unicode MS" panose="020B0604020202020204" pitchFamily="34" charset="-128"/>
              </a:rPr>
              <a:t> plan (total</a:t>
            </a:r>
            <a:r>
              <a:rPr lang="sl-SI" dirty="0">
                <a:effectLst/>
                <a:latin typeface="Times New Roman" panose="02020603050405020304" pitchFamily="18" charset="0"/>
                <a:ea typeface="Arial Unicode MS" panose="020B0604020202020204" pitchFamily="34" charset="-128"/>
              </a:rPr>
              <a:t>)</a:t>
            </a:r>
            <a:endParaRPr lang="sl-SI" dirty="0"/>
          </a:p>
        </p:txBody>
      </p:sp>
      <p:sp>
        <p:nvSpPr>
          <p:cNvPr id="10" name="Rectangle 9"/>
          <p:cNvSpPr/>
          <p:nvPr/>
        </p:nvSpPr>
        <p:spPr>
          <a:xfrm>
            <a:off x="5178865" y="3194784"/>
            <a:ext cx="1364476"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Srednji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1" name="Rectangle 10"/>
          <p:cNvSpPr/>
          <p:nvPr/>
        </p:nvSpPr>
        <p:spPr>
          <a:xfrm>
            <a:off x="8503847" y="3194784"/>
            <a:ext cx="1653017"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Polbli</a:t>
            </a:r>
            <a:r>
              <a:rPr lang="sl-SI" dirty="0">
                <a:effectLst/>
                <a:latin typeface="Times New Roman" panose="02020603050405020304" pitchFamily="18" charset="0"/>
                <a:ea typeface="Arial Unicode MS" panose="020B0604020202020204" pitchFamily="34" charset="-128"/>
              </a:rPr>
              <a:t>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2" name="Rectangle 11"/>
          <p:cNvSpPr/>
          <p:nvPr/>
        </p:nvSpPr>
        <p:spPr>
          <a:xfrm>
            <a:off x="3210791" y="5717470"/>
            <a:ext cx="1326004" cy="369332"/>
          </a:xfrm>
          <a:prstGeom prst="rect">
            <a:avLst/>
          </a:prstGeom>
        </p:spPr>
        <p:txBody>
          <a:bodyPr wrap="none">
            <a:spAutoFit/>
          </a:bodyPr>
          <a:lstStyle/>
          <a:p>
            <a:r>
              <a:rPr lang="sl-SI" dirty="0">
                <a:effectLst/>
                <a:latin typeface="Times New Roman" panose="02020603050405020304" pitchFamily="18" charset="0"/>
                <a:ea typeface="Arial Unicode MS" panose="020B0604020202020204" pitchFamily="34" charset="-128"/>
              </a:rPr>
              <a:t>Bliž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3" name="Rectangle 12"/>
          <p:cNvSpPr/>
          <p:nvPr/>
        </p:nvSpPr>
        <p:spPr>
          <a:xfrm>
            <a:off x="7312431" y="5647161"/>
            <a:ext cx="1191416"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Veliki</a:t>
            </a:r>
            <a:r>
              <a:rPr lang="en-US" dirty="0">
                <a:effectLst/>
                <a:latin typeface="Times New Roman" panose="02020603050405020304" pitchFamily="18" charset="0"/>
                <a:ea typeface="Arial Unicode MS" panose="020B0604020202020204" pitchFamily="34" charset="-128"/>
              </a:rPr>
              <a:t> plan</a:t>
            </a:r>
            <a:endParaRPr lang="sl-SI" dirty="0"/>
          </a:p>
        </p:txBody>
      </p:sp>
    </p:spTree>
    <p:extLst>
      <p:ext uri="{BB962C8B-B14F-4D97-AF65-F5344CB8AC3E}">
        <p14:creationId xmlns:p14="http://schemas.microsoft.com/office/powerpoint/2010/main" val="38358142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ffectLst/>
                <a:latin typeface="Times New Roman" panose="02020603050405020304" pitchFamily="18" charset="0"/>
                <a:ea typeface="Arial Unicode MS" panose="020B0604020202020204" pitchFamily="34" charset="-128"/>
              </a:rPr>
              <a:t>Srednji</a:t>
            </a:r>
            <a:r>
              <a:rPr lang="en-US" dirty="0">
                <a:effectLst/>
                <a:latin typeface="Times New Roman" panose="02020603050405020304" pitchFamily="18" charset="0"/>
                <a:ea typeface="Arial Unicode MS" panose="020B0604020202020204" pitchFamily="34" charset="-128"/>
              </a:rPr>
              <a:t> plan </a:t>
            </a:r>
            <a:endParaRPr lang="sl-SI"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9450" y="1897814"/>
            <a:ext cx="7735712" cy="4351338"/>
          </a:xfrm>
        </p:spPr>
      </p:pic>
      <p:sp>
        <p:nvSpPr>
          <p:cNvPr id="3" name="PoljeZBesedilom 2"/>
          <p:cNvSpPr txBox="1"/>
          <p:nvPr/>
        </p:nvSpPr>
        <p:spPr>
          <a:xfrm>
            <a:off x="360947" y="1997242"/>
            <a:ext cx="3585411" cy="1477328"/>
          </a:xfrm>
          <a:prstGeom prst="rect">
            <a:avLst/>
          </a:prstGeom>
          <a:noFill/>
        </p:spPr>
        <p:txBody>
          <a:bodyPr wrap="square" rtlCol="0">
            <a:spAutoFit/>
          </a:bodyPr>
          <a:lstStyle/>
          <a:p>
            <a:r>
              <a:rPr lang="sl-SI" dirty="0"/>
              <a:t>Srednji plan pokaže celoten predmet. Kadar je glavni predmet človek, je v kadru zajet cel, z nekaj prostora nad glavo in pod nogami (Kocjančič, 1980). </a:t>
            </a:r>
            <a:endParaRPr lang="sr-Cyrl-RS" dirty="0"/>
          </a:p>
        </p:txBody>
      </p:sp>
    </p:spTree>
    <p:extLst>
      <p:ext uri="{BB962C8B-B14F-4D97-AF65-F5344CB8AC3E}">
        <p14:creationId xmlns:p14="http://schemas.microsoft.com/office/powerpoint/2010/main" val="1953330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ffectLst/>
                <a:latin typeface="Times New Roman" panose="02020603050405020304" pitchFamily="18" charset="0"/>
                <a:ea typeface="Arial Unicode MS" panose="020B0604020202020204" pitchFamily="34" charset="-128"/>
              </a:rPr>
              <a:t>Srednji</a:t>
            </a:r>
            <a:r>
              <a:rPr lang="en-US" dirty="0">
                <a:effectLst/>
                <a:latin typeface="Times New Roman" panose="02020603050405020304" pitchFamily="18" charset="0"/>
                <a:ea typeface="Arial Unicode MS" panose="020B0604020202020204" pitchFamily="34" charset="-128"/>
              </a:rPr>
              <a:t> plan </a:t>
            </a:r>
            <a:endParaRPr lang="sl-SI"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36865276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ffectLst/>
                <a:latin typeface="Times New Roman" panose="02020603050405020304" pitchFamily="18" charset="0"/>
                <a:ea typeface="Arial Unicode MS" panose="020B0604020202020204" pitchFamily="34" charset="-128"/>
              </a:rPr>
              <a:t>Srednji</a:t>
            </a:r>
            <a:r>
              <a:rPr lang="en-US" dirty="0">
                <a:effectLst/>
                <a:latin typeface="Times New Roman" panose="02020603050405020304" pitchFamily="18" charset="0"/>
                <a:ea typeface="Arial Unicode MS" panose="020B0604020202020204" pitchFamily="34" charset="-128"/>
              </a:rPr>
              <a:t> plan </a:t>
            </a:r>
            <a:endParaRPr lang="sl-SI"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766198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effectLst/>
                <a:latin typeface="Times New Roman" panose="02020603050405020304" pitchFamily="18" charset="0"/>
                <a:ea typeface="Arial Unicode MS" panose="020B0604020202020204" pitchFamily="34" charset="-128"/>
              </a:rPr>
              <a:t>Srednji</a:t>
            </a:r>
            <a:r>
              <a:rPr lang="en-US" dirty="0" smtClean="0">
                <a:effectLst/>
                <a:latin typeface="Times New Roman" panose="02020603050405020304" pitchFamily="18" charset="0"/>
                <a:ea typeface="Arial Unicode MS" panose="020B0604020202020204" pitchFamily="34" charset="-128"/>
              </a:rPr>
              <a:t> </a:t>
            </a:r>
            <a:r>
              <a:rPr lang="en-US" dirty="0">
                <a:effectLst/>
                <a:latin typeface="Times New Roman" panose="02020603050405020304" pitchFamily="18" charset="0"/>
                <a:ea typeface="Arial Unicode MS" panose="020B0604020202020204" pitchFamily="34" charset="-128"/>
              </a:rPr>
              <a:t>plan </a:t>
            </a:r>
            <a:endParaRPr lang="sl-SI"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7684" y="1825625"/>
            <a:ext cx="8476632" cy="4351338"/>
          </a:xfrm>
        </p:spPr>
      </p:pic>
    </p:spTree>
    <p:extLst>
      <p:ext uri="{BB962C8B-B14F-4D97-AF65-F5344CB8AC3E}">
        <p14:creationId xmlns:p14="http://schemas.microsoft.com/office/powerpoint/2010/main" val="3350058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Filmski plan</a:t>
            </a:r>
          </a:p>
        </p:txBody>
      </p:sp>
      <p:pic>
        <p:nvPicPr>
          <p:cNvPr id="4" name="officeArt object"/>
          <p:cNvPicPr>
            <a:picLocks noGrp="1"/>
          </p:cNvPicPr>
          <p:nvPr>
            <p:ph idx="1"/>
          </p:nvPr>
        </p:nvPicPr>
        <p:blipFill rotWithShape="1">
          <a:blip r:embed="rId2">
            <a:extLst/>
          </a:blip>
          <a:srcRect/>
          <a:stretch>
            <a:fillRect/>
          </a:stretch>
        </p:blipFill>
        <p:spPr>
          <a:xfrm>
            <a:off x="838200" y="1535619"/>
            <a:ext cx="2801216" cy="1572330"/>
          </a:xfrm>
          <a:prstGeom prst="rect">
            <a:avLst/>
          </a:prstGeom>
          <a:noFill/>
          <a:ln>
            <a:noFill/>
          </a:ln>
          <a:effectLst/>
          <a:extLst/>
        </p:spPr>
      </p:pic>
      <p:pic>
        <p:nvPicPr>
          <p:cNvPr id="5" name="officeArt object"/>
          <p:cNvPicPr/>
          <p:nvPr/>
        </p:nvPicPr>
        <p:blipFill rotWithShape="1">
          <a:blip r:embed="rId3">
            <a:extLst/>
          </a:blip>
          <a:srcRect/>
          <a:stretch>
            <a:fillRect/>
          </a:stretch>
        </p:blipFill>
        <p:spPr>
          <a:xfrm>
            <a:off x="4381501" y="1537325"/>
            <a:ext cx="2801216" cy="1570624"/>
          </a:xfrm>
          <a:prstGeom prst="rect">
            <a:avLst/>
          </a:prstGeom>
          <a:noFill/>
          <a:ln>
            <a:noFill/>
          </a:ln>
          <a:effectLst/>
          <a:extLst/>
        </p:spPr>
      </p:pic>
      <p:pic>
        <p:nvPicPr>
          <p:cNvPr id="6" name="officeArt object"/>
          <p:cNvPicPr/>
          <p:nvPr/>
        </p:nvPicPr>
        <p:blipFill rotWithShape="1">
          <a:blip r:embed="rId4">
            <a:extLst/>
          </a:blip>
          <a:srcRect/>
          <a:stretch>
            <a:fillRect/>
          </a:stretch>
        </p:blipFill>
        <p:spPr>
          <a:xfrm>
            <a:off x="7268441" y="1535619"/>
            <a:ext cx="4085359" cy="2095056"/>
          </a:xfrm>
          <a:prstGeom prst="rect">
            <a:avLst/>
          </a:prstGeom>
          <a:noFill/>
          <a:ln>
            <a:noFill/>
          </a:ln>
          <a:effectLst/>
          <a:extLst/>
        </p:spPr>
      </p:pic>
      <p:pic>
        <p:nvPicPr>
          <p:cNvPr id="7" name="officeArt object"/>
          <p:cNvPicPr/>
          <p:nvPr/>
        </p:nvPicPr>
        <p:blipFill rotWithShape="1">
          <a:blip r:embed="rId5">
            <a:extLst/>
          </a:blip>
          <a:srcRect/>
          <a:stretch>
            <a:fillRect/>
          </a:stretch>
        </p:blipFill>
        <p:spPr>
          <a:xfrm>
            <a:off x="2238808" y="4025900"/>
            <a:ext cx="3543300" cy="2006600"/>
          </a:xfrm>
          <a:prstGeom prst="rect">
            <a:avLst/>
          </a:prstGeom>
          <a:noFill/>
          <a:ln>
            <a:noFill/>
          </a:ln>
          <a:effectLst/>
          <a:extLst/>
        </p:spPr>
      </p:pic>
      <p:pic>
        <p:nvPicPr>
          <p:cNvPr id="8" name="officeArt object"/>
          <p:cNvPicPr/>
          <p:nvPr/>
        </p:nvPicPr>
        <p:blipFill rotWithShape="1">
          <a:blip r:embed="rId6">
            <a:extLst/>
          </a:blip>
          <a:srcRect/>
          <a:stretch>
            <a:fillRect/>
          </a:stretch>
        </p:blipFill>
        <p:spPr>
          <a:xfrm>
            <a:off x="6198177" y="4025900"/>
            <a:ext cx="3390900" cy="2159000"/>
          </a:xfrm>
          <a:prstGeom prst="rect">
            <a:avLst/>
          </a:prstGeom>
          <a:noFill/>
          <a:ln>
            <a:noFill/>
          </a:ln>
          <a:effectLst/>
          <a:extLst/>
        </p:spPr>
      </p:pic>
      <p:sp>
        <p:nvSpPr>
          <p:cNvPr id="9" name="Rectangle 8"/>
          <p:cNvSpPr/>
          <p:nvPr/>
        </p:nvSpPr>
        <p:spPr>
          <a:xfrm>
            <a:off x="1115218" y="3197592"/>
            <a:ext cx="2095573" cy="369332"/>
          </a:xfrm>
          <a:prstGeom prst="rect">
            <a:avLst/>
          </a:prstGeom>
        </p:spPr>
        <p:txBody>
          <a:bodyPr wrap="square">
            <a:spAutoFit/>
          </a:bodyPr>
          <a:lstStyle/>
          <a:p>
            <a:r>
              <a:rPr lang="sl-SI" dirty="0">
                <a:effectLst/>
                <a:latin typeface="Times New Roman" panose="02020603050405020304" pitchFamily="18" charset="0"/>
                <a:ea typeface="Arial Unicode MS" panose="020B0604020202020204" pitchFamily="34" charset="-128"/>
              </a:rPr>
              <a:t>Splo</a:t>
            </a:r>
            <a:r>
              <a:rPr lang="en-US" dirty="0" err="1">
                <a:effectLst/>
                <a:latin typeface="Times New Roman" panose="02020603050405020304" pitchFamily="18" charset="0"/>
                <a:ea typeface="Arial Unicode MS" panose="020B0604020202020204" pitchFamily="34" charset="-128"/>
              </a:rPr>
              <a:t>šni</a:t>
            </a:r>
            <a:r>
              <a:rPr lang="en-US" dirty="0">
                <a:effectLst/>
                <a:latin typeface="Times New Roman" panose="02020603050405020304" pitchFamily="18" charset="0"/>
                <a:ea typeface="Arial Unicode MS" panose="020B0604020202020204" pitchFamily="34" charset="-128"/>
              </a:rPr>
              <a:t> plan (total</a:t>
            </a:r>
            <a:r>
              <a:rPr lang="sl-SI" dirty="0">
                <a:effectLst/>
                <a:latin typeface="Times New Roman" panose="02020603050405020304" pitchFamily="18" charset="0"/>
                <a:ea typeface="Arial Unicode MS" panose="020B0604020202020204" pitchFamily="34" charset="-128"/>
              </a:rPr>
              <a:t>)</a:t>
            </a:r>
            <a:endParaRPr lang="sl-SI" dirty="0"/>
          </a:p>
        </p:txBody>
      </p:sp>
      <p:sp>
        <p:nvSpPr>
          <p:cNvPr id="10" name="Rectangle 9"/>
          <p:cNvSpPr/>
          <p:nvPr/>
        </p:nvSpPr>
        <p:spPr>
          <a:xfrm>
            <a:off x="5178865" y="3194784"/>
            <a:ext cx="1364476"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Srednji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1" name="Rectangle 10"/>
          <p:cNvSpPr/>
          <p:nvPr/>
        </p:nvSpPr>
        <p:spPr>
          <a:xfrm>
            <a:off x="8503847" y="3194784"/>
            <a:ext cx="1653017"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Polbli</a:t>
            </a:r>
            <a:r>
              <a:rPr lang="sl-SI" dirty="0">
                <a:effectLst/>
                <a:latin typeface="Times New Roman" panose="02020603050405020304" pitchFamily="18" charset="0"/>
                <a:ea typeface="Arial Unicode MS" panose="020B0604020202020204" pitchFamily="34" charset="-128"/>
              </a:rPr>
              <a:t>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2" name="Rectangle 11"/>
          <p:cNvSpPr/>
          <p:nvPr/>
        </p:nvSpPr>
        <p:spPr>
          <a:xfrm>
            <a:off x="3210791" y="5717470"/>
            <a:ext cx="1326004" cy="369332"/>
          </a:xfrm>
          <a:prstGeom prst="rect">
            <a:avLst/>
          </a:prstGeom>
        </p:spPr>
        <p:txBody>
          <a:bodyPr wrap="none">
            <a:spAutoFit/>
          </a:bodyPr>
          <a:lstStyle/>
          <a:p>
            <a:r>
              <a:rPr lang="sl-SI" dirty="0">
                <a:effectLst/>
                <a:latin typeface="Times New Roman" panose="02020603050405020304" pitchFamily="18" charset="0"/>
                <a:ea typeface="Arial Unicode MS" panose="020B0604020202020204" pitchFamily="34" charset="-128"/>
              </a:rPr>
              <a:t>Bliž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3" name="Rectangle 12"/>
          <p:cNvSpPr/>
          <p:nvPr/>
        </p:nvSpPr>
        <p:spPr>
          <a:xfrm>
            <a:off x="7312431" y="5647161"/>
            <a:ext cx="1191416"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Veliki</a:t>
            </a:r>
            <a:r>
              <a:rPr lang="en-US" dirty="0">
                <a:effectLst/>
                <a:latin typeface="Times New Roman" panose="02020603050405020304" pitchFamily="18" charset="0"/>
                <a:ea typeface="Arial Unicode MS" panose="020B0604020202020204" pitchFamily="34" charset="-128"/>
              </a:rPr>
              <a:t> plan</a:t>
            </a:r>
            <a:endParaRPr lang="sl-SI" dirty="0"/>
          </a:p>
        </p:txBody>
      </p:sp>
    </p:spTree>
    <p:extLst>
      <p:ext uri="{BB962C8B-B14F-4D97-AF65-F5344CB8AC3E}">
        <p14:creationId xmlns:p14="http://schemas.microsoft.com/office/powerpoint/2010/main" val="1617639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937" y="2723861"/>
            <a:ext cx="10515600" cy="1325563"/>
          </a:xfrm>
        </p:spPr>
        <p:txBody>
          <a:bodyPr>
            <a:normAutofit fontScale="90000"/>
          </a:bodyPr>
          <a:lstStyle/>
          <a:p>
            <a:pPr algn="ctr"/>
            <a:r>
              <a:rPr lang="sl-SI" sz="4000" dirty="0"/>
              <a:t>OSNOVE FILMSKE PRODUKCIJE – </a:t>
            </a:r>
            <a:br>
              <a:rPr lang="sl-SI" sz="4000" dirty="0"/>
            </a:br>
            <a:r>
              <a:rPr lang="sl-SI" sz="4000" dirty="0"/>
              <a:t>KAJ POTREBUJEMO, DA POSNAMEMO SVOJ PRVI FILM</a:t>
            </a:r>
            <a:r>
              <a:rPr lang="sl-SI" dirty="0"/>
              <a:t/>
            </a:r>
            <a:br>
              <a:rPr lang="sl-SI" dirty="0"/>
            </a:br>
            <a:r>
              <a:rPr lang="sl-SI" dirty="0"/>
              <a:t> </a:t>
            </a:r>
            <a:br>
              <a:rPr lang="sl-SI" dirty="0"/>
            </a:br>
            <a:endParaRPr lang="sl-SI" dirty="0"/>
          </a:p>
        </p:txBody>
      </p:sp>
    </p:spTree>
    <p:extLst>
      <p:ext uri="{BB962C8B-B14F-4D97-AF65-F5344CB8AC3E}">
        <p14:creationId xmlns:p14="http://schemas.microsoft.com/office/powerpoint/2010/main" val="361660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ffectLst/>
                <a:latin typeface="Times New Roman" panose="02020603050405020304" pitchFamily="18" charset="0"/>
                <a:ea typeface="Arial Unicode MS" panose="020B0604020202020204" pitchFamily="34" charset="-128"/>
              </a:rPr>
              <a:t>Polbli</a:t>
            </a:r>
            <a:r>
              <a:rPr lang="sl-SI" dirty="0">
                <a:effectLst/>
                <a:latin typeface="Times New Roman" panose="02020603050405020304" pitchFamily="18" charset="0"/>
                <a:ea typeface="Arial Unicode MS" panose="020B0604020202020204" pitchFamily="34" charset="-128"/>
              </a:rPr>
              <a:t>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45767" y="2055066"/>
            <a:ext cx="6595817" cy="2811074"/>
          </a:xfrm>
        </p:spPr>
      </p:pic>
      <p:sp>
        <p:nvSpPr>
          <p:cNvPr id="3" name="PoljeZBesedilom 2"/>
          <p:cNvSpPr txBox="1"/>
          <p:nvPr/>
        </p:nvSpPr>
        <p:spPr>
          <a:xfrm>
            <a:off x="312821" y="1997242"/>
            <a:ext cx="4403558" cy="3693319"/>
          </a:xfrm>
          <a:prstGeom prst="rect">
            <a:avLst/>
          </a:prstGeom>
          <a:noFill/>
        </p:spPr>
        <p:txBody>
          <a:bodyPr wrap="square" rtlCol="0">
            <a:spAutoFit/>
          </a:bodyPr>
          <a:lstStyle/>
          <a:p>
            <a:r>
              <a:rPr lang="sl-SI" dirty="0" err="1"/>
              <a:t>Polbližnji</a:t>
            </a:r>
            <a:r>
              <a:rPr lang="sl-SI" dirty="0"/>
              <a:t> plan ali ameriški plan (</a:t>
            </a:r>
            <a:r>
              <a:rPr lang="sl-SI" i="1" dirty="0" err="1"/>
              <a:t>americain</a:t>
            </a:r>
            <a:r>
              <a:rPr lang="sl-SI" dirty="0"/>
              <a:t>) prikaže človeka (v tem primeru je človek glavni predmet) tako, da vidimo postavo od sredine kolen do vrha glave. Pogosto se uporablja za govorne scene z eno, dvema ali tremi osebami </a:t>
            </a:r>
            <a:r>
              <a:rPr lang="sl-SI" dirty="0" smtClean="0"/>
              <a:t>(</a:t>
            </a:r>
            <a:r>
              <a:rPr lang="en-GB" i="1" dirty="0"/>
              <a:t>Ibid</a:t>
            </a:r>
            <a:r>
              <a:rPr lang="en-GB" i="1" dirty="0" smtClean="0"/>
              <a:t>.</a:t>
            </a:r>
            <a:r>
              <a:rPr lang="en-GB" dirty="0" smtClean="0"/>
              <a:t>).</a:t>
            </a:r>
            <a:endParaRPr lang="sl-SI" dirty="0"/>
          </a:p>
          <a:p>
            <a:r>
              <a:rPr lang="sl-SI" dirty="0"/>
              <a:t>Za dialoške prizore oziroma intervjuje je primeren zato, ker jasno prikazuje odnos med likom in okoljem, hkrati pa se dobro vidi tudi obrazna mimika (</a:t>
            </a:r>
            <a:r>
              <a:rPr lang="sl-SI" dirty="0" err="1"/>
              <a:t>Gaskell</a:t>
            </a:r>
            <a:r>
              <a:rPr lang="sl-SI" dirty="0"/>
              <a:t>, 2003). </a:t>
            </a:r>
          </a:p>
          <a:p>
            <a:r>
              <a:rPr lang="sl-SI" dirty="0"/>
              <a:t>Sprva se je ta plan pojavil v </a:t>
            </a:r>
            <a:r>
              <a:rPr lang="sl-SI" i="1" dirty="0"/>
              <a:t>vesternih</a:t>
            </a:r>
            <a:r>
              <a:rPr lang="sl-SI" dirty="0"/>
              <a:t>, saj je bilo treba pokazati pištolo, ki je bila pripeta med kolenom in pasom (Kocjančič, 1980). </a:t>
            </a:r>
            <a:endParaRPr lang="sr-Cyrl-RS" dirty="0"/>
          </a:p>
        </p:txBody>
      </p:sp>
    </p:spTree>
    <p:extLst>
      <p:ext uri="{BB962C8B-B14F-4D97-AF65-F5344CB8AC3E}">
        <p14:creationId xmlns:p14="http://schemas.microsoft.com/office/powerpoint/2010/main" val="1164782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ffectLst/>
                <a:latin typeface="Times New Roman" panose="02020603050405020304" pitchFamily="18" charset="0"/>
                <a:ea typeface="Arial Unicode MS" panose="020B0604020202020204" pitchFamily="34" charset="-128"/>
              </a:rPr>
              <a:t>Polbli</a:t>
            </a:r>
            <a:r>
              <a:rPr lang="sl-SI" dirty="0">
                <a:effectLst/>
                <a:latin typeface="Times New Roman" panose="02020603050405020304" pitchFamily="18" charset="0"/>
                <a:ea typeface="Arial Unicode MS" panose="020B0604020202020204" pitchFamily="34" charset="-128"/>
              </a:rPr>
              <a:t>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1385" y="1366550"/>
            <a:ext cx="9309229" cy="5236441"/>
          </a:xfrm>
        </p:spPr>
      </p:pic>
    </p:spTree>
    <p:extLst>
      <p:ext uri="{BB962C8B-B14F-4D97-AF65-F5344CB8AC3E}">
        <p14:creationId xmlns:p14="http://schemas.microsoft.com/office/powerpoint/2010/main" val="1343503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ffectLst/>
                <a:latin typeface="Times New Roman" panose="02020603050405020304" pitchFamily="18" charset="0"/>
                <a:ea typeface="Arial Unicode MS" panose="020B0604020202020204" pitchFamily="34" charset="-128"/>
              </a:rPr>
              <a:t>Polbli</a:t>
            </a:r>
            <a:r>
              <a:rPr lang="sl-SI" dirty="0">
                <a:effectLst/>
                <a:latin typeface="Times New Roman" panose="02020603050405020304" pitchFamily="18" charset="0"/>
                <a:ea typeface="Arial Unicode MS" panose="020B0604020202020204" pitchFamily="34" charset="-128"/>
              </a:rPr>
              <a:t>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35585346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ffectLst/>
                <a:latin typeface="Times New Roman" panose="02020603050405020304" pitchFamily="18" charset="0"/>
                <a:ea typeface="Arial Unicode MS" panose="020B0604020202020204" pitchFamily="34" charset="-128"/>
              </a:rPr>
              <a:t>Polbli</a:t>
            </a:r>
            <a:r>
              <a:rPr lang="sl-SI" dirty="0">
                <a:effectLst/>
                <a:latin typeface="Times New Roman" panose="02020603050405020304" pitchFamily="18" charset="0"/>
                <a:ea typeface="Arial Unicode MS" panose="020B0604020202020204" pitchFamily="34" charset="-128"/>
              </a:rPr>
              <a:t>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21" y="2409640"/>
            <a:ext cx="5165706" cy="3440442"/>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245" y="2407516"/>
            <a:ext cx="6120118" cy="3442566"/>
          </a:xfrm>
          <a:prstGeom prst="rect">
            <a:avLst/>
          </a:prstGeom>
        </p:spPr>
      </p:pic>
    </p:spTree>
    <p:extLst>
      <p:ext uri="{BB962C8B-B14F-4D97-AF65-F5344CB8AC3E}">
        <p14:creationId xmlns:p14="http://schemas.microsoft.com/office/powerpoint/2010/main" val="4077545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ffectLst/>
                <a:latin typeface="Times New Roman" panose="02020603050405020304" pitchFamily="18" charset="0"/>
                <a:ea typeface="Arial Unicode MS" panose="020B0604020202020204" pitchFamily="34" charset="-128"/>
              </a:rPr>
              <a:t>Polbli</a:t>
            </a:r>
            <a:r>
              <a:rPr lang="sl-SI" dirty="0">
                <a:effectLst/>
                <a:latin typeface="Times New Roman" panose="02020603050405020304" pitchFamily="18" charset="0"/>
                <a:ea typeface="Arial Unicode MS" panose="020B0604020202020204" pitchFamily="34" charset="-128"/>
              </a:rPr>
              <a:t>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17850"/>
            <a:ext cx="10515600" cy="3366888"/>
          </a:xfrm>
        </p:spPr>
      </p:pic>
    </p:spTree>
    <p:extLst>
      <p:ext uri="{BB962C8B-B14F-4D97-AF65-F5344CB8AC3E}">
        <p14:creationId xmlns:p14="http://schemas.microsoft.com/office/powerpoint/2010/main" val="10275929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Filmski plan</a:t>
            </a:r>
          </a:p>
        </p:txBody>
      </p:sp>
      <p:pic>
        <p:nvPicPr>
          <p:cNvPr id="4" name="officeArt object"/>
          <p:cNvPicPr>
            <a:picLocks noGrp="1"/>
          </p:cNvPicPr>
          <p:nvPr>
            <p:ph idx="1"/>
          </p:nvPr>
        </p:nvPicPr>
        <p:blipFill rotWithShape="1">
          <a:blip r:embed="rId2">
            <a:extLst/>
          </a:blip>
          <a:srcRect/>
          <a:stretch>
            <a:fillRect/>
          </a:stretch>
        </p:blipFill>
        <p:spPr>
          <a:xfrm>
            <a:off x="838200" y="1535619"/>
            <a:ext cx="2801216" cy="1572330"/>
          </a:xfrm>
          <a:prstGeom prst="rect">
            <a:avLst/>
          </a:prstGeom>
          <a:noFill/>
          <a:ln>
            <a:noFill/>
          </a:ln>
          <a:effectLst/>
          <a:extLst/>
        </p:spPr>
      </p:pic>
      <p:pic>
        <p:nvPicPr>
          <p:cNvPr id="5" name="officeArt object"/>
          <p:cNvPicPr/>
          <p:nvPr/>
        </p:nvPicPr>
        <p:blipFill rotWithShape="1">
          <a:blip r:embed="rId3">
            <a:extLst/>
          </a:blip>
          <a:srcRect/>
          <a:stretch>
            <a:fillRect/>
          </a:stretch>
        </p:blipFill>
        <p:spPr>
          <a:xfrm>
            <a:off x="4381501" y="1537325"/>
            <a:ext cx="2801216" cy="1570624"/>
          </a:xfrm>
          <a:prstGeom prst="rect">
            <a:avLst/>
          </a:prstGeom>
          <a:noFill/>
          <a:ln>
            <a:noFill/>
          </a:ln>
          <a:effectLst/>
          <a:extLst/>
        </p:spPr>
      </p:pic>
      <p:pic>
        <p:nvPicPr>
          <p:cNvPr id="6" name="officeArt object"/>
          <p:cNvPicPr/>
          <p:nvPr/>
        </p:nvPicPr>
        <p:blipFill rotWithShape="1">
          <a:blip r:embed="rId4">
            <a:extLst/>
          </a:blip>
          <a:srcRect/>
          <a:stretch>
            <a:fillRect/>
          </a:stretch>
        </p:blipFill>
        <p:spPr>
          <a:xfrm>
            <a:off x="7268441" y="1535619"/>
            <a:ext cx="4085359" cy="2095056"/>
          </a:xfrm>
          <a:prstGeom prst="rect">
            <a:avLst/>
          </a:prstGeom>
          <a:noFill/>
          <a:ln>
            <a:noFill/>
          </a:ln>
          <a:effectLst/>
          <a:extLst/>
        </p:spPr>
      </p:pic>
      <p:pic>
        <p:nvPicPr>
          <p:cNvPr id="7" name="officeArt object"/>
          <p:cNvPicPr/>
          <p:nvPr/>
        </p:nvPicPr>
        <p:blipFill rotWithShape="1">
          <a:blip r:embed="rId5">
            <a:extLst/>
          </a:blip>
          <a:srcRect/>
          <a:stretch>
            <a:fillRect/>
          </a:stretch>
        </p:blipFill>
        <p:spPr>
          <a:xfrm>
            <a:off x="2238808" y="4025900"/>
            <a:ext cx="3543300" cy="2006600"/>
          </a:xfrm>
          <a:prstGeom prst="rect">
            <a:avLst/>
          </a:prstGeom>
          <a:noFill/>
          <a:ln>
            <a:noFill/>
          </a:ln>
          <a:effectLst/>
          <a:extLst/>
        </p:spPr>
      </p:pic>
      <p:pic>
        <p:nvPicPr>
          <p:cNvPr id="8" name="officeArt object"/>
          <p:cNvPicPr/>
          <p:nvPr/>
        </p:nvPicPr>
        <p:blipFill rotWithShape="1">
          <a:blip r:embed="rId6">
            <a:extLst/>
          </a:blip>
          <a:srcRect/>
          <a:stretch>
            <a:fillRect/>
          </a:stretch>
        </p:blipFill>
        <p:spPr>
          <a:xfrm>
            <a:off x="6198177" y="4025900"/>
            <a:ext cx="3390900" cy="2159000"/>
          </a:xfrm>
          <a:prstGeom prst="rect">
            <a:avLst/>
          </a:prstGeom>
          <a:noFill/>
          <a:ln>
            <a:noFill/>
          </a:ln>
          <a:effectLst/>
          <a:extLst/>
        </p:spPr>
      </p:pic>
      <p:sp>
        <p:nvSpPr>
          <p:cNvPr id="9" name="Rectangle 8"/>
          <p:cNvSpPr/>
          <p:nvPr/>
        </p:nvSpPr>
        <p:spPr>
          <a:xfrm>
            <a:off x="1115218" y="3197592"/>
            <a:ext cx="2095573" cy="369332"/>
          </a:xfrm>
          <a:prstGeom prst="rect">
            <a:avLst/>
          </a:prstGeom>
        </p:spPr>
        <p:txBody>
          <a:bodyPr wrap="square">
            <a:spAutoFit/>
          </a:bodyPr>
          <a:lstStyle/>
          <a:p>
            <a:r>
              <a:rPr lang="sl-SI" dirty="0">
                <a:effectLst/>
                <a:latin typeface="Times New Roman" panose="02020603050405020304" pitchFamily="18" charset="0"/>
                <a:ea typeface="Arial Unicode MS" panose="020B0604020202020204" pitchFamily="34" charset="-128"/>
              </a:rPr>
              <a:t>Splo</a:t>
            </a:r>
            <a:r>
              <a:rPr lang="en-US" dirty="0" err="1">
                <a:effectLst/>
                <a:latin typeface="Times New Roman" panose="02020603050405020304" pitchFamily="18" charset="0"/>
                <a:ea typeface="Arial Unicode MS" panose="020B0604020202020204" pitchFamily="34" charset="-128"/>
              </a:rPr>
              <a:t>šni</a:t>
            </a:r>
            <a:r>
              <a:rPr lang="en-US" dirty="0">
                <a:effectLst/>
                <a:latin typeface="Times New Roman" panose="02020603050405020304" pitchFamily="18" charset="0"/>
                <a:ea typeface="Arial Unicode MS" panose="020B0604020202020204" pitchFamily="34" charset="-128"/>
              </a:rPr>
              <a:t> plan (total</a:t>
            </a:r>
            <a:r>
              <a:rPr lang="sl-SI" dirty="0">
                <a:effectLst/>
                <a:latin typeface="Times New Roman" panose="02020603050405020304" pitchFamily="18" charset="0"/>
                <a:ea typeface="Arial Unicode MS" panose="020B0604020202020204" pitchFamily="34" charset="-128"/>
              </a:rPr>
              <a:t>)</a:t>
            </a:r>
            <a:endParaRPr lang="sl-SI" dirty="0"/>
          </a:p>
        </p:txBody>
      </p:sp>
      <p:sp>
        <p:nvSpPr>
          <p:cNvPr id="10" name="Rectangle 9"/>
          <p:cNvSpPr/>
          <p:nvPr/>
        </p:nvSpPr>
        <p:spPr>
          <a:xfrm>
            <a:off x="5178865" y="3194784"/>
            <a:ext cx="1364476"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Srednji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1" name="Rectangle 10"/>
          <p:cNvSpPr/>
          <p:nvPr/>
        </p:nvSpPr>
        <p:spPr>
          <a:xfrm>
            <a:off x="8503847" y="3194784"/>
            <a:ext cx="1653017"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Polbli</a:t>
            </a:r>
            <a:r>
              <a:rPr lang="sl-SI" dirty="0">
                <a:effectLst/>
                <a:latin typeface="Times New Roman" panose="02020603050405020304" pitchFamily="18" charset="0"/>
                <a:ea typeface="Arial Unicode MS" panose="020B0604020202020204" pitchFamily="34" charset="-128"/>
              </a:rPr>
              <a:t>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2" name="Rectangle 11"/>
          <p:cNvSpPr/>
          <p:nvPr/>
        </p:nvSpPr>
        <p:spPr>
          <a:xfrm>
            <a:off x="3210791" y="5717470"/>
            <a:ext cx="1326004" cy="369332"/>
          </a:xfrm>
          <a:prstGeom prst="rect">
            <a:avLst/>
          </a:prstGeom>
        </p:spPr>
        <p:txBody>
          <a:bodyPr wrap="none">
            <a:spAutoFit/>
          </a:bodyPr>
          <a:lstStyle/>
          <a:p>
            <a:r>
              <a:rPr lang="sl-SI" dirty="0">
                <a:effectLst/>
                <a:latin typeface="Times New Roman" panose="02020603050405020304" pitchFamily="18" charset="0"/>
                <a:ea typeface="Arial Unicode MS" panose="020B0604020202020204" pitchFamily="34" charset="-128"/>
              </a:rPr>
              <a:t>Bliž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3" name="Rectangle 12"/>
          <p:cNvSpPr/>
          <p:nvPr/>
        </p:nvSpPr>
        <p:spPr>
          <a:xfrm>
            <a:off x="7312431" y="5647161"/>
            <a:ext cx="1191416"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Veliki</a:t>
            </a:r>
            <a:r>
              <a:rPr lang="en-US" dirty="0">
                <a:effectLst/>
                <a:latin typeface="Times New Roman" panose="02020603050405020304" pitchFamily="18" charset="0"/>
                <a:ea typeface="Arial Unicode MS" panose="020B0604020202020204" pitchFamily="34" charset="-128"/>
              </a:rPr>
              <a:t> plan</a:t>
            </a:r>
            <a:endParaRPr lang="sl-SI" dirty="0"/>
          </a:p>
        </p:txBody>
      </p:sp>
    </p:spTree>
    <p:extLst>
      <p:ext uri="{BB962C8B-B14F-4D97-AF65-F5344CB8AC3E}">
        <p14:creationId xmlns:p14="http://schemas.microsoft.com/office/powerpoint/2010/main" val="32542098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effectLst/>
                <a:latin typeface="Times New Roman" panose="02020603050405020304" pitchFamily="18" charset="0"/>
                <a:ea typeface="Arial Unicode MS" panose="020B0604020202020204" pitchFamily="34" charset="-128"/>
              </a:rPr>
              <a:t>Bliž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0779" y="1704569"/>
            <a:ext cx="6191086" cy="3403047"/>
          </a:xfrm>
        </p:spPr>
      </p:pic>
      <p:sp>
        <p:nvSpPr>
          <p:cNvPr id="3" name="PoljeZBesedilom 2"/>
          <p:cNvSpPr txBox="1"/>
          <p:nvPr/>
        </p:nvSpPr>
        <p:spPr>
          <a:xfrm>
            <a:off x="312821" y="1804737"/>
            <a:ext cx="4812632" cy="3139321"/>
          </a:xfrm>
          <a:prstGeom prst="rect">
            <a:avLst/>
          </a:prstGeom>
          <a:noFill/>
        </p:spPr>
        <p:txBody>
          <a:bodyPr wrap="square" rtlCol="0">
            <a:spAutoFit/>
          </a:bodyPr>
          <a:lstStyle/>
          <a:p>
            <a:r>
              <a:rPr lang="sl-SI" dirty="0"/>
              <a:t>Bližnji plan se osredotoči na najpomembnejši del predmeta oziroma na tisti del, ki ga želimo poudariti. Če je snemalni predmet človek, je to doprsni izrez ali pa je v kadru le obraz. Ta plan nam omogoča, da nazorno prikažemo emocije in reakcije </a:t>
            </a:r>
            <a:r>
              <a:rPr lang="sl-SI" dirty="0"/>
              <a:t>(</a:t>
            </a:r>
            <a:r>
              <a:rPr lang="en-GB" i="1" dirty="0"/>
              <a:t>Ibid</a:t>
            </a:r>
            <a:r>
              <a:rPr lang="en-GB" i="1" dirty="0" smtClean="0"/>
              <a:t>.</a:t>
            </a:r>
            <a:r>
              <a:rPr lang="en-GB" dirty="0" smtClean="0"/>
              <a:t>).</a:t>
            </a:r>
            <a:endParaRPr lang="sl-SI" dirty="0"/>
          </a:p>
          <a:p>
            <a:r>
              <a:rPr lang="sl-SI" dirty="0"/>
              <a:t>Pogosto se uporablja za dialoške prizore. V kader lahko vključimo tudi sogovornika (npr. posnetek čez ramo). Z uporabo bližnjega plana v ospredje postavimo tudi predmete ali dejanja (npr. telefon, ki zvoni, rokovanje) (</a:t>
            </a:r>
            <a:r>
              <a:rPr lang="sl-SI" dirty="0" err="1"/>
              <a:t>Gaskell</a:t>
            </a:r>
            <a:r>
              <a:rPr lang="sl-SI" dirty="0"/>
              <a:t>, 2003). </a:t>
            </a:r>
            <a:endParaRPr lang="sr-Cyrl-RS" dirty="0"/>
          </a:p>
        </p:txBody>
      </p:sp>
    </p:spTree>
    <p:extLst>
      <p:ext uri="{BB962C8B-B14F-4D97-AF65-F5344CB8AC3E}">
        <p14:creationId xmlns:p14="http://schemas.microsoft.com/office/powerpoint/2010/main" val="659809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effectLst/>
                <a:latin typeface="Times New Roman" panose="02020603050405020304" pitchFamily="18" charset="0"/>
                <a:ea typeface="Arial Unicode MS" panose="020B0604020202020204" pitchFamily="34" charset="-128"/>
              </a:rPr>
              <a:t>Bliž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31017570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effectLst/>
                <a:latin typeface="Times New Roman" panose="02020603050405020304" pitchFamily="18" charset="0"/>
                <a:ea typeface="Arial Unicode MS" panose="020B0604020202020204" pitchFamily="34" charset="-128"/>
              </a:rPr>
              <a:t>Bliž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2225" y="1825625"/>
            <a:ext cx="6987550" cy="4351338"/>
          </a:xfrm>
        </p:spPr>
      </p:pic>
    </p:spTree>
    <p:extLst>
      <p:ext uri="{BB962C8B-B14F-4D97-AF65-F5344CB8AC3E}">
        <p14:creationId xmlns:p14="http://schemas.microsoft.com/office/powerpoint/2010/main" val="14623499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effectLst/>
                <a:latin typeface="Times New Roman" panose="02020603050405020304" pitchFamily="18" charset="0"/>
                <a:ea typeface="Arial Unicode MS" panose="020B0604020202020204" pitchFamily="34" charset="-128"/>
              </a:rPr>
              <a:t>Bliž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9976" y="1825625"/>
            <a:ext cx="8072047" cy="4351338"/>
          </a:xfrm>
        </p:spPr>
      </p:pic>
    </p:spTree>
    <p:extLst>
      <p:ext uri="{BB962C8B-B14F-4D97-AF65-F5344CB8AC3E}">
        <p14:creationId xmlns:p14="http://schemas.microsoft.com/office/powerpoint/2010/main" val="1382472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262" y="365125"/>
            <a:ext cx="10515600" cy="1325563"/>
          </a:xfrm>
        </p:spPr>
        <p:txBody>
          <a:bodyPr/>
          <a:lstStyle/>
          <a:p>
            <a:r>
              <a:rPr lang="sl-SI" dirty="0"/>
              <a:t>Kader</a:t>
            </a:r>
          </a:p>
        </p:txBody>
      </p:sp>
      <p:sp>
        <p:nvSpPr>
          <p:cNvPr id="17" name="Ograda vsebine 16"/>
          <p:cNvSpPr>
            <a:spLocks noGrp="1"/>
          </p:cNvSpPr>
          <p:nvPr>
            <p:ph idx="1"/>
          </p:nvPr>
        </p:nvSpPr>
        <p:spPr>
          <a:xfrm>
            <a:off x="1030704" y="1609057"/>
            <a:ext cx="10515600" cy="4351338"/>
          </a:xfrm>
        </p:spPr>
        <p:txBody>
          <a:bodyPr/>
          <a:lstStyle/>
          <a:p>
            <a:r>
              <a:rPr lang="sl-SI" dirty="0"/>
              <a:t>Kader je osnovni element filma. Njegove lastnosti so enotnost prostora, časa in dogajanja. Tehnično ga lahko opredelimo kot del filma, ki je posnet med trenutkom, ko kamera začne snemati, in trenutkom, ko neha (</a:t>
            </a:r>
            <a:r>
              <a:rPr lang="sl-SI" dirty="0" err="1"/>
              <a:t>Babac</a:t>
            </a:r>
            <a:r>
              <a:rPr lang="sl-SI" dirty="0"/>
              <a:t>, 2000). </a:t>
            </a:r>
          </a:p>
          <a:p>
            <a:r>
              <a:rPr lang="sl-SI" dirty="0"/>
              <a:t>V filmu se kadri med seboj ločujejo z montažnimi prehodi. Kader določajo izrez, plan, </a:t>
            </a:r>
            <a:r>
              <a:rPr lang="sl-SI" dirty="0" err="1"/>
              <a:t>rakurz</a:t>
            </a:r>
            <a:r>
              <a:rPr lang="sl-SI" dirty="0"/>
              <a:t> in premik kamere ter trajanje (Turković, 2008). </a:t>
            </a:r>
            <a:endParaRPr lang="sr-Cyrl-RS" dirty="0"/>
          </a:p>
        </p:txBody>
      </p:sp>
    </p:spTree>
    <p:extLst>
      <p:ext uri="{BB962C8B-B14F-4D97-AF65-F5344CB8AC3E}">
        <p14:creationId xmlns:p14="http://schemas.microsoft.com/office/powerpoint/2010/main" val="10842357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effectLst/>
                <a:latin typeface="Times New Roman" panose="02020603050405020304" pitchFamily="18" charset="0"/>
                <a:ea typeface="Arial Unicode MS" panose="020B0604020202020204" pitchFamily="34" charset="-128"/>
              </a:rPr>
              <a:t>Bliž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4310" y="1690688"/>
            <a:ext cx="7643380" cy="4586028"/>
          </a:xfrm>
        </p:spPr>
      </p:pic>
    </p:spTree>
    <p:extLst>
      <p:ext uri="{BB962C8B-B14F-4D97-AF65-F5344CB8AC3E}">
        <p14:creationId xmlns:p14="http://schemas.microsoft.com/office/powerpoint/2010/main" val="1368146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Filmski plan</a:t>
            </a:r>
          </a:p>
        </p:txBody>
      </p:sp>
      <p:pic>
        <p:nvPicPr>
          <p:cNvPr id="4" name="officeArt object"/>
          <p:cNvPicPr>
            <a:picLocks noGrp="1"/>
          </p:cNvPicPr>
          <p:nvPr>
            <p:ph idx="1"/>
          </p:nvPr>
        </p:nvPicPr>
        <p:blipFill rotWithShape="1">
          <a:blip r:embed="rId2">
            <a:extLst/>
          </a:blip>
          <a:srcRect/>
          <a:stretch>
            <a:fillRect/>
          </a:stretch>
        </p:blipFill>
        <p:spPr>
          <a:xfrm>
            <a:off x="838200" y="1535619"/>
            <a:ext cx="2801216" cy="1572330"/>
          </a:xfrm>
          <a:prstGeom prst="rect">
            <a:avLst/>
          </a:prstGeom>
          <a:noFill/>
          <a:ln>
            <a:noFill/>
          </a:ln>
          <a:effectLst/>
          <a:extLst/>
        </p:spPr>
      </p:pic>
      <p:pic>
        <p:nvPicPr>
          <p:cNvPr id="5" name="officeArt object"/>
          <p:cNvPicPr/>
          <p:nvPr/>
        </p:nvPicPr>
        <p:blipFill rotWithShape="1">
          <a:blip r:embed="rId3">
            <a:extLst/>
          </a:blip>
          <a:srcRect/>
          <a:stretch>
            <a:fillRect/>
          </a:stretch>
        </p:blipFill>
        <p:spPr>
          <a:xfrm>
            <a:off x="4381501" y="1537325"/>
            <a:ext cx="2801216" cy="1570624"/>
          </a:xfrm>
          <a:prstGeom prst="rect">
            <a:avLst/>
          </a:prstGeom>
          <a:noFill/>
          <a:ln>
            <a:noFill/>
          </a:ln>
          <a:effectLst/>
          <a:extLst/>
        </p:spPr>
      </p:pic>
      <p:pic>
        <p:nvPicPr>
          <p:cNvPr id="6" name="officeArt object"/>
          <p:cNvPicPr/>
          <p:nvPr/>
        </p:nvPicPr>
        <p:blipFill rotWithShape="1">
          <a:blip r:embed="rId4">
            <a:extLst/>
          </a:blip>
          <a:srcRect/>
          <a:stretch>
            <a:fillRect/>
          </a:stretch>
        </p:blipFill>
        <p:spPr>
          <a:xfrm>
            <a:off x="7268441" y="1535619"/>
            <a:ext cx="4085359" cy="2095056"/>
          </a:xfrm>
          <a:prstGeom prst="rect">
            <a:avLst/>
          </a:prstGeom>
          <a:noFill/>
          <a:ln>
            <a:noFill/>
          </a:ln>
          <a:effectLst/>
          <a:extLst/>
        </p:spPr>
      </p:pic>
      <p:pic>
        <p:nvPicPr>
          <p:cNvPr id="7" name="officeArt object"/>
          <p:cNvPicPr/>
          <p:nvPr/>
        </p:nvPicPr>
        <p:blipFill rotWithShape="1">
          <a:blip r:embed="rId5">
            <a:extLst/>
          </a:blip>
          <a:srcRect/>
          <a:stretch>
            <a:fillRect/>
          </a:stretch>
        </p:blipFill>
        <p:spPr>
          <a:xfrm>
            <a:off x="2238808" y="4025900"/>
            <a:ext cx="3543300" cy="2006600"/>
          </a:xfrm>
          <a:prstGeom prst="rect">
            <a:avLst/>
          </a:prstGeom>
          <a:noFill/>
          <a:ln>
            <a:noFill/>
          </a:ln>
          <a:effectLst/>
          <a:extLst/>
        </p:spPr>
      </p:pic>
      <p:pic>
        <p:nvPicPr>
          <p:cNvPr id="8" name="officeArt object"/>
          <p:cNvPicPr/>
          <p:nvPr/>
        </p:nvPicPr>
        <p:blipFill rotWithShape="1">
          <a:blip r:embed="rId6">
            <a:extLst/>
          </a:blip>
          <a:srcRect/>
          <a:stretch>
            <a:fillRect/>
          </a:stretch>
        </p:blipFill>
        <p:spPr>
          <a:xfrm>
            <a:off x="6198177" y="4025900"/>
            <a:ext cx="3390900" cy="2159000"/>
          </a:xfrm>
          <a:prstGeom prst="rect">
            <a:avLst/>
          </a:prstGeom>
          <a:noFill/>
          <a:ln>
            <a:noFill/>
          </a:ln>
          <a:effectLst/>
          <a:extLst/>
        </p:spPr>
      </p:pic>
      <p:sp>
        <p:nvSpPr>
          <p:cNvPr id="9" name="Rectangle 8"/>
          <p:cNvSpPr/>
          <p:nvPr/>
        </p:nvSpPr>
        <p:spPr>
          <a:xfrm>
            <a:off x="1115218" y="3197592"/>
            <a:ext cx="2095573" cy="369332"/>
          </a:xfrm>
          <a:prstGeom prst="rect">
            <a:avLst/>
          </a:prstGeom>
        </p:spPr>
        <p:txBody>
          <a:bodyPr wrap="square">
            <a:spAutoFit/>
          </a:bodyPr>
          <a:lstStyle/>
          <a:p>
            <a:r>
              <a:rPr lang="sl-SI" dirty="0">
                <a:effectLst/>
                <a:latin typeface="Times New Roman" panose="02020603050405020304" pitchFamily="18" charset="0"/>
                <a:ea typeface="Arial Unicode MS" panose="020B0604020202020204" pitchFamily="34" charset="-128"/>
              </a:rPr>
              <a:t>Splo</a:t>
            </a:r>
            <a:r>
              <a:rPr lang="en-US" dirty="0" err="1">
                <a:effectLst/>
                <a:latin typeface="Times New Roman" panose="02020603050405020304" pitchFamily="18" charset="0"/>
                <a:ea typeface="Arial Unicode MS" panose="020B0604020202020204" pitchFamily="34" charset="-128"/>
              </a:rPr>
              <a:t>šni</a:t>
            </a:r>
            <a:r>
              <a:rPr lang="en-US" dirty="0">
                <a:effectLst/>
                <a:latin typeface="Times New Roman" panose="02020603050405020304" pitchFamily="18" charset="0"/>
                <a:ea typeface="Arial Unicode MS" panose="020B0604020202020204" pitchFamily="34" charset="-128"/>
              </a:rPr>
              <a:t> plan (total</a:t>
            </a:r>
            <a:r>
              <a:rPr lang="sl-SI" dirty="0">
                <a:effectLst/>
                <a:latin typeface="Times New Roman" panose="02020603050405020304" pitchFamily="18" charset="0"/>
                <a:ea typeface="Arial Unicode MS" panose="020B0604020202020204" pitchFamily="34" charset="-128"/>
              </a:rPr>
              <a:t>)</a:t>
            </a:r>
            <a:endParaRPr lang="sl-SI" dirty="0"/>
          </a:p>
        </p:txBody>
      </p:sp>
      <p:sp>
        <p:nvSpPr>
          <p:cNvPr id="10" name="Rectangle 9"/>
          <p:cNvSpPr/>
          <p:nvPr/>
        </p:nvSpPr>
        <p:spPr>
          <a:xfrm>
            <a:off x="5178865" y="3194784"/>
            <a:ext cx="1364476"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Srednji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1" name="Rectangle 10"/>
          <p:cNvSpPr/>
          <p:nvPr/>
        </p:nvSpPr>
        <p:spPr>
          <a:xfrm>
            <a:off x="8503847" y="3194784"/>
            <a:ext cx="1653017"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Polbli</a:t>
            </a:r>
            <a:r>
              <a:rPr lang="sl-SI" dirty="0">
                <a:effectLst/>
                <a:latin typeface="Times New Roman" panose="02020603050405020304" pitchFamily="18" charset="0"/>
                <a:ea typeface="Arial Unicode MS" panose="020B0604020202020204" pitchFamily="34" charset="-128"/>
              </a:rPr>
              <a:t>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2" name="Rectangle 11"/>
          <p:cNvSpPr/>
          <p:nvPr/>
        </p:nvSpPr>
        <p:spPr>
          <a:xfrm>
            <a:off x="3210791" y="5717470"/>
            <a:ext cx="1326004" cy="369332"/>
          </a:xfrm>
          <a:prstGeom prst="rect">
            <a:avLst/>
          </a:prstGeom>
        </p:spPr>
        <p:txBody>
          <a:bodyPr wrap="none">
            <a:spAutoFit/>
          </a:bodyPr>
          <a:lstStyle/>
          <a:p>
            <a:r>
              <a:rPr lang="sl-SI" dirty="0">
                <a:effectLst/>
                <a:latin typeface="Times New Roman" panose="02020603050405020304" pitchFamily="18" charset="0"/>
                <a:ea typeface="Arial Unicode MS" panose="020B0604020202020204" pitchFamily="34" charset="-128"/>
              </a:rPr>
              <a:t>Bliž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3" name="Rectangle 12"/>
          <p:cNvSpPr/>
          <p:nvPr/>
        </p:nvSpPr>
        <p:spPr>
          <a:xfrm>
            <a:off x="7312431" y="5647161"/>
            <a:ext cx="1191416"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Veliki</a:t>
            </a:r>
            <a:r>
              <a:rPr lang="en-US" dirty="0">
                <a:effectLst/>
                <a:latin typeface="Times New Roman" panose="02020603050405020304" pitchFamily="18" charset="0"/>
                <a:ea typeface="Arial Unicode MS" panose="020B0604020202020204" pitchFamily="34" charset="-128"/>
              </a:rPr>
              <a:t> plan</a:t>
            </a:r>
            <a:endParaRPr lang="sl-SI" dirty="0"/>
          </a:p>
        </p:txBody>
      </p:sp>
    </p:spTree>
    <p:extLst>
      <p:ext uri="{BB962C8B-B14F-4D97-AF65-F5344CB8AC3E}">
        <p14:creationId xmlns:p14="http://schemas.microsoft.com/office/powerpoint/2010/main" val="1394120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ffectLst/>
                <a:latin typeface="Times New Roman" panose="02020603050405020304" pitchFamily="18" charset="0"/>
                <a:ea typeface="Arial Unicode MS" panose="020B0604020202020204" pitchFamily="34" charset="-128"/>
              </a:rPr>
              <a:t>Veliki</a:t>
            </a:r>
            <a:r>
              <a:rPr lang="en-US" dirty="0">
                <a:effectLst/>
                <a:latin typeface="Times New Roman" panose="02020603050405020304" pitchFamily="18" charset="0"/>
                <a:ea typeface="Arial Unicode MS" panose="020B0604020202020204" pitchFamily="34" charset="-128"/>
              </a:rPr>
              <a:t> plan</a:t>
            </a:r>
            <a:endParaRPr lang="sl-SI"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18887" y="1753435"/>
            <a:ext cx="5407488" cy="4351338"/>
          </a:xfrm>
        </p:spPr>
      </p:pic>
      <p:sp>
        <p:nvSpPr>
          <p:cNvPr id="5" name="PoljeZBesedilom 4"/>
          <p:cNvSpPr txBox="1"/>
          <p:nvPr/>
        </p:nvSpPr>
        <p:spPr>
          <a:xfrm>
            <a:off x="673769" y="1997242"/>
            <a:ext cx="4596063" cy="923330"/>
          </a:xfrm>
          <a:prstGeom prst="rect">
            <a:avLst/>
          </a:prstGeom>
          <a:noFill/>
        </p:spPr>
        <p:txBody>
          <a:bodyPr wrap="square" rtlCol="0">
            <a:spAutoFit/>
          </a:bodyPr>
          <a:lstStyle/>
          <a:p>
            <a:r>
              <a:rPr lang="sl-SI" dirty="0"/>
              <a:t>Veliki plan ali detajl prikaže neko podrobnost (npr. del obraza) (Kocjančič, 1980). </a:t>
            </a:r>
          </a:p>
          <a:p>
            <a:endParaRPr lang="sr-Cyrl-RS" dirty="0"/>
          </a:p>
        </p:txBody>
      </p:sp>
    </p:spTree>
    <p:extLst>
      <p:ext uri="{BB962C8B-B14F-4D97-AF65-F5344CB8AC3E}">
        <p14:creationId xmlns:p14="http://schemas.microsoft.com/office/powerpoint/2010/main" val="10419985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ffectLst/>
                <a:latin typeface="Times New Roman" panose="02020603050405020304" pitchFamily="18" charset="0"/>
                <a:ea typeface="Arial Unicode MS" panose="020B0604020202020204" pitchFamily="34" charset="-128"/>
              </a:rPr>
              <a:t>Veliki</a:t>
            </a:r>
            <a:r>
              <a:rPr lang="en-US" dirty="0">
                <a:effectLst/>
                <a:latin typeface="Times New Roman" panose="02020603050405020304" pitchFamily="18" charset="0"/>
                <a:ea typeface="Arial Unicode MS" panose="020B0604020202020204" pitchFamily="34" charset="-128"/>
              </a:rPr>
              <a:t> plan</a:t>
            </a:r>
            <a:endParaRPr lang="sl-SI"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9698" y="1690688"/>
            <a:ext cx="7903120" cy="4445505"/>
          </a:xfrm>
        </p:spPr>
      </p:pic>
    </p:spTree>
    <p:extLst>
      <p:ext uri="{BB962C8B-B14F-4D97-AF65-F5344CB8AC3E}">
        <p14:creationId xmlns:p14="http://schemas.microsoft.com/office/powerpoint/2010/main" val="3387083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Snemalni kot</a:t>
            </a:r>
          </a:p>
        </p:txBody>
      </p:sp>
      <p:sp>
        <p:nvSpPr>
          <p:cNvPr id="14" name="Content Placeholder 13"/>
          <p:cNvSpPr>
            <a:spLocks noGrp="1"/>
          </p:cNvSpPr>
          <p:nvPr>
            <p:ph idx="1"/>
          </p:nvPr>
        </p:nvSpPr>
        <p:spPr>
          <a:xfrm>
            <a:off x="1752600" y="1777499"/>
            <a:ext cx="8763000" cy="4351338"/>
          </a:xfrm>
        </p:spPr>
        <p:txBody>
          <a:bodyPr/>
          <a:lstStyle/>
          <a:p>
            <a:pPr marL="0" indent="0" algn="just">
              <a:buNone/>
            </a:pPr>
            <a:r>
              <a:rPr lang="sl-SI" dirty="0"/>
              <a:t>Snemalni kot je odvisen od tega, v katerem delu kadra je črta horizonta oziroma ali je </a:t>
            </a:r>
            <a:r>
              <a:rPr lang="sl-SI" dirty="0" err="1"/>
              <a:t>horizontna</a:t>
            </a:r>
            <a:r>
              <a:rPr lang="sl-SI" dirty="0"/>
              <a:t> črta vzporedna z robom kadra ali ne (</a:t>
            </a:r>
            <a:r>
              <a:rPr lang="sl-SI" dirty="0" err="1"/>
              <a:t>Płażewski</a:t>
            </a:r>
            <a:r>
              <a:rPr lang="sl-SI" dirty="0"/>
              <a:t>, 1961). </a:t>
            </a:r>
            <a:endParaRPr lang="sl-SI"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24087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Spodnji snemalni kot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8905" y="1883737"/>
            <a:ext cx="5921245" cy="3330700"/>
          </a:xfrm>
        </p:spPr>
      </p:pic>
      <p:sp>
        <p:nvSpPr>
          <p:cNvPr id="3" name="PoljeZBesedilom 2"/>
          <p:cNvSpPr txBox="1"/>
          <p:nvPr/>
        </p:nvSpPr>
        <p:spPr>
          <a:xfrm>
            <a:off x="481263" y="1852862"/>
            <a:ext cx="4836695" cy="1754326"/>
          </a:xfrm>
          <a:prstGeom prst="rect">
            <a:avLst/>
          </a:prstGeom>
          <a:noFill/>
        </p:spPr>
        <p:txBody>
          <a:bodyPr wrap="square" rtlCol="0">
            <a:spAutoFit/>
          </a:bodyPr>
          <a:lstStyle/>
          <a:p>
            <a:r>
              <a:rPr lang="sl-SI" dirty="0"/>
              <a:t>O spodnjem snemalnem kotu ali spodnjem </a:t>
            </a:r>
            <a:r>
              <a:rPr lang="sl-SI" dirty="0" err="1"/>
              <a:t>rakurzu</a:t>
            </a:r>
            <a:r>
              <a:rPr lang="sl-SI" dirty="0"/>
              <a:t> govorimo takrat, kadar je črta horizonta v spodnjem delu kadra ali pa je celo na/pod spodnjim robom. Spodnji snemalni kot optično poveča človeka in mu da vtis poveličanja, izraža avtoritativnost, zmagovitost in oblast </a:t>
            </a:r>
            <a:r>
              <a:rPr lang="sl-SI" dirty="0" smtClean="0"/>
              <a:t>(</a:t>
            </a:r>
            <a:r>
              <a:rPr lang="en-GB" i="1" dirty="0" smtClean="0"/>
              <a:t>Ibid.</a:t>
            </a:r>
            <a:r>
              <a:rPr lang="sl-SI" dirty="0" smtClean="0"/>
              <a:t>). </a:t>
            </a:r>
            <a:endParaRPr lang="sr-Cyrl-RS" dirty="0"/>
          </a:p>
        </p:txBody>
      </p:sp>
    </p:spTree>
    <p:extLst>
      <p:ext uri="{BB962C8B-B14F-4D97-AF65-F5344CB8AC3E}">
        <p14:creationId xmlns:p14="http://schemas.microsoft.com/office/powerpoint/2010/main" val="19157721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Spodnji snemalni kot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32198891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Spodnji snemalni kot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256" y="1604963"/>
            <a:ext cx="8095488" cy="4572000"/>
          </a:xfrm>
          <a:prstGeom prst="rect">
            <a:avLst/>
          </a:prstGeom>
        </p:spPr>
      </p:pic>
      <p:sp>
        <p:nvSpPr>
          <p:cNvPr id="4" name="Content Placeholder 3"/>
          <p:cNvSpPr>
            <a:spLocks noGrp="1"/>
          </p:cNvSpPr>
          <p:nvPr>
            <p:ph idx="1"/>
          </p:nvPr>
        </p:nvSpPr>
        <p:spPr/>
        <p:txBody>
          <a:bodyPr/>
          <a:lstStyle/>
          <a:p>
            <a:endParaRPr lang="sl-SI" dirty="0"/>
          </a:p>
        </p:txBody>
      </p:sp>
    </p:spTree>
    <p:extLst>
      <p:ext uri="{BB962C8B-B14F-4D97-AF65-F5344CB8AC3E}">
        <p14:creationId xmlns:p14="http://schemas.microsoft.com/office/powerpoint/2010/main" val="12670165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Spodnji snemalni kot</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2162" y="2248694"/>
            <a:ext cx="8067675" cy="3505200"/>
          </a:xfrm>
        </p:spPr>
      </p:pic>
    </p:spTree>
    <p:extLst>
      <p:ext uri="{BB962C8B-B14F-4D97-AF65-F5344CB8AC3E}">
        <p14:creationId xmlns:p14="http://schemas.microsoft.com/office/powerpoint/2010/main" val="24689717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New Roman" panose="02020603050405020304" pitchFamily="18" charset="0"/>
                <a:cs typeface="Times New Roman" panose="02020603050405020304" pitchFamily="18" charset="0"/>
              </a:rPr>
              <a:t>Zgornji snemalni kot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2316" y="1903365"/>
            <a:ext cx="6965179" cy="3768271"/>
          </a:xfrm>
        </p:spPr>
      </p:pic>
      <p:sp>
        <p:nvSpPr>
          <p:cNvPr id="3" name="PoljeZBesedilom 2"/>
          <p:cNvSpPr txBox="1"/>
          <p:nvPr/>
        </p:nvSpPr>
        <p:spPr>
          <a:xfrm>
            <a:off x="240632" y="1852863"/>
            <a:ext cx="4114800" cy="3693319"/>
          </a:xfrm>
          <a:prstGeom prst="rect">
            <a:avLst/>
          </a:prstGeom>
          <a:noFill/>
        </p:spPr>
        <p:txBody>
          <a:bodyPr wrap="square" rtlCol="0">
            <a:spAutoFit/>
          </a:bodyPr>
          <a:lstStyle/>
          <a:p>
            <a:r>
              <a:rPr lang="sl-SI" dirty="0"/>
              <a:t>O zgornjem snemalnem kadru ali zgornjem </a:t>
            </a:r>
            <a:r>
              <a:rPr lang="sl-SI" dirty="0" err="1"/>
              <a:t>rakurzu</a:t>
            </a:r>
            <a:r>
              <a:rPr lang="sl-SI" dirty="0"/>
              <a:t> lahko govorimo takrat, ko je črta horizonta v zgornjem delu kadra ali celo na zgornjem robu. Zgornji snemalni kot človeka optično pomanjša in dá vtis, da je podrejen, osamljen, nemočen in ubog </a:t>
            </a:r>
            <a:r>
              <a:rPr lang="sl-SI" dirty="0" smtClean="0"/>
              <a:t>(</a:t>
            </a:r>
            <a:r>
              <a:rPr lang="en-GB" i="1" dirty="0"/>
              <a:t>Ibid.</a:t>
            </a:r>
            <a:r>
              <a:rPr lang="sl-SI" dirty="0" smtClean="0"/>
              <a:t>). </a:t>
            </a:r>
            <a:endParaRPr lang="sl-SI" dirty="0"/>
          </a:p>
          <a:p>
            <a:endParaRPr lang="sl-SI" dirty="0"/>
          </a:p>
          <a:p>
            <a:r>
              <a:rPr lang="sl-SI" dirty="0"/>
              <a:t>Ta snemalni kot se prvič pojavi v filmu </a:t>
            </a:r>
            <a:r>
              <a:rPr lang="sl-SI" i="1" dirty="0"/>
              <a:t>Rojstvo naroda </a:t>
            </a:r>
            <a:r>
              <a:rPr lang="sl-SI" dirty="0" smtClean="0"/>
              <a:t>(</a:t>
            </a:r>
            <a:r>
              <a:rPr lang="en-GB" dirty="0" smtClean="0"/>
              <a:t>Birth of a Nation, </a:t>
            </a:r>
            <a:r>
              <a:rPr lang="sl-SI" dirty="0" smtClean="0"/>
              <a:t>1915</a:t>
            </a:r>
            <a:r>
              <a:rPr lang="sl-SI" dirty="0"/>
              <a:t>), kjer je Griffith z zgornjim snemalnim kotom predstavil boj med severom in jugom </a:t>
            </a:r>
            <a:r>
              <a:rPr lang="sl-SI" dirty="0" smtClean="0"/>
              <a:t>(</a:t>
            </a:r>
            <a:r>
              <a:rPr lang="en-GB" i="1" dirty="0"/>
              <a:t>Ibid.</a:t>
            </a:r>
            <a:r>
              <a:rPr lang="sl-SI" dirty="0" smtClean="0"/>
              <a:t>). </a:t>
            </a:r>
            <a:endParaRPr lang="sr-Cyrl-RS" dirty="0"/>
          </a:p>
        </p:txBody>
      </p:sp>
    </p:spTree>
    <p:extLst>
      <p:ext uri="{BB962C8B-B14F-4D97-AF65-F5344CB8AC3E}">
        <p14:creationId xmlns:p14="http://schemas.microsoft.com/office/powerpoint/2010/main" val="1620503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262" y="365125"/>
            <a:ext cx="10515600" cy="1325563"/>
          </a:xfrm>
        </p:spPr>
        <p:txBody>
          <a:bodyPr/>
          <a:lstStyle/>
          <a:p>
            <a:r>
              <a:rPr lang="sl-SI" dirty="0"/>
              <a:t>Scena</a:t>
            </a:r>
          </a:p>
        </p:txBody>
      </p:sp>
      <p:sp>
        <p:nvSpPr>
          <p:cNvPr id="17" name="Ograda vsebine 16"/>
          <p:cNvSpPr>
            <a:spLocks noGrp="1"/>
          </p:cNvSpPr>
          <p:nvPr>
            <p:ph idx="1"/>
          </p:nvPr>
        </p:nvSpPr>
        <p:spPr>
          <a:xfrm>
            <a:off x="1030704" y="1609057"/>
            <a:ext cx="10515600" cy="4351338"/>
          </a:xfrm>
        </p:spPr>
        <p:txBody>
          <a:bodyPr/>
          <a:lstStyle/>
          <a:p>
            <a:r>
              <a:rPr lang="sl-SI" dirty="0"/>
              <a:t>Scena je pripovedna celota, sestavljena iz najmanj dveh, po navadi pa več kadrov in je enotna v prostoru in času. Zaradi specifičnega prostora in časa jo gledalec zazna kot realno in mogočo. Je pomembna dramska enota, saj gledalca obvešča, kje in kdaj se dogajanje odvija (</a:t>
            </a:r>
            <a:r>
              <a:rPr lang="sl-SI" dirty="0" err="1"/>
              <a:t>Babac</a:t>
            </a:r>
            <a:r>
              <a:rPr lang="sl-SI" dirty="0"/>
              <a:t>, 2000). </a:t>
            </a:r>
          </a:p>
          <a:p>
            <a:r>
              <a:rPr lang="sl-SI" dirty="0"/>
              <a:t>Scena je opredeljena kot sledenje prizoru. En prizor se lahko odvija tudi v več scenah, če mu sledimo izmenično (paralelna montaža). Če se celotna scena odvije znotraj enega kadra, se imenuje kader-scena (Turković, 2008). </a:t>
            </a:r>
            <a:endParaRPr lang="sr-Cyrl-RS" dirty="0"/>
          </a:p>
        </p:txBody>
      </p:sp>
    </p:spTree>
    <p:extLst>
      <p:ext uri="{BB962C8B-B14F-4D97-AF65-F5344CB8AC3E}">
        <p14:creationId xmlns:p14="http://schemas.microsoft.com/office/powerpoint/2010/main" val="23201205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New Roman" panose="02020603050405020304" pitchFamily="18" charset="0"/>
                <a:cs typeface="Times New Roman" panose="02020603050405020304" pitchFamily="18" charset="0"/>
              </a:rPr>
              <a:t>Zgornji snemalni kot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0393" y="1840649"/>
            <a:ext cx="7971213" cy="4381528"/>
          </a:xfrm>
        </p:spPr>
      </p:pic>
    </p:spTree>
    <p:extLst>
      <p:ext uri="{BB962C8B-B14F-4D97-AF65-F5344CB8AC3E}">
        <p14:creationId xmlns:p14="http://schemas.microsoft.com/office/powerpoint/2010/main" val="1985591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New Roman" panose="02020603050405020304" pitchFamily="18" charset="0"/>
                <a:cs typeface="Times New Roman" panose="02020603050405020304" pitchFamily="18" charset="0"/>
              </a:rPr>
              <a:t>Zgornji snemalni kot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8795" y="1690688"/>
            <a:ext cx="8654409" cy="4757059"/>
          </a:xfrm>
        </p:spPr>
      </p:pic>
    </p:spTree>
    <p:extLst>
      <p:ext uri="{BB962C8B-B14F-4D97-AF65-F5344CB8AC3E}">
        <p14:creationId xmlns:p14="http://schemas.microsoft.com/office/powerpoint/2010/main" val="3360455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New Roman" panose="02020603050405020304" pitchFamily="18" charset="0"/>
                <a:cs typeface="Times New Roman" panose="02020603050405020304" pitchFamily="18" charset="0"/>
              </a:rPr>
              <a:t>Zgornji snemalni kot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8345" y="1813537"/>
            <a:ext cx="7680267" cy="4221604"/>
          </a:xfrm>
        </p:spPr>
      </p:pic>
    </p:spTree>
    <p:extLst>
      <p:ext uri="{BB962C8B-B14F-4D97-AF65-F5344CB8AC3E}">
        <p14:creationId xmlns:p14="http://schemas.microsoft.com/office/powerpoint/2010/main" val="3082843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New Roman" panose="02020603050405020304" pitchFamily="18" charset="0"/>
                <a:cs typeface="Times New Roman" panose="02020603050405020304" pitchFamily="18" charset="0"/>
              </a:rPr>
              <a:t>Snemaje čez ramo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5055" y="1690688"/>
            <a:ext cx="7987145" cy="4499425"/>
          </a:xfrm>
        </p:spPr>
      </p:pic>
    </p:spTree>
    <p:extLst>
      <p:ext uri="{BB962C8B-B14F-4D97-AF65-F5344CB8AC3E}">
        <p14:creationId xmlns:p14="http://schemas.microsoft.com/office/powerpoint/2010/main" val="1997909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New Roman" panose="02020603050405020304" pitchFamily="18" charset="0"/>
                <a:cs typeface="Times New Roman" panose="02020603050405020304" pitchFamily="18" charset="0"/>
              </a:rPr>
              <a:t>Snemaje čez ramo</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4930" y="1825625"/>
            <a:ext cx="6962140" cy="4351338"/>
          </a:xfrm>
        </p:spPr>
      </p:pic>
    </p:spTree>
    <p:extLst>
      <p:ext uri="{BB962C8B-B14F-4D97-AF65-F5344CB8AC3E}">
        <p14:creationId xmlns:p14="http://schemas.microsoft.com/office/powerpoint/2010/main" val="893581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New Roman" panose="02020603050405020304" pitchFamily="18" charset="0"/>
                <a:cs typeface="Times New Roman" panose="02020603050405020304" pitchFamily="18" charset="0"/>
              </a:rPr>
              <a:t>Snemaje čez ramo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9909" y="1404018"/>
            <a:ext cx="9692181" cy="5453982"/>
          </a:xfrm>
        </p:spPr>
      </p:pic>
    </p:spTree>
    <p:extLst>
      <p:ext uri="{BB962C8B-B14F-4D97-AF65-F5344CB8AC3E}">
        <p14:creationId xmlns:p14="http://schemas.microsoft.com/office/powerpoint/2010/main" val="303148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New Roman" panose="02020603050405020304" pitchFamily="18" charset="0"/>
                <a:cs typeface="Times New Roman" panose="02020603050405020304" pitchFamily="18" charset="0"/>
              </a:rPr>
              <a:t>Subjektivni pogled</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09873" y="1919736"/>
            <a:ext cx="4986515" cy="3116573"/>
          </a:xfrm>
        </p:spPr>
      </p:pic>
      <p:sp>
        <p:nvSpPr>
          <p:cNvPr id="3" name="PoljeZBesedilom 2"/>
          <p:cNvSpPr txBox="1"/>
          <p:nvPr/>
        </p:nvSpPr>
        <p:spPr>
          <a:xfrm>
            <a:off x="336884" y="1732547"/>
            <a:ext cx="5823284" cy="4247317"/>
          </a:xfrm>
          <a:prstGeom prst="rect">
            <a:avLst/>
          </a:prstGeom>
          <a:noFill/>
        </p:spPr>
        <p:txBody>
          <a:bodyPr wrap="square" rtlCol="0">
            <a:spAutoFit/>
          </a:bodyPr>
          <a:lstStyle/>
          <a:p>
            <a:r>
              <a:rPr lang="sl-SI" dirty="0"/>
              <a:t>S tem načinom snemanja kamera postane del akcije. Gledalci dogajanje spremljajo iz perspektive enega od likov. Najpogosteje se subjektivni pogled snema tako, da kamero držimo v roki (</a:t>
            </a:r>
            <a:r>
              <a:rPr lang="sl-SI" dirty="0" err="1"/>
              <a:t>Gaskell</a:t>
            </a:r>
            <a:r>
              <a:rPr lang="sl-SI" dirty="0"/>
              <a:t>, 2003). </a:t>
            </a:r>
          </a:p>
          <a:p>
            <a:r>
              <a:rPr lang="sl-SI" dirty="0"/>
              <a:t>V kadru, ki je sneman kot subjektivni pogled, se poudarijo znaki, ki nakazujejo, da prizor gledamo iz perspektive lika. Kamera niha ali se celo trese, saj imitira hojo, pogled na prizor je lahko delno zakrit ali optično deformiran (npr. pogled skozi daljnogled) (Turković, 2008). </a:t>
            </a:r>
          </a:p>
          <a:p>
            <a:r>
              <a:rPr lang="sl-SI" dirty="0"/>
              <a:t>Zanimiv primer subjektivnega pogleda najdemo v filmu </a:t>
            </a:r>
            <a:r>
              <a:rPr lang="en-GB" i="1" dirty="0" err="1" smtClean="0"/>
              <a:t>Noč</a:t>
            </a:r>
            <a:r>
              <a:rPr lang="en-GB" i="1" dirty="0" smtClean="0"/>
              <a:t> </a:t>
            </a:r>
            <a:r>
              <a:rPr lang="en-GB" i="1" dirty="0" err="1" smtClean="0"/>
              <a:t>čarovnic</a:t>
            </a:r>
            <a:r>
              <a:rPr lang="en-GB" dirty="0" smtClean="0"/>
              <a:t> </a:t>
            </a:r>
            <a:r>
              <a:rPr lang="sl-SI" dirty="0" smtClean="0"/>
              <a:t>(</a:t>
            </a:r>
            <a:r>
              <a:rPr lang="sl-SI" dirty="0" err="1" smtClean="0"/>
              <a:t>Halloween</a:t>
            </a:r>
            <a:r>
              <a:rPr lang="en-GB" i="1" dirty="0" smtClean="0"/>
              <a:t>, </a:t>
            </a:r>
            <a:r>
              <a:rPr lang="sl-SI" dirty="0" smtClean="0"/>
              <a:t>1978</a:t>
            </a:r>
            <a:r>
              <a:rPr lang="sl-SI" dirty="0"/>
              <a:t>). Spremljamo subjektivni pogled lika, ki hodi okoli hiše in vstopi vanjo. Pogled na prizor je delno zakrit (lik ima čez obraz masko), v roki ima nož (</a:t>
            </a:r>
            <a:r>
              <a:rPr lang="sl-SI" dirty="0" err="1"/>
              <a:t>Gaskell</a:t>
            </a:r>
            <a:r>
              <a:rPr lang="sl-SI" dirty="0"/>
              <a:t>, 2003). </a:t>
            </a:r>
          </a:p>
          <a:p>
            <a:endParaRPr lang="sl-SI" dirty="0"/>
          </a:p>
        </p:txBody>
      </p:sp>
    </p:spTree>
    <p:extLst>
      <p:ext uri="{BB962C8B-B14F-4D97-AF65-F5344CB8AC3E}">
        <p14:creationId xmlns:p14="http://schemas.microsoft.com/office/powerpoint/2010/main" val="3202304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New Roman" panose="02020603050405020304" pitchFamily="18" charset="0"/>
                <a:cs typeface="Times New Roman" panose="02020603050405020304" pitchFamily="18" charset="0"/>
              </a:rPr>
              <a:t>Subjektivni pogled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3000" y="2119998"/>
            <a:ext cx="9065999" cy="3787681"/>
          </a:xfrm>
        </p:spPr>
      </p:pic>
    </p:spTree>
    <p:extLst>
      <p:ext uri="{BB962C8B-B14F-4D97-AF65-F5344CB8AC3E}">
        <p14:creationId xmlns:p14="http://schemas.microsoft.com/office/powerpoint/2010/main" val="1751812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Dolžina kadra</a:t>
            </a:r>
          </a:p>
        </p:txBody>
      </p:sp>
      <p:sp>
        <p:nvSpPr>
          <p:cNvPr id="14" name="Content Placeholder 13"/>
          <p:cNvSpPr>
            <a:spLocks noGrp="1"/>
          </p:cNvSpPr>
          <p:nvPr>
            <p:ph idx="1"/>
          </p:nvPr>
        </p:nvSpPr>
        <p:spPr/>
        <p:txBody>
          <a:bodyPr>
            <a:normAutofit/>
          </a:bodyPr>
          <a:lstStyle/>
          <a:p>
            <a:r>
              <a:rPr lang="pt-PT" dirty="0">
                <a:latin typeface="Times" panose="02020603050405020304" pitchFamily="18" charset="0"/>
                <a:cs typeface="Times" panose="02020603050405020304" pitchFamily="18" charset="0"/>
              </a:rPr>
              <a:t>GLEDE NA VSEBINO KADRA</a:t>
            </a:r>
            <a:endParaRPr lang="sl-SI" dirty="0">
              <a:latin typeface="Times" panose="02020603050405020304" pitchFamily="18" charset="0"/>
              <a:cs typeface="Times" panose="02020603050405020304" pitchFamily="18" charset="0"/>
            </a:endParaRPr>
          </a:p>
          <a:p>
            <a:pPr marL="0" indent="0">
              <a:buNone/>
            </a:pPr>
            <a:r>
              <a:rPr lang="sl-SI" dirty="0"/>
              <a:t>Kadar gledalec vsebino kadra že pozna (se pravi, da je kader prostorsko in vsebinsko nadaljevanje predhodnega), je lahko krajši (prav tako vsi sledeči kadri). Kadar pa gledalcem predstavljamo novo osebo, prostor, dogodek, odnos, čas itd., potrebujemo daljši kader (</a:t>
            </a:r>
            <a:r>
              <a:rPr lang="sl-SI" dirty="0" err="1"/>
              <a:t>Płażewski</a:t>
            </a:r>
            <a:r>
              <a:rPr lang="sl-SI" dirty="0"/>
              <a:t>, 1961). </a:t>
            </a:r>
          </a:p>
          <a:p>
            <a:pPr marL="0" indent="0">
              <a:buNone/>
            </a:pPr>
            <a:r>
              <a:rPr lang="sl-SI" dirty="0"/>
              <a:t>Kader mora biti tako dolg, da se v času njegovega trajanja odvije celotno dogajanje, ki ga mora predstaviti (</a:t>
            </a:r>
            <a:r>
              <a:rPr lang="sl-SI" dirty="0" err="1"/>
              <a:t>Babac</a:t>
            </a:r>
            <a:r>
              <a:rPr lang="sl-SI" dirty="0"/>
              <a:t>, 1967). </a:t>
            </a:r>
          </a:p>
        </p:txBody>
      </p:sp>
    </p:spTree>
    <p:extLst>
      <p:ext uri="{BB962C8B-B14F-4D97-AF65-F5344CB8AC3E}">
        <p14:creationId xmlns:p14="http://schemas.microsoft.com/office/powerpoint/2010/main" val="3381532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Dolžina kadra</a:t>
            </a:r>
          </a:p>
        </p:txBody>
      </p:sp>
      <p:sp>
        <p:nvSpPr>
          <p:cNvPr id="14" name="Content Placeholder 13"/>
          <p:cNvSpPr>
            <a:spLocks noGrp="1"/>
          </p:cNvSpPr>
          <p:nvPr>
            <p:ph idx="1"/>
          </p:nvPr>
        </p:nvSpPr>
        <p:spPr/>
        <p:txBody>
          <a:bodyPr>
            <a:normAutofit/>
          </a:bodyPr>
          <a:lstStyle/>
          <a:p>
            <a:r>
              <a:rPr lang="sl-SI" dirty="0">
                <a:latin typeface="Times" panose="02020603050405020304" pitchFamily="18" charset="0"/>
                <a:cs typeface="Times" panose="02020603050405020304" pitchFamily="18" charset="0"/>
              </a:rPr>
              <a:t>GLEDE NA HITROST VSEBINE</a:t>
            </a:r>
          </a:p>
          <a:p>
            <a:pPr marL="0" indent="0">
              <a:buNone/>
            </a:pPr>
            <a:r>
              <a:rPr lang="sl-SI" dirty="0"/>
              <a:t>Če so gibi počasni, jih ne smemo omejevati s prehitrimi rezi oziroma jih celo prekiniti med trajanjem. Kadar so gibi v sekvenci hitrejši, si lahko privoščimo hitrejše reze. Prav tako je pri počasnem dialogu pomembno, da montaža sledi ritmu in da s prehitrimi rezi ne odrežemo tišin med replikami, ki ustvarjajo napetost v dialogu. Pri bolj energičnem dialogu pa lahko uporabimo krajše kadre (</a:t>
            </a:r>
            <a:r>
              <a:rPr lang="sl-SI" dirty="0" err="1"/>
              <a:t>Płażewski</a:t>
            </a:r>
            <a:r>
              <a:rPr lang="sl-SI" dirty="0"/>
              <a:t>, 1961). </a:t>
            </a:r>
          </a:p>
        </p:txBody>
      </p:sp>
    </p:spTree>
    <p:extLst>
      <p:ext uri="{BB962C8B-B14F-4D97-AF65-F5344CB8AC3E}">
        <p14:creationId xmlns:p14="http://schemas.microsoft.com/office/powerpoint/2010/main" val="2620229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262" y="365125"/>
            <a:ext cx="10515600" cy="1325563"/>
          </a:xfrm>
        </p:spPr>
        <p:txBody>
          <a:bodyPr/>
          <a:lstStyle/>
          <a:p>
            <a:r>
              <a:rPr lang="sl-SI" dirty="0"/>
              <a:t>Sekvenca</a:t>
            </a:r>
          </a:p>
        </p:txBody>
      </p:sp>
      <p:sp>
        <p:nvSpPr>
          <p:cNvPr id="17" name="Ograda vsebine 16"/>
          <p:cNvSpPr>
            <a:spLocks noGrp="1"/>
          </p:cNvSpPr>
          <p:nvPr>
            <p:ph idx="1"/>
          </p:nvPr>
        </p:nvSpPr>
        <p:spPr>
          <a:xfrm>
            <a:off x="1030704" y="1609057"/>
            <a:ext cx="10515600" cy="4351338"/>
          </a:xfrm>
        </p:spPr>
        <p:txBody>
          <a:bodyPr/>
          <a:lstStyle/>
          <a:p>
            <a:r>
              <a:rPr lang="sl-SI" dirty="0"/>
              <a:t>Sekvenca je sestavljena iz več kadrov oziroma scen. Njena značilnost je enotnost ideje in razpoloženja, ne pa tudi enotnost prostora in časa (</a:t>
            </a:r>
            <a:r>
              <a:rPr lang="sl-SI" dirty="0" err="1"/>
              <a:t>Babac</a:t>
            </a:r>
            <a:r>
              <a:rPr lang="sl-SI" dirty="0"/>
              <a:t>, 2000). </a:t>
            </a:r>
          </a:p>
          <a:p>
            <a:r>
              <a:rPr lang="sl-SI" dirty="0"/>
              <a:t>Sekvenca je lahko izvedena tudi v enem kadru (kader-sekvenca), kar pa je v praksi redkost (Turković, 2008). </a:t>
            </a:r>
            <a:endParaRPr lang="sr-Cyrl-RS" dirty="0"/>
          </a:p>
        </p:txBody>
      </p:sp>
    </p:spTree>
    <p:extLst>
      <p:ext uri="{BB962C8B-B14F-4D97-AF65-F5344CB8AC3E}">
        <p14:creationId xmlns:p14="http://schemas.microsoft.com/office/powerpoint/2010/main" val="2523787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Dolžina kadra</a:t>
            </a:r>
          </a:p>
        </p:txBody>
      </p:sp>
      <p:sp>
        <p:nvSpPr>
          <p:cNvPr id="14" name="Content Placeholder 13"/>
          <p:cNvSpPr>
            <a:spLocks noGrp="1"/>
          </p:cNvSpPr>
          <p:nvPr>
            <p:ph idx="1"/>
          </p:nvPr>
        </p:nvSpPr>
        <p:spPr/>
        <p:txBody>
          <a:bodyPr>
            <a:normAutofit/>
          </a:bodyPr>
          <a:lstStyle/>
          <a:p>
            <a:r>
              <a:rPr lang="sl-SI" dirty="0">
                <a:latin typeface="Times" panose="02020603050405020304" pitchFamily="18" charset="0"/>
                <a:cs typeface="Times" panose="02020603050405020304" pitchFamily="18" charset="0"/>
              </a:rPr>
              <a:t>GLEDE NA GIBANJE V KADRU</a:t>
            </a:r>
          </a:p>
          <a:p>
            <a:r>
              <a:rPr lang="sl-SI" dirty="0"/>
              <a:t>Kadar je gibanje hitrejše, je lahko hitrejši tudi ritem montaže, kar pomeni, da so krajši tudi kadri. Počasnejše gibanje znotraj kadra zahteva počasnejši ritem montaže in s tem daljše </a:t>
            </a:r>
            <a:r>
              <a:rPr lang="sl-SI" dirty="0" smtClean="0"/>
              <a:t>kadre (</a:t>
            </a:r>
            <a:r>
              <a:rPr lang="en-GB" i="1" dirty="0"/>
              <a:t>Ibid</a:t>
            </a:r>
            <a:r>
              <a:rPr lang="en-GB" i="1" dirty="0" smtClean="0"/>
              <a:t>.</a:t>
            </a:r>
            <a:r>
              <a:rPr lang="en-GB" dirty="0" smtClean="0"/>
              <a:t>).</a:t>
            </a:r>
            <a:endParaRPr lang="sl-SI" dirty="0"/>
          </a:p>
        </p:txBody>
      </p:sp>
    </p:spTree>
    <p:extLst>
      <p:ext uri="{BB962C8B-B14F-4D97-AF65-F5344CB8AC3E}">
        <p14:creationId xmlns:p14="http://schemas.microsoft.com/office/powerpoint/2010/main" val="987395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Dolžina kadra</a:t>
            </a:r>
          </a:p>
        </p:txBody>
      </p:sp>
      <p:sp>
        <p:nvSpPr>
          <p:cNvPr id="14" name="Content Placeholder 13"/>
          <p:cNvSpPr>
            <a:spLocks noGrp="1"/>
          </p:cNvSpPr>
          <p:nvPr>
            <p:ph idx="1"/>
          </p:nvPr>
        </p:nvSpPr>
        <p:spPr/>
        <p:txBody>
          <a:bodyPr>
            <a:normAutofit/>
          </a:bodyPr>
          <a:lstStyle/>
          <a:p>
            <a:r>
              <a:rPr lang="sl-SI" dirty="0">
                <a:latin typeface="Times" panose="02020603050405020304" pitchFamily="18" charset="0"/>
                <a:cs typeface="Times" panose="02020603050405020304" pitchFamily="18" charset="0"/>
              </a:rPr>
              <a:t>GLEDE NA HITROST DOGAJANJA V FILMU</a:t>
            </a:r>
          </a:p>
          <a:p>
            <a:pPr marL="0" indent="0">
              <a:buNone/>
            </a:pPr>
            <a:r>
              <a:rPr lang="sl-SI" dirty="0"/>
              <a:t>Dolžino kadra določimo tako, da dobi gledalec vtis, da se določen objekt v končni montaži premika hitreje ali počasneje v primerjavi z drugim. Za primer lahko vzamemo prizore vesternov, v katerih šerif lovi zločinca. Kadri, na katerih je šerif, bodo krajši od tistih, na katerih je zločinec. S tem ustvarimo vtis, da je šerif hitrejši od zločinca </a:t>
            </a:r>
            <a:r>
              <a:rPr lang="sl-SI" dirty="0"/>
              <a:t>(</a:t>
            </a:r>
            <a:r>
              <a:rPr lang="en-GB" i="1" dirty="0"/>
              <a:t>Ibid</a:t>
            </a:r>
            <a:r>
              <a:rPr lang="en-GB" i="1" dirty="0" smtClean="0"/>
              <a:t>.</a:t>
            </a:r>
            <a:r>
              <a:rPr lang="en-GB" dirty="0" smtClean="0"/>
              <a:t>)</a:t>
            </a:r>
            <a:r>
              <a:rPr lang="sl-SI" dirty="0" smtClean="0"/>
              <a:t>. </a:t>
            </a:r>
            <a:endParaRPr lang="sl-SI" dirty="0"/>
          </a:p>
        </p:txBody>
      </p:sp>
    </p:spTree>
    <p:extLst>
      <p:ext uri="{BB962C8B-B14F-4D97-AF65-F5344CB8AC3E}">
        <p14:creationId xmlns:p14="http://schemas.microsoft.com/office/powerpoint/2010/main" val="1517957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Dolžina kadra</a:t>
            </a:r>
          </a:p>
        </p:txBody>
      </p:sp>
      <p:sp>
        <p:nvSpPr>
          <p:cNvPr id="14" name="Content Placeholder 13"/>
          <p:cNvSpPr>
            <a:spLocks noGrp="1"/>
          </p:cNvSpPr>
          <p:nvPr>
            <p:ph idx="1"/>
          </p:nvPr>
        </p:nvSpPr>
        <p:spPr/>
        <p:txBody>
          <a:bodyPr>
            <a:normAutofit/>
          </a:bodyPr>
          <a:lstStyle/>
          <a:p>
            <a:r>
              <a:rPr lang="pt-PT" dirty="0">
                <a:latin typeface="Times" panose="02020603050405020304" pitchFamily="18" charset="0"/>
                <a:cs typeface="Times" panose="02020603050405020304" pitchFamily="18" charset="0"/>
              </a:rPr>
              <a:t>GLEDE NA ATMOSFERO, KI JO</a:t>
            </a:r>
            <a:r>
              <a:rPr lang="sl-SI" dirty="0">
                <a:latin typeface="Times" panose="02020603050405020304" pitchFamily="18" charset="0"/>
                <a:cs typeface="Times" panose="02020603050405020304" pitchFamily="18" charset="0"/>
              </a:rPr>
              <a:t> Ž</a:t>
            </a:r>
            <a:r>
              <a:rPr lang="pt-PT" dirty="0">
                <a:latin typeface="Times" panose="02020603050405020304" pitchFamily="18" charset="0"/>
                <a:cs typeface="Times" panose="02020603050405020304" pitchFamily="18" charset="0"/>
              </a:rPr>
              <a:t>ELIMO USTVARITI</a:t>
            </a:r>
            <a:endParaRPr lang="sl-SI" dirty="0">
              <a:latin typeface="Times" panose="02020603050405020304" pitchFamily="18" charset="0"/>
              <a:cs typeface="Times" panose="02020603050405020304" pitchFamily="18" charset="0"/>
            </a:endParaRPr>
          </a:p>
          <a:p>
            <a:pPr marL="0" indent="0">
              <a:buNone/>
            </a:pPr>
            <a:r>
              <a:rPr lang="sl-SI" dirty="0"/>
              <a:t>Kadri z izrazito psihološko ali lirično atmosfero morajo biti daljši, da bi dosegli želeni učinek (</a:t>
            </a:r>
            <a:r>
              <a:rPr lang="sl-SI" dirty="0" err="1"/>
              <a:t>Babac</a:t>
            </a:r>
            <a:r>
              <a:rPr lang="sl-SI" dirty="0"/>
              <a:t>, 1967). </a:t>
            </a:r>
          </a:p>
          <a:p>
            <a:pPr marL="0" indent="0">
              <a:buNone/>
            </a:pPr>
            <a:r>
              <a:rPr lang="sl-SI" dirty="0"/>
              <a:t>Če imamo statičen prizor in ga sestavimo iz zaporedja dolgih kadrov, bomo v gledalcu vzbudili občutek nestrpnosti (</a:t>
            </a:r>
            <a:r>
              <a:rPr lang="sl-SI" dirty="0" err="1"/>
              <a:t>Płażewski</a:t>
            </a:r>
            <a:r>
              <a:rPr lang="sl-SI" dirty="0"/>
              <a:t>, 1961). </a:t>
            </a:r>
            <a:endParaRPr lang="sl-SI"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378389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Dolžina kadra</a:t>
            </a:r>
          </a:p>
        </p:txBody>
      </p:sp>
      <p:sp>
        <p:nvSpPr>
          <p:cNvPr id="14" name="Content Placeholder 13"/>
          <p:cNvSpPr>
            <a:spLocks noGrp="1"/>
          </p:cNvSpPr>
          <p:nvPr>
            <p:ph idx="1"/>
          </p:nvPr>
        </p:nvSpPr>
        <p:spPr/>
        <p:txBody>
          <a:bodyPr>
            <a:normAutofit/>
          </a:bodyPr>
          <a:lstStyle/>
          <a:p>
            <a:r>
              <a:rPr lang="sl-SI" dirty="0">
                <a:latin typeface="Times" panose="02020603050405020304" pitchFamily="18" charset="0"/>
                <a:cs typeface="Times" panose="02020603050405020304" pitchFamily="18" charset="0"/>
              </a:rPr>
              <a:t>GLEDE NA PLAN, V KATEREM JE POSNET KADER</a:t>
            </a:r>
          </a:p>
          <a:p>
            <a:pPr marL="0" indent="0">
              <a:buNone/>
            </a:pPr>
            <a:r>
              <a:rPr lang="sl-SI" dirty="0"/>
              <a:t>Velikim planom po navadi zadostujejo krajši kadri, saj so večinoma enostavnejši za razumevanje in vsebinsko </a:t>
            </a:r>
            <a:r>
              <a:rPr lang="sl-SI" dirty="0" smtClean="0"/>
              <a:t>revnejši</a:t>
            </a:r>
            <a:r>
              <a:rPr lang="en-GB" dirty="0" smtClean="0"/>
              <a:t> </a:t>
            </a:r>
            <a:r>
              <a:rPr lang="sl-SI" dirty="0"/>
              <a:t>(</a:t>
            </a:r>
            <a:r>
              <a:rPr lang="en-GB" i="1" dirty="0"/>
              <a:t>Ibid</a:t>
            </a:r>
            <a:r>
              <a:rPr lang="en-GB" i="1" dirty="0" smtClean="0"/>
              <a:t>.</a:t>
            </a:r>
            <a:r>
              <a:rPr lang="en-GB" dirty="0" smtClean="0"/>
              <a:t>)</a:t>
            </a:r>
            <a:r>
              <a:rPr lang="sl-SI" dirty="0" smtClean="0"/>
              <a:t>.</a:t>
            </a:r>
            <a:endParaRPr lang="en-GB" dirty="0" smtClean="0"/>
          </a:p>
          <a:p>
            <a:pPr marL="0" indent="0">
              <a:buNone/>
            </a:pPr>
            <a:r>
              <a:rPr lang="sl-SI" dirty="0" smtClean="0"/>
              <a:t>Kadar </a:t>
            </a:r>
            <a:r>
              <a:rPr lang="sl-SI" dirty="0"/>
              <a:t>pa je kader posnet v širših planih in ima bolj komplicirano kompozicijo in več detajlov, mora biti daljši (</a:t>
            </a:r>
            <a:r>
              <a:rPr lang="sl-SI" dirty="0" err="1"/>
              <a:t>Babac</a:t>
            </a:r>
            <a:r>
              <a:rPr lang="sl-SI" dirty="0"/>
              <a:t>, 1967). </a:t>
            </a:r>
          </a:p>
        </p:txBody>
      </p:sp>
    </p:spTree>
    <p:extLst>
      <p:ext uri="{BB962C8B-B14F-4D97-AF65-F5344CB8AC3E}">
        <p14:creationId xmlns:p14="http://schemas.microsoft.com/office/powerpoint/2010/main" val="1913320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Dolžina kadra</a:t>
            </a:r>
          </a:p>
        </p:txBody>
      </p:sp>
      <p:sp>
        <p:nvSpPr>
          <p:cNvPr id="14" name="Content Placeholder 13"/>
          <p:cNvSpPr>
            <a:spLocks noGrp="1"/>
          </p:cNvSpPr>
          <p:nvPr>
            <p:ph idx="1"/>
          </p:nvPr>
        </p:nvSpPr>
        <p:spPr/>
        <p:txBody>
          <a:bodyPr>
            <a:normAutofit/>
          </a:bodyPr>
          <a:lstStyle/>
          <a:p>
            <a:r>
              <a:rPr lang="sl-SI" dirty="0">
                <a:latin typeface="Times" panose="02020603050405020304" pitchFamily="18" charset="0"/>
                <a:cs typeface="Times" panose="02020603050405020304" pitchFamily="18" charset="0"/>
              </a:rPr>
              <a:t>GLEDE NA PREMIK KAMERE</a:t>
            </a:r>
          </a:p>
          <a:p>
            <a:pPr marL="0" indent="0">
              <a:buNone/>
            </a:pPr>
            <a:r>
              <a:rPr lang="sl-SI" dirty="0"/>
              <a:t>Počasnejši premiki kamere zahtevajo daljše kadre. V kadru je po navadi celoten premik kamere (</a:t>
            </a:r>
            <a:r>
              <a:rPr lang="sl-SI" dirty="0" err="1"/>
              <a:t>Płażewski</a:t>
            </a:r>
            <a:r>
              <a:rPr lang="sl-SI" dirty="0"/>
              <a:t>, 1961). </a:t>
            </a:r>
          </a:p>
        </p:txBody>
      </p:sp>
    </p:spTree>
    <p:extLst>
      <p:ext uri="{BB962C8B-B14F-4D97-AF65-F5344CB8AC3E}">
        <p14:creationId xmlns:p14="http://schemas.microsoft.com/office/powerpoint/2010/main" val="2243672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074" y="0"/>
            <a:ext cx="10515600" cy="1325563"/>
          </a:xfrm>
        </p:spPr>
        <p:txBody>
          <a:bodyPr/>
          <a:lstStyle/>
          <a:p>
            <a:endParaRPr lang="sl-SI" dirty="0">
              <a:latin typeface="Times" panose="02020603050405020304" pitchFamily="18" charset="0"/>
              <a:cs typeface="Times" panose="02020603050405020304" pitchFamily="18" charset="0"/>
            </a:endParaRPr>
          </a:p>
        </p:txBody>
      </p:sp>
      <p:pic>
        <p:nvPicPr>
          <p:cNvPr id="3" name="Top 10 Most Effective Editing Moments of All Time">
            <a:hlinkClick r:id="" action="ppaction://media"/>
          </p:cNvPr>
          <p:cNvPicPr>
            <a:picLocks noChangeAspect="1"/>
          </p:cNvPicPr>
          <p:nvPr>
            <a:videoFile r:link="rId1"/>
            <p:extLst>
              <p:ext uri="{DAA4B4D4-6D71-4841-9C94-3DE7FCFB9230}">
                <p14:media xmlns:p14="http://schemas.microsoft.com/office/powerpoint/2010/main" r:embed="rId2">
                  <p14:trim st="340058" end="93278.5555"/>
                </p14:media>
              </p:ext>
            </p:extLst>
          </p:nvPr>
        </p:nvPicPr>
        <p:blipFill>
          <a:blip r:embed="rId4"/>
          <a:stretch>
            <a:fillRect/>
          </a:stretch>
        </p:blipFill>
        <p:spPr>
          <a:xfrm>
            <a:off x="1473368" y="1191925"/>
            <a:ext cx="9063011" cy="5097945"/>
          </a:xfrm>
          <a:prstGeom prst="rect">
            <a:avLst/>
          </a:prstGeom>
        </p:spPr>
      </p:pic>
    </p:spTree>
    <p:extLst>
      <p:ext uri="{BB962C8B-B14F-4D97-AF65-F5344CB8AC3E}">
        <p14:creationId xmlns:p14="http://schemas.microsoft.com/office/powerpoint/2010/main" val="1955386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074" y="0"/>
            <a:ext cx="10515600" cy="1325563"/>
          </a:xfrm>
        </p:spPr>
        <p:txBody>
          <a:bodyPr/>
          <a:lstStyle/>
          <a:p>
            <a:endParaRPr lang="sl-SI" dirty="0">
              <a:latin typeface="Times" panose="02020603050405020304" pitchFamily="18" charset="0"/>
              <a:cs typeface="Times"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7918"/>
          <a:stretch/>
        </p:blipFill>
        <p:spPr>
          <a:xfrm>
            <a:off x="6326970" y="211055"/>
            <a:ext cx="5663045" cy="5881072"/>
          </a:xfrm>
          <a:prstGeom prst="rect">
            <a:avLst/>
          </a:prstGeom>
        </p:spPr>
      </p:pic>
      <p:sp>
        <p:nvSpPr>
          <p:cNvPr id="3" name="PoljeZBesedilom 2"/>
          <p:cNvSpPr txBox="1"/>
          <p:nvPr/>
        </p:nvSpPr>
        <p:spPr>
          <a:xfrm>
            <a:off x="479623" y="1588168"/>
            <a:ext cx="5847347" cy="3693319"/>
          </a:xfrm>
          <a:prstGeom prst="rect">
            <a:avLst/>
          </a:prstGeom>
          <a:noFill/>
        </p:spPr>
        <p:txBody>
          <a:bodyPr wrap="square" rtlCol="0">
            <a:spAutoFit/>
          </a:bodyPr>
          <a:lstStyle/>
          <a:p>
            <a:r>
              <a:rPr lang="sl-SI" dirty="0"/>
              <a:t>Lev </a:t>
            </a:r>
            <a:r>
              <a:rPr lang="sl-SI" dirty="0" err="1"/>
              <a:t>Kulešov</a:t>
            </a:r>
            <a:r>
              <a:rPr lang="sl-SI" dirty="0"/>
              <a:t> je bil prvi, ki je leta 1918 trdil, da je montaža osnova filma. Primerjal jo je s kompozicijo barv pri slikarstvu in harmoničnim nizanjem tonov pri glasbi. </a:t>
            </a:r>
            <a:r>
              <a:rPr lang="sl-SI" dirty="0" err="1"/>
              <a:t>Kulešov</a:t>
            </a:r>
            <a:r>
              <a:rPr lang="sl-SI" dirty="0"/>
              <a:t> je kader dojemal kot besedo v stavku in je dokazoval njegovo večpomenskost. Posnel je kader z igralcem (</a:t>
            </a:r>
            <a:r>
              <a:rPr lang="sl-SI" dirty="0" err="1"/>
              <a:t>Možuhin</a:t>
            </a:r>
            <a:r>
              <a:rPr lang="sl-SI" dirty="0"/>
              <a:t>), ki je imel na obrazu ravnodušen izraz, in ga pokazal gledalcem v kombinaciji s kadrom mlade ženske v krsti, kadrom s krožnikom juhe in kadrom z dečkom, ki se igra z igračo. Vsi gledalci so igro </a:t>
            </a:r>
            <a:r>
              <a:rPr lang="sl-SI" dirty="0" err="1"/>
              <a:t>Možuhina</a:t>
            </a:r>
            <a:r>
              <a:rPr lang="sl-SI" dirty="0"/>
              <a:t> pohvalili, verjeli pa so, da je v prvem primeru igralec izražal žalost, v drugem slast in v tretjem razneženost. Kasneje je </a:t>
            </a:r>
            <a:r>
              <a:rPr lang="sl-SI" dirty="0" err="1"/>
              <a:t>Kulešov</a:t>
            </a:r>
            <a:r>
              <a:rPr lang="sl-SI" dirty="0"/>
              <a:t> ugotovil, da je še bolj učinkovit obraten postopek, s katerim lahko iz različnih posnetkov sestavimo enak pomen </a:t>
            </a:r>
            <a:r>
              <a:rPr lang="sl-SI" dirty="0"/>
              <a:t>(</a:t>
            </a:r>
            <a:r>
              <a:rPr lang="en-GB" i="1" dirty="0"/>
              <a:t>Ibid</a:t>
            </a:r>
            <a:r>
              <a:rPr lang="en-GB" i="1" dirty="0" smtClean="0"/>
              <a:t>.</a:t>
            </a:r>
            <a:r>
              <a:rPr lang="en-GB" dirty="0" smtClean="0"/>
              <a:t>)</a:t>
            </a:r>
            <a:r>
              <a:rPr lang="sl-SI" dirty="0" smtClean="0"/>
              <a:t>.</a:t>
            </a:r>
            <a:endParaRPr lang="sr-Cyrl-RS" dirty="0"/>
          </a:p>
        </p:txBody>
      </p:sp>
    </p:spTree>
    <p:extLst>
      <p:ext uri="{BB962C8B-B14F-4D97-AF65-F5344CB8AC3E}">
        <p14:creationId xmlns:p14="http://schemas.microsoft.com/office/powerpoint/2010/main" val="2731165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Spajanje kadrov</a:t>
            </a:r>
          </a:p>
        </p:txBody>
      </p:sp>
      <p:sp>
        <p:nvSpPr>
          <p:cNvPr id="14" name="Content Placeholder 13"/>
          <p:cNvSpPr>
            <a:spLocks noGrp="1"/>
          </p:cNvSpPr>
          <p:nvPr>
            <p:ph idx="1"/>
          </p:nvPr>
        </p:nvSpPr>
        <p:spPr/>
        <p:txBody>
          <a:bodyPr>
            <a:normAutofit/>
          </a:bodyPr>
          <a:lstStyle/>
          <a:p>
            <a:pPr marL="0" indent="0">
              <a:buNone/>
            </a:pPr>
            <a:r>
              <a:rPr lang="sl-SI" dirty="0">
                <a:latin typeface="Times" panose="02020603050405020304" pitchFamily="18" charset="0"/>
                <a:cs typeface="Times" panose="02020603050405020304" pitchFamily="18" charset="0"/>
              </a:rPr>
              <a:t>Na kaj moramo biti pozorni?</a:t>
            </a:r>
          </a:p>
          <a:p>
            <a:r>
              <a:rPr lang="sl-SI" dirty="0">
                <a:latin typeface="Times" panose="02020603050405020304" pitchFamily="18" charset="0"/>
                <a:cs typeface="Times" panose="02020603050405020304" pitchFamily="18" charset="0"/>
              </a:rPr>
              <a:t>Na os snemanja</a:t>
            </a:r>
          </a:p>
          <a:p>
            <a:r>
              <a:rPr lang="sl-SI" dirty="0">
                <a:latin typeface="Times" panose="02020603050405020304" pitchFamily="18" charset="0"/>
                <a:cs typeface="Times" panose="02020603050405020304" pitchFamily="18" charset="0"/>
              </a:rPr>
              <a:t>Kateri plani gredo skupaj</a:t>
            </a:r>
          </a:p>
          <a:p>
            <a:r>
              <a:rPr lang="sl-SI" dirty="0">
                <a:latin typeface="Times" panose="02020603050405020304" pitchFamily="18" charset="0"/>
                <a:cs typeface="Times" panose="02020603050405020304" pitchFamily="18" charset="0"/>
              </a:rPr>
              <a:t>Kontinuiteta gibanja</a:t>
            </a:r>
          </a:p>
          <a:p>
            <a:endParaRPr lang="sl-SI" dirty="0">
              <a:latin typeface="Times" panose="02020603050405020304" pitchFamily="18" charset="0"/>
              <a:cs typeface="Times" panose="02020603050405020304" pitchFamily="18" charset="0"/>
            </a:endParaRPr>
          </a:p>
          <a:p>
            <a:pPr marL="0" indent="0">
              <a:buNone/>
            </a:pPr>
            <a:r>
              <a:rPr lang="sl-SI" dirty="0">
                <a:latin typeface="Times" panose="02020603050405020304" pitchFamily="18" charset="0"/>
                <a:cs typeface="Times" panose="02020603050405020304" pitchFamily="18" charset="0"/>
              </a:rPr>
              <a:t>Kaj je protiplan?</a:t>
            </a:r>
          </a:p>
        </p:txBody>
      </p:sp>
    </p:spTree>
    <p:extLst>
      <p:ext uri="{BB962C8B-B14F-4D97-AF65-F5344CB8AC3E}">
        <p14:creationId xmlns:p14="http://schemas.microsoft.com/office/powerpoint/2010/main" val="1072214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Os snemanja</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5351" y="1690688"/>
            <a:ext cx="4097862" cy="4351338"/>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27" y="1850593"/>
            <a:ext cx="6028128" cy="4191433"/>
          </a:xfrm>
          <a:prstGeom prst="rect">
            <a:avLst/>
          </a:prstGeom>
        </p:spPr>
      </p:pic>
    </p:spTree>
    <p:extLst>
      <p:ext uri="{BB962C8B-B14F-4D97-AF65-F5344CB8AC3E}">
        <p14:creationId xmlns:p14="http://schemas.microsoft.com/office/powerpoint/2010/main" val="3013542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Os snemanja</a:t>
            </a:r>
          </a:p>
        </p:txBody>
      </p:sp>
      <p:pic>
        <p:nvPicPr>
          <p:cNvPr id="6" name="officeArt object"/>
          <p:cNvPicPr>
            <a:picLocks noGrp="1"/>
          </p:cNvPicPr>
          <p:nvPr>
            <p:ph idx="1"/>
          </p:nvPr>
        </p:nvPicPr>
        <p:blipFill rotWithShape="1">
          <a:blip r:embed="rId2">
            <a:extLst/>
          </a:blip>
          <a:srcRect/>
          <a:stretch>
            <a:fillRect/>
          </a:stretch>
        </p:blipFill>
        <p:spPr>
          <a:xfrm>
            <a:off x="507878" y="1687960"/>
            <a:ext cx="2639474" cy="1602227"/>
          </a:xfrm>
          <a:prstGeom prst="rect">
            <a:avLst/>
          </a:prstGeom>
          <a:noFill/>
          <a:ln>
            <a:noFill/>
          </a:ln>
          <a:effectLst/>
          <a:extLst/>
        </p:spPr>
      </p:pic>
      <p:pic>
        <p:nvPicPr>
          <p:cNvPr id="7" name="officeArt object"/>
          <p:cNvPicPr/>
          <p:nvPr/>
        </p:nvPicPr>
        <p:blipFill rotWithShape="1">
          <a:blip r:embed="rId2">
            <a:extLst/>
          </a:blip>
          <a:srcRect/>
          <a:stretch>
            <a:fillRect/>
          </a:stretch>
        </p:blipFill>
        <p:spPr>
          <a:xfrm>
            <a:off x="3568822" y="2820083"/>
            <a:ext cx="2639474" cy="1602227"/>
          </a:xfrm>
          <a:prstGeom prst="rect">
            <a:avLst/>
          </a:prstGeom>
          <a:noFill/>
          <a:ln>
            <a:noFill/>
          </a:ln>
          <a:effectLst/>
          <a:extLst/>
        </p:spPr>
      </p:pic>
      <p:pic>
        <p:nvPicPr>
          <p:cNvPr id="8" name="officeArt object"/>
          <p:cNvPicPr/>
          <p:nvPr/>
        </p:nvPicPr>
        <p:blipFill rotWithShape="1">
          <a:blip r:embed="rId3">
            <a:extLst/>
          </a:blip>
          <a:srcRect/>
          <a:stretch>
            <a:fillRect/>
          </a:stretch>
        </p:blipFill>
        <p:spPr>
          <a:xfrm>
            <a:off x="564119" y="3621197"/>
            <a:ext cx="2639474" cy="1602227"/>
          </a:xfrm>
          <a:prstGeom prst="rect">
            <a:avLst/>
          </a:prstGeom>
          <a:noFill/>
          <a:ln>
            <a:noFill/>
          </a:ln>
          <a:effectLst/>
          <a:extLst/>
        </p:spPr>
      </p:pic>
      <p:sp>
        <p:nvSpPr>
          <p:cNvPr id="4" name="PoljeZBesedilom 3"/>
          <p:cNvSpPr txBox="1"/>
          <p:nvPr/>
        </p:nvSpPr>
        <p:spPr>
          <a:xfrm>
            <a:off x="6761747" y="2467034"/>
            <a:ext cx="5101390" cy="2308324"/>
          </a:xfrm>
          <a:prstGeom prst="rect">
            <a:avLst/>
          </a:prstGeom>
          <a:noFill/>
        </p:spPr>
        <p:txBody>
          <a:bodyPr wrap="square" rtlCol="0">
            <a:spAutoFit/>
          </a:bodyPr>
          <a:lstStyle/>
          <a:p>
            <a:r>
              <a:rPr lang="sl-SI" dirty="0"/>
              <a:t>Os snemanja je namišljena linija med dvema snemalnima objektoma. Če kamero postavimo na eno stran te linje, se posneti kadri med seboj dopolnjujejo.</a:t>
            </a:r>
          </a:p>
          <a:p>
            <a:endParaRPr lang="sl-SI" dirty="0"/>
          </a:p>
          <a:p>
            <a:r>
              <a:rPr lang="sl-SI" dirty="0"/>
              <a:t>Paziti moramo, da akter A v vseh kadrih stoji na levi in gleda proti desni. Akter B pa v vseh kadrih stoji na desni in gleda proti levi strani kadra.</a:t>
            </a:r>
            <a:endParaRPr lang="sr-Cyrl-RS" dirty="0"/>
          </a:p>
        </p:txBody>
      </p:sp>
    </p:spTree>
    <p:extLst>
      <p:ext uri="{BB962C8B-B14F-4D97-AF65-F5344CB8AC3E}">
        <p14:creationId xmlns:p14="http://schemas.microsoft.com/office/powerpoint/2010/main" val="131265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262" y="365125"/>
            <a:ext cx="10515600" cy="1325563"/>
          </a:xfrm>
        </p:spPr>
        <p:txBody>
          <a:bodyPr/>
          <a:lstStyle/>
          <a:p>
            <a:r>
              <a:rPr lang="sl-SI" dirty="0"/>
              <a:t>Filmski plan</a:t>
            </a:r>
          </a:p>
        </p:txBody>
      </p:sp>
      <p:pic>
        <p:nvPicPr>
          <p:cNvPr id="4" name="officeArt object"/>
          <p:cNvPicPr>
            <a:picLocks noGrp="1"/>
          </p:cNvPicPr>
          <p:nvPr>
            <p:ph idx="1"/>
          </p:nvPr>
        </p:nvPicPr>
        <p:blipFill rotWithShape="1">
          <a:blip r:embed="rId2">
            <a:extLst/>
          </a:blip>
          <a:srcRect/>
          <a:stretch>
            <a:fillRect/>
          </a:stretch>
        </p:blipFill>
        <p:spPr>
          <a:xfrm>
            <a:off x="4908149" y="2367940"/>
            <a:ext cx="1907580" cy="1070730"/>
          </a:xfrm>
          <a:prstGeom prst="rect">
            <a:avLst/>
          </a:prstGeom>
          <a:noFill/>
          <a:ln>
            <a:noFill/>
          </a:ln>
          <a:effectLst/>
          <a:extLst/>
        </p:spPr>
      </p:pic>
      <p:grpSp>
        <p:nvGrpSpPr>
          <p:cNvPr id="15" name="Skupina 14"/>
          <p:cNvGrpSpPr/>
          <p:nvPr/>
        </p:nvGrpSpPr>
        <p:grpSpPr>
          <a:xfrm>
            <a:off x="5096793" y="2369102"/>
            <a:ext cx="6972299" cy="3166081"/>
            <a:chOff x="1115218" y="1535619"/>
            <a:chExt cx="10238582" cy="4649281"/>
          </a:xfrm>
        </p:grpSpPr>
        <p:pic>
          <p:nvPicPr>
            <p:cNvPr id="5" name="officeArt object"/>
            <p:cNvPicPr/>
            <p:nvPr/>
          </p:nvPicPr>
          <p:blipFill rotWithShape="1">
            <a:blip r:embed="rId3">
              <a:extLst/>
            </a:blip>
            <a:srcRect/>
            <a:stretch>
              <a:fillRect/>
            </a:stretch>
          </p:blipFill>
          <p:spPr>
            <a:xfrm>
              <a:off x="4381501" y="1535619"/>
              <a:ext cx="2801216" cy="1570624"/>
            </a:xfrm>
            <a:prstGeom prst="rect">
              <a:avLst/>
            </a:prstGeom>
            <a:noFill/>
            <a:ln>
              <a:noFill/>
            </a:ln>
            <a:effectLst/>
            <a:extLst/>
          </p:spPr>
        </p:pic>
        <p:pic>
          <p:nvPicPr>
            <p:cNvPr id="6" name="officeArt object"/>
            <p:cNvPicPr/>
            <p:nvPr/>
          </p:nvPicPr>
          <p:blipFill rotWithShape="1">
            <a:blip r:embed="rId4">
              <a:extLst/>
            </a:blip>
            <a:srcRect/>
            <a:stretch>
              <a:fillRect/>
            </a:stretch>
          </p:blipFill>
          <p:spPr>
            <a:xfrm>
              <a:off x="7268441" y="1535619"/>
              <a:ext cx="4085359" cy="2095056"/>
            </a:xfrm>
            <a:prstGeom prst="rect">
              <a:avLst/>
            </a:prstGeom>
            <a:noFill/>
            <a:ln>
              <a:noFill/>
            </a:ln>
            <a:effectLst/>
            <a:extLst/>
          </p:spPr>
        </p:pic>
        <p:pic>
          <p:nvPicPr>
            <p:cNvPr id="7" name="officeArt object"/>
            <p:cNvPicPr/>
            <p:nvPr/>
          </p:nvPicPr>
          <p:blipFill rotWithShape="1">
            <a:blip r:embed="rId5">
              <a:extLst/>
            </a:blip>
            <a:srcRect/>
            <a:stretch>
              <a:fillRect/>
            </a:stretch>
          </p:blipFill>
          <p:spPr>
            <a:xfrm>
              <a:off x="2238808" y="4025900"/>
              <a:ext cx="3543300" cy="2006600"/>
            </a:xfrm>
            <a:prstGeom prst="rect">
              <a:avLst/>
            </a:prstGeom>
            <a:noFill/>
            <a:ln>
              <a:noFill/>
            </a:ln>
            <a:effectLst/>
            <a:extLst/>
          </p:spPr>
        </p:pic>
        <p:pic>
          <p:nvPicPr>
            <p:cNvPr id="8" name="officeArt object"/>
            <p:cNvPicPr/>
            <p:nvPr/>
          </p:nvPicPr>
          <p:blipFill rotWithShape="1">
            <a:blip r:embed="rId6">
              <a:extLst/>
            </a:blip>
            <a:srcRect/>
            <a:stretch>
              <a:fillRect/>
            </a:stretch>
          </p:blipFill>
          <p:spPr>
            <a:xfrm>
              <a:off x="6198177" y="4025900"/>
              <a:ext cx="3390900" cy="2159000"/>
            </a:xfrm>
            <a:prstGeom prst="rect">
              <a:avLst/>
            </a:prstGeom>
            <a:noFill/>
            <a:ln>
              <a:noFill/>
            </a:ln>
            <a:effectLst/>
            <a:extLst/>
          </p:spPr>
        </p:pic>
        <p:sp>
          <p:nvSpPr>
            <p:cNvPr id="9" name="Rectangle 8"/>
            <p:cNvSpPr/>
            <p:nvPr/>
          </p:nvSpPr>
          <p:spPr>
            <a:xfrm>
              <a:off x="1115218" y="3197592"/>
              <a:ext cx="2095573" cy="369332"/>
            </a:xfrm>
            <a:prstGeom prst="rect">
              <a:avLst/>
            </a:prstGeom>
          </p:spPr>
          <p:txBody>
            <a:bodyPr wrap="square">
              <a:spAutoFit/>
            </a:bodyPr>
            <a:lstStyle/>
            <a:p>
              <a:r>
                <a:rPr lang="sl-SI" dirty="0">
                  <a:effectLst/>
                  <a:latin typeface="Times New Roman" panose="02020603050405020304" pitchFamily="18" charset="0"/>
                  <a:ea typeface="Arial Unicode MS" panose="020B0604020202020204" pitchFamily="34" charset="-128"/>
                </a:rPr>
                <a:t>Splo</a:t>
              </a:r>
              <a:r>
                <a:rPr lang="en-US" dirty="0" err="1">
                  <a:effectLst/>
                  <a:latin typeface="Times New Roman" panose="02020603050405020304" pitchFamily="18" charset="0"/>
                  <a:ea typeface="Arial Unicode MS" panose="020B0604020202020204" pitchFamily="34" charset="-128"/>
                </a:rPr>
                <a:t>šni</a:t>
              </a:r>
              <a:r>
                <a:rPr lang="en-US" dirty="0">
                  <a:effectLst/>
                  <a:latin typeface="Times New Roman" panose="02020603050405020304" pitchFamily="18" charset="0"/>
                  <a:ea typeface="Arial Unicode MS" panose="020B0604020202020204" pitchFamily="34" charset="-128"/>
                </a:rPr>
                <a:t> plan (total</a:t>
              </a:r>
              <a:r>
                <a:rPr lang="sl-SI" dirty="0">
                  <a:effectLst/>
                  <a:latin typeface="Times New Roman" panose="02020603050405020304" pitchFamily="18" charset="0"/>
                  <a:ea typeface="Arial Unicode MS" panose="020B0604020202020204" pitchFamily="34" charset="-128"/>
                </a:rPr>
                <a:t>)</a:t>
              </a:r>
              <a:endParaRPr lang="sl-SI" dirty="0"/>
            </a:p>
          </p:txBody>
        </p:sp>
        <p:sp>
          <p:nvSpPr>
            <p:cNvPr id="10" name="Rectangle 9"/>
            <p:cNvSpPr/>
            <p:nvPr/>
          </p:nvSpPr>
          <p:spPr>
            <a:xfrm>
              <a:off x="4899122" y="3202894"/>
              <a:ext cx="1364476"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Srednji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1" name="Rectangle 10"/>
            <p:cNvSpPr/>
            <p:nvPr/>
          </p:nvSpPr>
          <p:spPr>
            <a:xfrm>
              <a:off x="8503847" y="3194784"/>
              <a:ext cx="2342657" cy="542351"/>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Polbli</a:t>
              </a:r>
              <a:r>
                <a:rPr lang="sl-SI" dirty="0">
                  <a:effectLst/>
                  <a:latin typeface="Times New Roman" panose="02020603050405020304" pitchFamily="18" charset="0"/>
                  <a:ea typeface="Arial Unicode MS" panose="020B0604020202020204" pitchFamily="34" charset="-128"/>
                </a:rPr>
                <a:t>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2" name="Rectangle 11"/>
            <p:cNvSpPr/>
            <p:nvPr/>
          </p:nvSpPr>
          <p:spPr>
            <a:xfrm>
              <a:off x="3112881" y="5717470"/>
              <a:ext cx="1326004" cy="369332"/>
            </a:xfrm>
            <a:prstGeom prst="rect">
              <a:avLst/>
            </a:prstGeom>
          </p:spPr>
          <p:txBody>
            <a:bodyPr wrap="none">
              <a:spAutoFit/>
            </a:bodyPr>
            <a:lstStyle/>
            <a:p>
              <a:r>
                <a:rPr lang="sl-SI" dirty="0">
                  <a:effectLst/>
                  <a:latin typeface="Times New Roman" panose="02020603050405020304" pitchFamily="18" charset="0"/>
                  <a:ea typeface="Arial Unicode MS" panose="020B0604020202020204" pitchFamily="34" charset="-128"/>
                </a:rPr>
                <a:t>Bliž</a:t>
              </a:r>
              <a:r>
                <a:rPr lang="en-US" dirty="0" err="1">
                  <a:effectLst/>
                  <a:latin typeface="Times New Roman" panose="02020603050405020304" pitchFamily="18" charset="0"/>
                  <a:ea typeface="Arial Unicode MS" panose="020B0604020202020204" pitchFamily="34" charset="-128"/>
                </a:rPr>
                <a:t>nji</a:t>
              </a:r>
              <a:r>
                <a:rPr lang="en-US" dirty="0">
                  <a:effectLst/>
                  <a:latin typeface="Times New Roman" panose="02020603050405020304" pitchFamily="18" charset="0"/>
                  <a:ea typeface="Arial Unicode MS" panose="020B0604020202020204" pitchFamily="34" charset="-128"/>
                </a:rPr>
                <a:t> plan </a:t>
              </a:r>
              <a:endParaRPr lang="sl-SI" dirty="0"/>
            </a:p>
          </p:txBody>
        </p:sp>
        <p:sp>
          <p:nvSpPr>
            <p:cNvPr id="13" name="Rectangle 12"/>
            <p:cNvSpPr/>
            <p:nvPr/>
          </p:nvSpPr>
          <p:spPr>
            <a:xfrm>
              <a:off x="7312431" y="5647161"/>
              <a:ext cx="1191416" cy="369332"/>
            </a:xfrm>
            <a:prstGeom prst="rect">
              <a:avLst/>
            </a:prstGeom>
          </p:spPr>
          <p:txBody>
            <a:bodyPr wrap="none">
              <a:spAutoFit/>
            </a:bodyPr>
            <a:lstStyle/>
            <a:p>
              <a:r>
                <a:rPr lang="en-US" dirty="0" err="1">
                  <a:effectLst/>
                  <a:latin typeface="Times New Roman" panose="02020603050405020304" pitchFamily="18" charset="0"/>
                  <a:ea typeface="Arial Unicode MS" panose="020B0604020202020204" pitchFamily="34" charset="-128"/>
                </a:rPr>
                <a:t>Veliki</a:t>
              </a:r>
              <a:r>
                <a:rPr lang="en-US" dirty="0">
                  <a:effectLst/>
                  <a:latin typeface="Times New Roman" panose="02020603050405020304" pitchFamily="18" charset="0"/>
                  <a:ea typeface="Arial Unicode MS" panose="020B0604020202020204" pitchFamily="34" charset="-128"/>
                </a:rPr>
                <a:t> plan</a:t>
              </a:r>
              <a:endParaRPr lang="sl-SI" dirty="0"/>
            </a:p>
          </p:txBody>
        </p:sp>
      </p:grpSp>
      <p:sp>
        <p:nvSpPr>
          <p:cNvPr id="16" name="PoljeZBesedilom 15"/>
          <p:cNvSpPr txBox="1"/>
          <p:nvPr/>
        </p:nvSpPr>
        <p:spPr>
          <a:xfrm>
            <a:off x="441434" y="2662152"/>
            <a:ext cx="3941380" cy="1754326"/>
          </a:xfrm>
          <a:prstGeom prst="rect">
            <a:avLst/>
          </a:prstGeom>
          <a:noFill/>
        </p:spPr>
        <p:txBody>
          <a:bodyPr wrap="square" rtlCol="0">
            <a:spAutoFit/>
          </a:bodyPr>
          <a:lstStyle/>
          <a:p>
            <a:r>
              <a:rPr lang="sl-SI" dirty="0"/>
              <a:t>Filmski plan je razmerje med glavnim predmetom snemanja in njegovo okolico. </a:t>
            </a:r>
          </a:p>
          <a:p>
            <a:r>
              <a:rPr lang="sl-SI" dirty="0"/>
              <a:t>S planom izrazimo filmsko oddaljenost glavnega snemalnega predmeta od kamere (Kocjančič, 1980). </a:t>
            </a:r>
            <a:endParaRPr lang="sr-Cyrl-RS" dirty="0"/>
          </a:p>
        </p:txBody>
      </p:sp>
    </p:spTree>
    <p:extLst>
      <p:ext uri="{BB962C8B-B14F-4D97-AF65-F5344CB8AC3E}">
        <p14:creationId xmlns:p14="http://schemas.microsoft.com/office/powerpoint/2010/main" val="23815027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Kateri plani gredo skupaj</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8186" y="1911333"/>
            <a:ext cx="7660698" cy="5279989"/>
          </a:xfrm>
        </p:spPr>
      </p:pic>
      <p:sp>
        <p:nvSpPr>
          <p:cNvPr id="3" name="PoljeZBesedilom 2"/>
          <p:cNvSpPr txBox="1"/>
          <p:nvPr/>
        </p:nvSpPr>
        <p:spPr>
          <a:xfrm>
            <a:off x="986589" y="1540042"/>
            <a:ext cx="10082464" cy="646331"/>
          </a:xfrm>
          <a:prstGeom prst="rect">
            <a:avLst/>
          </a:prstGeom>
          <a:noFill/>
        </p:spPr>
        <p:txBody>
          <a:bodyPr wrap="square" rtlCol="0">
            <a:spAutoFit/>
          </a:bodyPr>
          <a:lstStyle/>
          <a:p>
            <a:r>
              <a:rPr lang="sl-SI" dirty="0"/>
              <a:t>Prehod iz enega plana v drugega mora biti postopen. Iz velikega plana moramo preiti na srednji ali ameriški plan, in ne na splošnega. </a:t>
            </a:r>
            <a:endParaRPr lang="sr-Cyrl-RS" b="1" dirty="0"/>
          </a:p>
        </p:txBody>
      </p:sp>
    </p:spTree>
    <p:extLst>
      <p:ext uri="{BB962C8B-B14F-4D97-AF65-F5344CB8AC3E}">
        <p14:creationId xmlns:p14="http://schemas.microsoft.com/office/powerpoint/2010/main" val="28618341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Kateri plani gredo skupaj</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9127" y="1832183"/>
            <a:ext cx="9822873" cy="6770227"/>
          </a:xfrm>
        </p:spPr>
      </p:pic>
    </p:spTree>
    <p:extLst>
      <p:ext uri="{BB962C8B-B14F-4D97-AF65-F5344CB8AC3E}">
        <p14:creationId xmlns:p14="http://schemas.microsoft.com/office/powerpoint/2010/main" val="14189872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Kateri plani gredo skupaj</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375" y="1867693"/>
            <a:ext cx="7660698" cy="5279989"/>
          </a:xfrm>
        </p:spPr>
      </p:pic>
    </p:spTree>
    <p:extLst>
      <p:ext uri="{BB962C8B-B14F-4D97-AF65-F5344CB8AC3E}">
        <p14:creationId xmlns:p14="http://schemas.microsoft.com/office/powerpoint/2010/main" val="42319072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Kateri plani gredo skupaj</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3872" y="1690688"/>
            <a:ext cx="15331322" cy="10566820"/>
          </a:xfrm>
        </p:spPr>
      </p:pic>
      <p:sp>
        <p:nvSpPr>
          <p:cNvPr id="4" name="Rectangle 3"/>
          <p:cNvSpPr/>
          <p:nvPr/>
        </p:nvSpPr>
        <p:spPr>
          <a:xfrm>
            <a:off x="4833475" y="3175553"/>
            <a:ext cx="2525050" cy="369332"/>
          </a:xfrm>
          <a:prstGeom prst="rect">
            <a:avLst/>
          </a:prstGeom>
        </p:spPr>
        <p:txBody>
          <a:bodyPr wrap="none">
            <a:spAutoFit/>
          </a:bodyPr>
          <a:lstStyle/>
          <a:p>
            <a:r>
              <a:rPr lang="sl-SI" dirty="0">
                <a:latin typeface="Times" panose="02020603050405020304" pitchFamily="18" charset="0"/>
                <a:cs typeface="Times" panose="02020603050405020304" pitchFamily="18" charset="0"/>
              </a:rPr>
              <a:t>Kateri plani gredo skupaj</a:t>
            </a:r>
          </a:p>
        </p:txBody>
      </p:sp>
    </p:spTree>
    <p:extLst>
      <p:ext uri="{BB962C8B-B14F-4D97-AF65-F5344CB8AC3E}">
        <p14:creationId xmlns:p14="http://schemas.microsoft.com/office/powerpoint/2010/main" val="18990330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Kateri plani pašejo skupaj</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18608" y="2635466"/>
            <a:ext cx="727365" cy="501324"/>
          </a:xfrm>
        </p:spPr>
      </p:pic>
    </p:spTree>
    <p:extLst>
      <p:ext uri="{BB962C8B-B14F-4D97-AF65-F5344CB8AC3E}">
        <p14:creationId xmlns:p14="http://schemas.microsoft.com/office/powerpoint/2010/main" val="11596434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Kateri plani gredo skupaj</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2503" y="1398405"/>
            <a:ext cx="28191191" cy="19430237"/>
          </a:xfrm>
        </p:spPr>
      </p:pic>
    </p:spTree>
    <p:extLst>
      <p:ext uri="{BB962C8B-B14F-4D97-AF65-F5344CB8AC3E}">
        <p14:creationId xmlns:p14="http://schemas.microsoft.com/office/powerpoint/2010/main" val="24110377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Kontinuiteta gibanja</a:t>
            </a:r>
          </a:p>
        </p:txBody>
      </p:sp>
      <p:pic>
        <p:nvPicPr>
          <p:cNvPr id="4" name="officeArt object"/>
          <p:cNvPicPr>
            <a:picLocks noGrp="1"/>
          </p:cNvPicPr>
          <p:nvPr>
            <p:ph idx="1"/>
          </p:nvPr>
        </p:nvPicPr>
        <p:blipFill rotWithShape="1">
          <a:blip r:embed="rId2">
            <a:extLst/>
          </a:blip>
          <a:srcRect/>
          <a:stretch>
            <a:fillRect/>
          </a:stretch>
        </p:blipFill>
        <p:spPr>
          <a:xfrm>
            <a:off x="1690255" y="1856608"/>
            <a:ext cx="3681845" cy="2403663"/>
          </a:xfrm>
          <a:prstGeom prst="rect">
            <a:avLst/>
          </a:prstGeom>
          <a:noFill/>
          <a:ln>
            <a:noFill/>
          </a:ln>
          <a:effectLst/>
          <a:extLst/>
        </p:spPr>
      </p:pic>
      <p:pic>
        <p:nvPicPr>
          <p:cNvPr id="5" name="officeArt object"/>
          <p:cNvPicPr/>
          <p:nvPr/>
        </p:nvPicPr>
        <p:blipFill rotWithShape="1">
          <a:blip r:embed="rId3">
            <a:extLst/>
          </a:blip>
          <a:srcRect/>
          <a:stretch>
            <a:fillRect/>
          </a:stretch>
        </p:blipFill>
        <p:spPr>
          <a:xfrm>
            <a:off x="6854535" y="1856608"/>
            <a:ext cx="3681845" cy="2403663"/>
          </a:xfrm>
          <a:prstGeom prst="rect">
            <a:avLst/>
          </a:prstGeom>
          <a:noFill/>
          <a:ln>
            <a:noFill/>
          </a:ln>
          <a:effectLst/>
          <a:extLst/>
        </p:spPr>
      </p:pic>
    </p:spTree>
    <p:extLst>
      <p:ext uri="{BB962C8B-B14F-4D97-AF65-F5344CB8AC3E}">
        <p14:creationId xmlns:p14="http://schemas.microsoft.com/office/powerpoint/2010/main" val="42616846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err="1">
                <a:latin typeface="Times" panose="02020603050405020304" pitchFamily="18" charset="0"/>
                <a:cs typeface="Times" panose="02020603050405020304" pitchFamily="18" charset="0"/>
              </a:rPr>
              <a:t>Protiplan</a:t>
            </a:r>
            <a:endParaRPr lang="sl-SI" dirty="0">
              <a:latin typeface="Times" panose="02020603050405020304" pitchFamily="18" charset="0"/>
              <a:cs typeface="Times" panose="02020603050405020304" pitchFamily="18" charset="0"/>
            </a:endParaRPr>
          </a:p>
        </p:txBody>
      </p:sp>
      <p:sp>
        <p:nvSpPr>
          <p:cNvPr id="3" name="Ograda vsebine 2"/>
          <p:cNvSpPr>
            <a:spLocks noGrp="1"/>
          </p:cNvSpPr>
          <p:nvPr>
            <p:ph idx="1"/>
          </p:nvPr>
        </p:nvSpPr>
        <p:spPr/>
        <p:txBody>
          <a:bodyPr>
            <a:normAutofit fontScale="92500" lnSpcReduction="20000"/>
          </a:bodyPr>
          <a:lstStyle/>
          <a:p>
            <a:pPr marL="0" indent="0">
              <a:buNone/>
            </a:pPr>
            <a:r>
              <a:rPr lang="sl-SI" dirty="0" err="1"/>
              <a:t>Protiplan</a:t>
            </a:r>
            <a:r>
              <a:rPr lang="sl-SI" dirty="0"/>
              <a:t> je tipična oblika kadriranja, ki pokaže dogajanje iz dveh zornih kotov. V enem kadru je prikazana akcija, v naslednjem pa posledica (Turković, 2008). </a:t>
            </a:r>
          </a:p>
          <a:p>
            <a:pPr marL="0" indent="0">
              <a:buNone/>
            </a:pPr>
            <a:r>
              <a:rPr lang="sl-SI" dirty="0"/>
              <a:t>V filmih se zelo pogosto uporablja. Primer </a:t>
            </a:r>
            <a:r>
              <a:rPr lang="sl-SI" dirty="0" err="1"/>
              <a:t>protiplana</a:t>
            </a:r>
            <a:r>
              <a:rPr lang="sl-SI" dirty="0"/>
              <a:t> si lahko zamislimo kot posnetek topa, ki v prvem kadru izstreli kroglo, v kadru, ki sledi, pa vidimo mesto, proti kateremu leti krogla. Danes ta pogled razumemo. V resnici pa je nenaraven, saj bi se dogajanje odvijalo za našim hrbtom in ga ne bi mogli videti iz obeh perspektiv (</a:t>
            </a:r>
            <a:r>
              <a:rPr lang="sl-SI" dirty="0" err="1"/>
              <a:t>Babac</a:t>
            </a:r>
            <a:r>
              <a:rPr lang="sl-SI" dirty="0"/>
              <a:t>, 1967). </a:t>
            </a:r>
          </a:p>
          <a:p>
            <a:pPr marL="0" indent="0">
              <a:buNone/>
            </a:pPr>
            <a:r>
              <a:rPr lang="sl-SI" dirty="0"/>
              <a:t>Z uporabo </a:t>
            </a:r>
            <a:r>
              <a:rPr lang="sl-SI" dirty="0" err="1"/>
              <a:t>protiplana</a:t>
            </a:r>
            <a:r>
              <a:rPr lang="sl-SI" dirty="0"/>
              <a:t> lahko dosežemo zanimiv učinek. V prvem kadru posnamemo objekt, ki se premika naravnost proti kameri (človek hodi proti kameri, vlak drvi proti kameri), in sicer tako, da se kameri čim bolj približa (če se da, lahko zapre vidno polje do te mere, da ga zatemni). Ta kader spojimo z drugim, v katerem se objekt naravnost oddaljuje od kamere </a:t>
            </a:r>
            <a:r>
              <a:rPr lang="sl-SI" dirty="0"/>
              <a:t>(</a:t>
            </a:r>
            <a:r>
              <a:rPr lang="en-GB" i="1" dirty="0"/>
              <a:t>Ibid</a:t>
            </a:r>
            <a:r>
              <a:rPr lang="en-GB" i="1" dirty="0" smtClean="0"/>
              <a:t>.</a:t>
            </a:r>
            <a:r>
              <a:rPr lang="en-GB" dirty="0" smtClean="0"/>
              <a:t>)</a:t>
            </a:r>
            <a:r>
              <a:rPr lang="sl-SI" dirty="0" smtClean="0"/>
              <a:t>. </a:t>
            </a:r>
            <a:endParaRPr lang="sr-Cyrl-RS" dirty="0"/>
          </a:p>
        </p:txBody>
      </p:sp>
    </p:spTree>
    <p:extLst>
      <p:ext uri="{BB962C8B-B14F-4D97-AF65-F5344CB8AC3E}">
        <p14:creationId xmlns:p14="http://schemas.microsoft.com/office/powerpoint/2010/main" val="7816188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074" y="0"/>
            <a:ext cx="10515600" cy="1325563"/>
          </a:xfrm>
        </p:spPr>
        <p:txBody>
          <a:bodyPr/>
          <a:lstStyle/>
          <a:p>
            <a:r>
              <a:rPr lang="sl-SI" dirty="0">
                <a:latin typeface="Times" panose="02020603050405020304" pitchFamily="18" charset="0"/>
                <a:cs typeface="Times" panose="02020603050405020304" pitchFamily="18" charset="0"/>
              </a:rPr>
              <a:t>Linearna montaža</a:t>
            </a:r>
          </a:p>
        </p:txBody>
      </p:sp>
      <p:pic>
        <p:nvPicPr>
          <p:cNvPr id="4" name="Pound_-_Future_Shor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4114" y="1831096"/>
            <a:ext cx="4866774" cy="3893421"/>
          </a:xfrm>
          <a:prstGeom prst="rect">
            <a:avLst/>
          </a:prstGeom>
        </p:spPr>
      </p:pic>
      <p:sp>
        <p:nvSpPr>
          <p:cNvPr id="3" name="PoljeZBesedilom 2"/>
          <p:cNvSpPr txBox="1"/>
          <p:nvPr/>
        </p:nvSpPr>
        <p:spPr>
          <a:xfrm>
            <a:off x="6063915" y="1831096"/>
            <a:ext cx="5751095" cy="3970318"/>
          </a:xfrm>
          <a:prstGeom prst="rect">
            <a:avLst/>
          </a:prstGeom>
          <a:noFill/>
        </p:spPr>
        <p:txBody>
          <a:bodyPr wrap="square" rtlCol="0">
            <a:spAutoFit/>
          </a:bodyPr>
          <a:lstStyle/>
          <a:p>
            <a:r>
              <a:rPr lang="sl-SI" dirty="0"/>
              <a:t>Linearna oziroma kronološka montaža, lahko pa tudi horizontalna (po Eisensteinu), izhaja iz najenostavnejše oblike filmske pripovedi, ki je definirana z enotnostjo dogajanja, prostora in časa. Zgodba je s tem tipom montaže podana kronološko, kar pomeni, da kadre drugega za drugim nizamo tako, da se njihova vsebina nadaljuje enako kot v realnosti. Tak način montaže ne dopušča iskanja vzrokov za neki dogodek v preteklosti ali prikazovanja njegovih posledic v prihodnosti. Linearno montažo zato uporabljamo v filmih oziroma delih filmov, kjer gledalcu predstavljamo dejstva. </a:t>
            </a:r>
          </a:p>
          <a:p>
            <a:r>
              <a:rPr lang="sl-SI" dirty="0"/>
              <a:t>Čeprav daje linearen tip montaže vtis enostavnosti, od nas zahteva visoko mero znanja in kreativnosti pri ustvarjanju kontinuitete, diskontinuitete in ritma (</a:t>
            </a:r>
            <a:r>
              <a:rPr lang="sl-SI" dirty="0" err="1"/>
              <a:t>Babac</a:t>
            </a:r>
            <a:r>
              <a:rPr lang="sl-SI" dirty="0"/>
              <a:t>, 2000). </a:t>
            </a:r>
            <a:endParaRPr lang="sr-Cyrl-RS" dirty="0"/>
          </a:p>
        </p:txBody>
      </p:sp>
    </p:spTree>
    <p:extLst>
      <p:ext uri="{BB962C8B-B14F-4D97-AF65-F5344CB8AC3E}">
        <p14:creationId xmlns:p14="http://schemas.microsoft.com/office/powerpoint/2010/main" val="2523170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074" y="0"/>
            <a:ext cx="10515600" cy="1325563"/>
          </a:xfrm>
        </p:spPr>
        <p:txBody>
          <a:bodyPr/>
          <a:lstStyle/>
          <a:p>
            <a:r>
              <a:rPr lang="sl-SI" dirty="0">
                <a:latin typeface="Times" panose="02020603050405020304" pitchFamily="18" charset="0"/>
                <a:cs typeface="Times" panose="02020603050405020304" pitchFamily="18" charset="0"/>
              </a:rPr>
              <a:t>Vzporedna montaža</a:t>
            </a:r>
            <a:r>
              <a:rPr lang="sl-SI" dirty="0"/>
              <a:t/>
            </a:r>
            <a:br>
              <a:rPr lang="sl-SI" dirty="0"/>
            </a:br>
            <a:endParaRPr lang="sl-SI" dirty="0">
              <a:latin typeface="Times" panose="02020603050405020304" pitchFamily="18" charset="0"/>
              <a:cs typeface="Times" panose="02020603050405020304" pitchFamily="18" charset="0"/>
            </a:endParaRPr>
          </a:p>
        </p:txBody>
      </p:sp>
      <p:pic>
        <p:nvPicPr>
          <p:cNvPr id="3" name="Top 10 Most Effective Editing Moments of All Time">
            <a:hlinkClick r:id="" action="ppaction://media"/>
          </p:cNvPr>
          <p:cNvPicPr>
            <a:picLocks noChangeAspect="1"/>
          </p:cNvPicPr>
          <p:nvPr>
            <a:videoFile r:link="rId1"/>
            <p:extLst>
              <p:ext uri="{DAA4B4D4-6D71-4841-9C94-3DE7FCFB9230}">
                <p14:media xmlns:p14="http://schemas.microsoft.com/office/powerpoint/2010/main" r:embed="rId2">
                  <p14:trim st="112659" end="296009.5555"/>
                </p14:media>
              </p:ext>
            </p:extLst>
          </p:nvPr>
        </p:nvPicPr>
        <p:blipFill>
          <a:blip r:embed="rId4"/>
          <a:stretch>
            <a:fillRect/>
          </a:stretch>
        </p:blipFill>
        <p:spPr>
          <a:xfrm>
            <a:off x="318336" y="1952580"/>
            <a:ext cx="5914021" cy="3326638"/>
          </a:xfrm>
          <a:prstGeom prst="rect">
            <a:avLst/>
          </a:prstGeom>
        </p:spPr>
      </p:pic>
      <p:sp>
        <p:nvSpPr>
          <p:cNvPr id="4" name="PoljeZBesedilom 3"/>
          <p:cNvSpPr txBox="1"/>
          <p:nvPr/>
        </p:nvSpPr>
        <p:spPr>
          <a:xfrm>
            <a:off x="6785810" y="661244"/>
            <a:ext cx="5053263" cy="5909310"/>
          </a:xfrm>
          <a:prstGeom prst="rect">
            <a:avLst/>
          </a:prstGeom>
          <a:noFill/>
        </p:spPr>
        <p:txBody>
          <a:bodyPr wrap="square" rtlCol="0">
            <a:spAutoFit/>
          </a:bodyPr>
          <a:lstStyle/>
          <a:p>
            <a:r>
              <a:rPr lang="sl-SI" dirty="0"/>
              <a:t>Montažni postopek, ki gledalcu omogoča izmenično spremljanje dveh prostorsko ločenih istočasnih dogajanj ali dveh vzporednih dogajanj v istem prizoru, se imenuje paralelna montaža. Dogajanji sta lahko enakovredni oziroma simetrični ali pa sta asimetrični. Eno dogajanje je glavno, drugo pa ga spremlja (Turković, 2008). </a:t>
            </a:r>
          </a:p>
          <a:p>
            <a:r>
              <a:rPr lang="sl-SI" dirty="0"/>
              <a:t>Paralelno montažo lahko uporabljamo tako za kompozicijo celotnega filma kot tudi za posamezne dele. Med seboj se lahko prepletata dve dogajanji, ki se odvijata istočasno na različnih lokacijah, ali pa se prepletajo dogajanja iz istega prostora, vendar se dogajajo v različnih časih (preteklost, sedanjost in prihodnost). Manj pogosto se ta način montaže uporablja v celotnem filmu. Po navadi ga uporabljamo samo za določene dele filma. Pri takem prepletanju filmski čas izgubi konkreten pomen in postane domišljijski. </a:t>
            </a:r>
          </a:p>
          <a:p>
            <a:r>
              <a:rPr lang="sl-SI" dirty="0"/>
              <a:t>Najenostavnejša oblika tega tipa montaže je, ko so kadri v odnosu vzroka in posledice. Zgodbo vidimo bipolarno, iz dveh različnih kotov (</a:t>
            </a:r>
            <a:r>
              <a:rPr lang="sl-SI" dirty="0" err="1"/>
              <a:t>Babac</a:t>
            </a:r>
            <a:r>
              <a:rPr lang="sl-SI" dirty="0"/>
              <a:t>, 2000). </a:t>
            </a:r>
            <a:endParaRPr lang="sr-Cyrl-RS" dirty="0"/>
          </a:p>
        </p:txBody>
      </p:sp>
    </p:spTree>
    <p:extLst>
      <p:ext uri="{BB962C8B-B14F-4D97-AF65-F5344CB8AC3E}">
        <p14:creationId xmlns:p14="http://schemas.microsoft.com/office/powerpoint/2010/main" val="3545153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5650" y="197427"/>
            <a:ext cx="9308129" cy="6415449"/>
          </a:xfrm>
        </p:spPr>
      </p:pic>
    </p:spTree>
    <p:extLst>
      <p:ext uri="{BB962C8B-B14F-4D97-AF65-F5344CB8AC3E}">
        <p14:creationId xmlns:p14="http://schemas.microsoft.com/office/powerpoint/2010/main" val="38176777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074" y="0"/>
            <a:ext cx="10515600" cy="1325563"/>
          </a:xfrm>
        </p:spPr>
        <p:txBody>
          <a:bodyPr/>
          <a:lstStyle/>
          <a:p>
            <a:r>
              <a:rPr lang="sl-SI" dirty="0">
                <a:latin typeface="Times" panose="02020603050405020304" pitchFamily="18" charset="0"/>
                <a:cs typeface="Times" panose="02020603050405020304" pitchFamily="18" charset="0"/>
              </a:rPr>
              <a:t>Eliptična montaža</a:t>
            </a:r>
          </a:p>
        </p:txBody>
      </p:sp>
      <p:pic>
        <p:nvPicPr>
          <p:cNvPr id="4" name="Rocky_I_-_Training_(High_Defini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1221" y="2013880"/>
            <a:ext cx="5257368" cy="2954961"/>
          </a:xfrm>
          <a:prstGeom prst="rect">
            <a:avLst/>
          </a:prstGeom>
        </p:spPr>
      </p:pic>
      <p:sp>
        <p:nvSpPr>
          <p:cNvPr id="3" name="PoljeZBesedilom 2"/>
          <p:cNvSpPr txBox="1"/>
          <p:nvPr/>
        </p:nvSpPr>
        <p:spPr>
          <a:xfrm>
            <a:off x="6087979" y="1367701"/>
            <a:ext cx="5342021" cy="4247317"/>
          </a:xfrm>
          <a:prstGeom prst="rect">
            <a:avLst/>
          </a:prstGeom>
          <a:noFill/>
        </p:spPr>
        <p:txBody>
          <a:bodyPr wrap="square" rtlCol="0">
            <a:spAutoFit/>
          </a:bodyPr>
          <a:lstStyle/>
          <a:p>
            <a:r>
              <a:rPr lang="sl-SI" dirty="0"/>
              <a:t>Louis </a:t>
            </a:r>
            <a:r>
              <a:rPr lang="sl-SI" dirty="0" err="1"/>
              <a:t>Delluc</a:t>
            </a:r>
            <a:r>
              <a:rPr lang="sl-SI" dirty="0"/>
              <a:t>, eden prvih francoskih filmskih teoretikov, je razlagal elipso kot stilsko figuro, ki omogoča razvoj specifične filmske </a:t>
            </a:r>
            <a:r>
              <a:rPr lang="sl-SI" dirty="0" smtClean="0"/>
              <a:t>poetike</a:t>
            </a:r>
            <a:r>
              <a:rPr lang="en-GB" dirty="0" smtClean="0"/>
              <a:t> </a:t>
            </a:r>
            <a:r>
              <a:rPr lang="sl-SI" dirty="0"/>
              <a:t>(</a:t>
            </a:r>
            <a:r>
              <a:rPr lang="en-GB" i="1" dirty="0"/>
              <a:t>Ibid</a:t>
            </a:r>
            <a:r>
              <a:rPr lang="en-GB" i="1" dirty="0" smtClean="0"/>
              <a:t>.</a:t>
            </a:r>
            <a:r>
              <a:rPr lang="en-GB" dirty="0" smtClean="0"/>
              <a:t>)</a:t>
            </a:r>
            <a:r>
              <a:rPr lang="sl-SI" dirty="0" smtClean="0"/>
              <a:t>. </a:t>
            </a:r>
            <a:endParaRPr lang="sl-SI" dirty="0"/>
          </a:p>
          <a:p>
            <a:r>
              <a:rPr lang="sl-SI" dirty="0"/>
              <a:t>Elipsa je vrsta diskontinuiranega montažnega prehoda, preskakovanje delov dogajanj iz kadra v kader. (Turković, 2008) </a:t>
            </a:r>
          </a:p>
          <a:p>
            <a:r>
              <a:rPr lang="sl-SI" dirty="0"/>
              <a:t>Z izločanjem delov, ki so logični, so gledalcu jasni ali pa se jih mora spomniti sam, pridemo do diskontinuitete, a še zmeraj ohranimo občutek kronološkega zaporedja. Izpuščanje manj pomembnih elementov nam omogoča, da dogajanje zgostimo, pospešimo, ustvarjamo element presenečenja, spodbujamo gledalčevo domišljijo, ohranjamo stilsko enotnost, hkrati pa se izognemo dolgočasnim, nepomembnim in slabim delom zgodbe ter banalnostim (</a:t>
            </a:r>
            <a:r>
              <a:rPr lang="sl-SI" dirty="0" err="1"/>
              <a:t>Babac</a:t>
            </a:r>
            <a:r>
              <a:rPr lang="sl-SI" dirty="0"/>
              <a:t>, 2000). </a:t>
            </a:r>
            <a:endParaRPr lang="sr-Cyrl-RS" dirty="0"/>
          </a:p>
        </p:txBody>
      </p:sp>
    </p:spTree>
    <p:extLst>
      <p:ext uri="{BB962C8B-B14F-4D97-AF65-F5344CB8AC3E}">
        <p14:creationId xmlns:p14="http://schemas.microsoft.com/office/powerpoint/2010/main" val="4001683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074" y="0"/>
            <a:ext cx="10515600" cy="1325563"/>
          </a:xfrm>
        </p:spPr>
        <p:txBody>
          <a:bodyPr/>
          <a:lstStyle/>
          <a:p>
            <a:r>
              <a:rPr lang="sl-SI" dirty="0">
                <a:latin typeface="Times" panose="02020603050405020304" pitchFamily="18" charset="0"/>
                <a:cs typeface="Times" panose="02020603050405020304" pitchFamily="18" charset="0"/>
              </a:rPr>
              <a:t>Montaža atrakcije</a:t>
            </a:r>
          </a:p>
        </p:txBody>
      </p:sp>
      <p:pic>
        <p:nvPicPr>
          <p:cNvPr id="3" name="Top 10 Most Effective Editing Moments of All Time">
            <a:hlinkClick r:id="" action="ppaction://media"/>
          </p:cNvPr>
          <p:cNvPicPr>
            <a:picLocks noChangeAspect="1"/>
          </p:cNvPicPr>
          <p:nvPr>
            <a:videoFile r:link="rId1"/>
            <p:extLst>
              <p:ext uri="{DAA4B4D4-6D71-4841-9C94-3DE7FCFB9230}">
                <p14:media xmlns:p14="http://schemas.microsoft.com/office/powerpoint/2010/main" r:embed="rId2">
                  <p14:trim st="155576" end="267013.5555"/>
                </p14:media>
              </p:ext>
            </p:extLst>
          </p:nvPr>
        </p:nvPicPr>
        <p:blipFill>
          <a:blip r:embed="rId4"/>
          <a:stretch>
            <a:fillRect/>
          </a:stretch>
        </p:blipFill>
        <p:spPr>
          <a:xfrm>
            <a:off x="342400" y="1999202"/>
            <a:ext cx="5745579" cy="3231889"/>
          </a:xfrm>
          <a:prstGeom prst="rect">
            <a:avLst/>
          </a:prstGeom>
        </p:spPr>
      </p:pic>
      <p:sp>
        <p:nvSpPr>
          <p:cNvPr id="4" name="PoljeZBesedilom 3"/>
          <p:cNvSpPr txBox="1"/>
          <p:nvPr/>
        </p:nvSpPr>
        <p:spPr>
          <a:xfrm>
            <a:off x="6593305" y="937490"/>
            <a:ext cx="5101390" cy="5355312"/>
          </a:xfrm>
          <a:prstGeom prst="rect">
            <a:avLst/>
          </a:prstGeom>
          <a:noFill/>
        </p:spPr>
        <p:txBody>
          <a:bodyPr wrap="square" rtlCol="0">
            <a:spAutoFit/>
          </a:bodyPr>
          <a:lstStyle/>
          <a:p>
            <a:r>
              <a:rPr lang="sl-SI" dirty="0"/>
              <a:t>Termin montaža atrakcije je v istoimenskem tekstu leta 1923 prvi uporabil Sergej Eisenstein. Z njim je označil avantgardnost gledališke in filmske prakse izbiranja presenetljivih in šokantnih </a:t>
            </a:r>
            <a:r>
              <a:rPr lang="sl-SI" dirty="0" err="1"/>
              <a:t>prizornih</a:t>
            </a:r>
            <a:r>
              <a:rPr lang="sl-SI" dirty="0"/>
              <a:t> elementov in njihovega nepričakovanega povezovanja v sklope filma oziroma predstave (Turković, 2008). </a:t>
            </a:r>
          </a:p>
          <a:p>
            <a:r>
              <a:rPr lang="sl-SI" dirty="0"/>
              <a:t>Montaža atrakcije je postopek, s katerim želimo v vsakem kadru med dvema sosednjima kadroma ustvariti čim večji šok. To dosežemo tako, da so spoji polni metaforičnih pomenov, ki nastanejo s »trkom« delov realnosti. To pomeni, da je vsaka naslednja atrakcija v nasprotju s predhodno, in se zato med seboj »spopadata«. Cilj te montaže je rušenje narativne (pripovedne) zgradbe dela in čutno in psihološko usmerjanje gledalčeve pozornosti k želenemu poetskemu ali idejnemu efektu (učinku). Gledalce šok privede do ideje, saj simbolični značaj dojamejo z odzivom na stimulacijo (</a:t>
            </a:r>
            <a:r>
              <a:rPr lang="sl-SI" dirty="0" err="1"/>
              <a:t>Babac</a:t>
            </a:r>
            <a:r>
              <a:rPr lang="sl-SI" dirty="0"/>
              <a:t>, 2000). </a:t>
            </a:r>
            <a:endParaRPr lang="sr-Cyrl-RS" dirty="0"/>
          </a:p>
        </p:txBody>
      </p:sp>
    </p:spTree>
    <p:extLst>
      <p:ext uri="{BB962C8B-B14F-4D97-AF65-F5344CB8AC3E}">
        <p14:creationId xmlns:p14="http://schemas.microsoft.com/office/powerpoint/2010/main" val="1822102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err="1">
                <a:latin typeface="Times" panose="02020603050405020304" pitchFamily="18" charset="0"/>
                <a:cs typeface="Times" panose="02020603050405020304" pitchFamily="18" charset="0"/>
              </a:rPr>
              <a:t>Zgodboris</a:t>
            </a:r>
            <a:endParaRPr lang="sl-SI" dirty="0">
              <a:latin typeface="Times" panose="02020603050405020304" pitchFamily="18" charset="0"/>
              <a:cs typeface="Times" panose="02020603050405020304" pitchFamily="18" charset="0"/>
            </a:endParaRPr>
          </a:p>
        </p:txBody>
      </p:sp>
      <p:sp>
        <p:nvSpPr>
          <p:cNvPr id="3" name="Ograda vsebine 2"/>
          <p:cNvSpPr>
            <a:spLocks noGrp="1"/>
          </p:cNvSpPr>
          <p:nvPr>
            <p:ph idx="1"/>
          </p:nvPr>
        </p:nvSpPr>
        <p:spPr>
          <a:xfrm>
            <a:off x="838200" y="1416551"/>
            <a:ext cx="10515600" cy="4351338"/>
          </a:xfrm>
        </p:spPr>
        <p:txBody>
          <a:bodyPr>
            <a:normAutofit/>
          </a:bodyPr>
          <a:lstStyle/>
          <a:p>
            <a:pPr marL="0" indent="0">
              <a:buNone/>
            </a:pPr>
            <a:r>
              <a:rPr lang="sl-SI" dirty="0" err="1"/>
              <a:t>Zgodboris</a:t>
            </a:r>
            <a:r>
              <a:rPr lang="sl-SI" dirty="0"/>
              <a:t> ali </a:t>
            </a:r>
            <a:r>
              <a:rPr lang="sl-SI" dirty="0" err="1"/>
              <a:t>storyboard</a:t>
            </a:r>
            <a:r>
              <a:rPr lang="sl-SI" dirty="0"/>
              <a:t> je prvi vizualni prikaz zgodbe v procesu ustvarjanja filma. </a:t>
            </a:r>
          </a:p>
          <a:p>
            <a:pPr marL="0" indent="0">
              <a:buNone/>
            </a:pPr>
            <a:r>
              <a:rPr lang="sl-SI" dirty="0"/>
              <a:t>To je niz sličic (podobno kot v stripu), ki prikazujejo kadre, ki jih nameravamo posneti. Vsaka sličica prikazuje, v katerem planu bo kader posnet, katerem </a:t>
            </a:r>
            <a:r>
              <a:rPr lang="sl-SI" dirty="0" err="1"/>
              <a:t>rakurzu</a:t>
            </a:r>
            <a:r>
              <a:rPr lang="sl-SI" dirty="0"/>
              <a:t>, kako se bo premikala kamera itd., pa tudi koliko časa bomo kader gledali, kaj bo takrat igralec govoril, kako bo igral, kako se bo premikal …</a:t>
            </a:r>
          </a:p>
          <a:p>
            <a:endParaRPr lang="sr-Cyrl-RS" dirty="0"/>
          </a:p>
        </p:txBody>
      </p:sp>
    </p:spTree>
    <p:extLst>
      <p:ext uri="{BB962C8B-B14F-4D97-AF65-F5344CB8AC3E}">
        <p14:creationId xmlns:p14="http://schemas.microsoft.com/office/powerpoint/2010/main" val="7827436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latin typeface="Times" panose="02020603050405020304" pitchFamily="18" charset="0"/>
                <a:cs typeface="Times" panose="02020603050405020304" pitchFamily="18" charset="0"/>
              </a:rPr>
              <a:t>Viri:</a:t>
            </a:r>
          </a:p>
        </p:txBody>
      </p:sp>
      <p:sp>
        <p:nvSpPr>
          <p:cNvPr id="3" name="Ograda vsebine 2"/>
          <p:cNvSpPr>
            <a:spLocks noGrp="1"/>
          </p:cNvSpPr>
          <p:nvPr>
            <p:ph idx="1"/>
          </p:nvPr>
        </p:nvSpPr>
        <p:spPr/>
        <p:txBody>
          <a:bodyPr>
            <a:normAutofit fontScale="70000" lnSpcReduction="20000"/>
          </a:bodyPr>
          <a:lstStyle/>
          <a:p>
            <a:endParaRPr lang="sr-Cyrl-RS" dirty="0"/>
          </a:p>
          <a:p>
            <a:r>
              <a:rPr lang="sl-SI" dirty="0" err="1" smtClean="0"/>
              <a:t>Babac</a:t>
            </a:r>
            <a:r>
              <a:rPr lang="sl-SI" dirty="0"/>
              <a:t>, </a:t>
            </a:r>
            <a:r>
              <a:rPr lang="sl-SI" dirty="0" smtClean="0"/>
              <a:t>M</a:t>
            </a:r>
            <a:r>
              <a:rPr lang="en-GB" dirty="0" smtClean="0"/>
              <a:t>. </a:t>
            </a:r>
            <a:r>
              <a:rPr lang="sl-SI" dirty="0" smtClean="0"/>
              <a:t>2000</a:t>
            </a:r>
            <a:r>
              <a:rPr lang="en-GB" dirty="0" smtClean="0"/>
              <a:t>:</a:t>
            </a:r>
            <a:r>
              <a:rPr lang="sl-SI" dirty="0" smtClean="0"/>
              <a:t> </a:t>
            </a:r>
            <a:r>
              <a:rPr lang="sl-SI" i="1" dirty="0"/>
              <a:t>Jezik montaže pokretnih slika</a:t>
            </a:r>
            <a:r>
              <a:rPr lang="sl-SI" dirty="0"/>
              <a:t>. Beograd: </a:t>
            </a:r>
            <a:r>
              <a:rPr lang="sl-SI" dirty="0" err="1"/>
              <a:t>Clio</a:t>
            </a:r>
            <a:r>
              <a:rPr lang="sl-SI" dirty="0"/>
              <a:t>, Novi Sad: </a:t>
            </a:r>
            <a:r>
              <a:rPr lang="sl-SI" dirty="0" err="1" smtClean="0"/>
              <a:t>Univerzitet</a:t>
            </a:r>
            <a:r>
              <a:rPr lang="sl-SI" dirty="0" smtClean="0"/>
              <a:t>. </a:t>
            </a:r>
            <a:endParaRPr lang="sl-SI" dirty="0"/>
          </a:p>
          <a:p>
            <a:r>
              <a:rPr lang="sl-SI" dirty="0" smtClean="0"/>
              <a:t> </a:t>
            </a:r>
            <a:r>
              <a:rPr lang="en-GB" dirty="0" smtClean="0"/>
              <a:t>--</a:t>
            </a:r>
            <a:r>
              <a:rPr lang="sl-SI" dirty="0" smtClean="0"/>
              <a:t>.</a:t>
            </a:r>
            <a:r>
              <a:rPr lang="en-GB" dirty="0" smtClean="0"/>
              <a:t> 1967:</a:t>
            </a:r>
            <a:r>
              <a:rPr lang="sl-SI" dirty="0" smtClean="0"/>
              <a:t> </a:t>
            </a:r>
            <a:r>
              <a:rPr lang="sl-SI" i="1" dirty="0"/>
              <a:t>Kako se montira film</a:t>
            </a:r>
            <a:r>
              <a:rPr lang="sl-SI" dirty="0"/>
              <a:t>. Beograd: </a:t>
            </a:r>
            <a:r>
              <a:rPr lang="sl-SI" dirty="0" err="1"/>
              <a:t>Tehnička</a:t>
            </a:r>
            <a:r>
              <a:rPr lang="sl-SI" dirty="0"/>
              <a:t> </a:t>
            </a:r>
            <a:r>
              <a:rPr lang="sl-SI" dirty="0" smtClean="0"/>
              <a:t>knjiga. </a:t>
            </a:r>
            <a:endParaRPr lang="sl-SI" dirty="0"/>
          </a:p>
          <a:p>
            <a:r>
              <a:rPr lang="sl-SI" dirty="0" smtClean="0"/>
              <a:t>Bizjak</a:t>
            </a:r>
            <a:r>
              <a:rPr lang="sl-SI" dirty="0"/>
              <a:t>, </a:t>
            </a:r>
            <a:r>
              <a:rPr lang="sl-SI" dirty="0" smtClean="0"/>
              <a:t>R</a:t>
            </a:r>
            <a:r>
              <a:rPr lang="en-GB" dirty="0" smtClean="0"/>
              <a:t>. </a:t>
            </a:r>
            <a:r>
              <a:rPr lang="sl-SI" dirty="0" smtClean="0"/>
              <a:t>2011</a:t>
            </a:r>
            <a:r>
              <a:rPr lang="en-GB" dirty="0" smtClean="0"/>
              <a:t>:</a:t>
            </a:r>
            <a:r>
              <a:rPr lang="sl-SI" i="1" dirty="0" smtClean="0"/>
              <a:t> </a:t>
            </a:r>
            <a:r>
              <a:rPr lang="sl-SI" i="1" dirty="0"/>
              <a:t>Učbenik: Šola videa 2</a:t>
            </a:r>
            <a:r>
              <a:rPr lang="sl-SI" dirty="0"/>
              <a:t>. Ljubljana: Inštitut in akademija za </a:t>
            </a:r>
            <a:r>
              <a:rPr lang="sl-SI" dirty="0" smtClean="0"/>
              <a:t>multimedije</a:t>
            </a:r>
            <a:r>
              <a:rPr lang="en-GB" dirty="0" smtClean="0"/>
              <a:t>.</a:t>
            </a:r>
            <a:r>
              <a:rPr lang="sl-SI" dirty="0" smtClean="0"/>
              <a:t> </a:t>
            </a:r>
            <a:endParaRPr lang="sl-SI" dirty="0"/>
          </a:p>
          <a:p>
            <a:r>
              <a:rPr lang="en-US" dirty="0" smtClean="0"/>
              <a:t>Crittenden</a:t>
            </a:r>
            <a:r>
              <a:rPr lang="en-US" dirty="0"/>
              <a:t>, R</a:t>
            </a:r>
            <a:r>
              <a:rPr lang="en-US" dirty="0" smtClean="0"/>
              <a:t>. 1995</a:t>
            </a:r>
            <a:r>
              <a:rPr lang="en-US" dirty="0"/>
              <a:t>:</a:t>
            </a:r>
            <a:r>
              <a:rPr lang="en-US" dirty="0" smtClean="0"/>
              <a:t> </a:t>
            </a:r>
            <a:r>
              <a:rPr lang="en-US" i="1" dirty="0"/>
              <a:t>Film and video editing</a:t>
            </a:r>
            <a:r>
              <a:rPr lang="en-US" dirty="0"/>
              <a:t>. London: </a:t>
            </a:r>
            <a:r>
              <a:rPr lang="en-US" dirty="0" smtClean="0"/>
              <a:t>Blueprint. </a:t>
            </a:r>
          </a:p>
          <a:p>
            <a:r>
              <a:rPr lang="en-US" dirty="0" smtClean="0"/>
              <a:t>Gaskell </a:t>
            </a:r>
            <a:r>
              <a:rPr lang="en-US" dirty="0"/>
              <a:t>E</a:t>
            </a:r>
            <a:r>
              <a:rPr lang="en-US" dirty="0" smtClean="0"/>
              <a:t>. 2003: </a:t>
            </a:r>
            <a:r>
              <a:rPr lang="en-US" i="1" dirty="0"/>
              <a:t>The complete guide to digital video</a:t>
            </a:r>
            <a:r>
              <a:rPr lang="en-US" dirty="0"/>
              <a:t>. Lewes: </a:t>
            </a:r>
            <a:r>
              <a:rPr lang="en-US" dirty="0" smtClean="0"/>
              <a:t>Ilex. </a:t>
            </a:r>
            <a:endParaRPr lang="en-US" dirty="0"/>
          </a:p>
          <a:p>
            <a:r>
              <a:rPr lang="sl-SI" dirty="0" smtClean="0"/>
              <a:t>Kocjančič</a:t>
            </a:r>
            <a:r>
              <a:rPr lang="sl-SI" dirty="0"/>
              <a:t>, D</a:t>
            </a:r>
            <a:r>
              <a:rPr lang="sl-SI" dirty="0" smtClean="0"/>
              <a:t>.</a:t>
            </a:r>
            <a:r>
              <a:rPr lang="en-GB" dirty="0" smtClean="0"/>
              <a:t> </a:t>
            </a:r>
            <a:r>
              <a:rPr lang="sl-SI" dirty="0" smtClean="0"/>
              <a:t>1980</a:t>
            </a:r>
            <a:r>
              <a:rPr lang="en-GB" dirty="0" smtClean="0"/>
              <a:t>:</a:t>
            </a:r>
            <a:r>
              <a:rPr lang="sl-SI" dirty="0" smtClean="0"/>
              <a:t> </a:t>
            </a:r>
            <a:r>
              <a:rPr lang="sl-SI" i="1" dirty="0"/>
              <a:t>Fotografirajmo – snemajmo</a:t>
            </a:r>
            <a:r>
              <a:rPr lang="sl-SI" dirty="0"/>
              <a:t>. Ljubljana: Mladinska </a:t>
            </a:r>
            <a:r>
              <a:rPr lang="sl-SI" dirty="0" smtClean="0"/>
              <a:t>knjiga. </a:t>
            </a:r>
            <a:endParaRPr lang="sl-SI" dirty="0"/>
          </a:p>
          <a:p>
            <a:r>
              <a:rPr lang="sl-SI" dirty="0" smtClean="0"/>
              <a:t>Ljubič</a:t>
            </a:r>
            <a:r>
              <a:rPr lang="sl-SI" dirty="0"/>
              <a:t>, M</a:t>
            </a:r>
            <a:r>
              <a:rPr lang="sl-SI" dirty="0" smtClean="0"/>
              <a:t>.</a:t>
            </a:r>
            <a:r>
              <a:rPr lang="en-GB" dirty="0" smtClean="0"/>
              <a:t> </a:t>
            </a:r>
            <a:r>
              <a:rPr lang="sl-SI" dirty="0" smtClean="0"/>
              <a:t>1983</a:t>
            </a:r>
            <a:r>
              <a:rPr lang="en-GB" dirty="0" smtClean="0"/>
              <a:t>:</a:t>
            </a:r>
            <a:r>
              <a:rPr lang="sl-SI" dirty="0" smtClean="0"/>
              <a:t> </a:t>
            </a:r>
            <a:r>
              <a:rPr lang="sl-SI" i="1" dirty="0"/>
              <a:t>Filmska izrazna sredstva</a:t>
            </a:r>
            <a:r>
              <a:rPr lang="sl-SI" dirty="0"/>
              <a:t>. Ljubljana: DDU </a:t>
            </a:r>
            <a:r>
              <a:rPr lang="sl-SI" dirty="0" smtClean="0"/>
              <a:t>Univerzum. </a:t>
            </a:r>
            <a:endParaRPr lang="sl-SI" dirty="0"/>
          </a:p>
          <a:p>
            <a:r>
              <a:rPr lang="sl-SI" dirty="0" err="1" smtClean="0"/>
              <a:t>Płażewski</a:t>
            </a:r>
            <a:r>
              <a:rPr lang="sl-SI" dirty="0"/>
              <a:t>, J</a:t>
            </a:r>
            <a:r>
              <a:rPr lang="sl-SI" dirty="0" smtClean="0"/>
              <a:t>.</a:t>
            </a:r>
            <a:r>
              <a:rPr lang="en-GB" dirty="0" smtClean="0"/>
              <a:t> 2005–2007:</a:t>
            </a:r>
            <a:r>
              <a:rPr lang="sl-SI" dirty="0" smtClean="0"/>
              <a:t> </a:t>
            </a:r>
            <a:r>
              <a:rPr lang="sl-SI" i="1" dirty="0"/>
              <a:t>Jezik filma</a:t>
            </a:r>
            <a:r>
              <a:rPr lang="sl-SI" dirty="0"/>
              <a:t>. </a:t>
            </a:r>
            <a:r>
              <a:rPr lang="en-GB" dirty="0" smtClean="0"/>
              <a:t>Ljubljana: </a:t>
            </a:r>
            <a:r>
              <a:rPr lang="sl-SI" dirty="0" smtClean="0"/>
              <a:t>Akademija </a:t>
            </a:r>
            <a:r>
              <a:rPr lang="sl-SI" dirty="0"/>
              <a:t>za gledališče, radio, film in televizijo, Oddelek za filmsko in televizijsko </a:t>
            </a:r>
            <a:r>
              <a:rPr lang="sl-SI" dirty="0" smtClean="0"/>
              <a:t>re</a:t>
            </a:r>
            <a:r>
              <a:rPr lang="en-GB" dirty="0" smtClean="0"/>
              <a:t>ž</a:t>
            </a:r>
            <a:r>
              <a:rPr lang="sl-SI" dirty="0" err="1" smtClean="0"/>
              <a:t>ijo</a:t>
            </a:r>
            <a:r>
              <a:rPr lang="sl-SI" dirty="0" smtClean="0"/>
              <a:t>. </a:t>
            </a:r>
            <a:endParaRPr lang="sl-SI" dirty="0"/>
          </a:p>
          <a:p>
            <a:pPr marL="0" indent="0">
              <a:buNone/>
            </a:pPr>
            <a:r>
              <a:rPr lang="sl-SI" b="1" dirty="0" smtClean="0"/>
              <a:t>SPLETNI </a:t>
            </a:r>
            <a:r>
              <a:rPr lang="sl-SI" b="1" dirty="0"/>
              <a:t>VIRI </a:t>
            </a:r>
            <a:endParaRPr lang="sl-SI" dirty="0"/>
          </a:p>
          <a:p>
            <a:r>
              <a:rPr lang="sl-SI" dirty="0" smtClean="0"/>
              <a:t>Turkovič</a:t>
            </a:r>
            <a:r>
              <a:rPr lang="sl-SI" dirty="0"/>
              <a:t>, H</a:t>
            </a:r>
            <a:r>
              <a:rPr lang="sl-SI" dirty="0" smtClean="0"/>
              <a:t>.</a:t>
            </a:r>
            <a:r>
              <a:rPr lang="en-GB" dirty="0" smtClean="0"/>
              <a:t> 2008:</a:t>
            </a:r>
            <a:r>
              <a:rPr lang="sl-SI" dirty="0" smtClean="0"/>
              <a:t> </a:t>
            </a:r>
            <a:r>
              <a:rPr lang="sl-SI" i="1" dirty="0"/>
              <a:t>Filmski </a:t>
            </a:r>
            <a:r>
              <a:rPr lang="sl-SI" i="1" dirty="0" smtClean="0"/>
              <a:t>Leksikon</a:t>
            </a:r>
            <a:r>
              <a:rPr lang="sl-SI" dirty="0" smtClean="0"/>
              <a:t>.</a:t>
            </a:r>
            <a:r>
              <a:rPr lang="en-GB" dirty="0" smtClean="0"/>
              <a:t> </a:t>
            </a:r>
            <a:r>
              <a:rPr lang="en-GB" dirty="0" err="1" smtClean="0"/>
              <a:t>Dostopno</a:t>
            </a:r>
            <a:r>
              <a:rPr lang="en-GB" dirty="0" smtClean="0"/>
              <a:t> </a:t>
            </a:r>
            <a:r>
              <a:rPr lang="en-GB" dirty="0" err="1" smtClean="0"/>
              <a:t>na</a:t>
            </a:r>
            <a:r>
              <a:rPr lang="en-GB" dirty="0" smtClean="0"/>
              <a:t> </a:t>
            </a:r>
            <a:r>
              <a:rPr lang="sl-SI" dirty="0">
                <a:hlinkClick r:id="rId2"/>
              </a:rPr>
              <a:t>http://</a:t>
            </a:r>
            <a:r>
              <a:rPr lang="sl-SI" dirty="0" smtClean="0">
                <a:hlinkClick r:id="rId2"/>
              </a:rPr>
              <a:t>film.lzmk.hr</a:t>
            </a:r>
            <a:r>
              <a:rPr lang="en-GB" dirty="0" smtClean="0"/>
              <a:t>; </a:t>
            </a:r>
            <a:r>
              <a:rPr lang="en-GB" dirty="0" err="1" smtClean="0"/>
              <a:t>pridobljeno</a:t>
            </a:r>
            <a:r>
              <a:rPr lang="en-GB" dirty="0" smtClean="0"/>
              <a:t>: </a:t>
            </a:r>
            <a:r>
              <a:rPr lang="sl-SI" dirty="0" smtClean="0"/>
              <a:t>20</a:t>
            </a:r>
            <a:r>
              <a:rPr lang="sl-SI" dirty="0"/>
              <a:t>. </a:t>
            </a:r>
            <a:r>
              <a:rPr lang="en-GB" dirty="0" smtClean="0"/>
              <a:t>7.</a:t>
            </a:r>
            <a:r>
              <a:rPr lang="sl-SI" dirty="0" smtClean="0"/>
              <a:t> 2011. </a:t>
            </a:r>
            <a:endParaRPr lang="sr-Cyrl-RS" dirty="0"/>
          </a:p>
        </p:txBody>
      </p:sp>
    </p:spTree>
    <p:extLst>
      <p:ext uri="{BB962C8B-B14F-4D97-AF65-F5344CB8AC3E}">
        <p14:creationId xmlns:p14="http://schemas.microsoft.com/office/powerpoint/2010/main" val="1391062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effectLst/>
                <a:latin typeface="Times New Roman" panose="02020603050405020304" pitchFamily="18" charset="0"/>
                <a:ea typeface="Arial Unicode MS" panose="020B0604020202020204" pitchFamily="34" charset="-128"/>
              </a:rPr>
              <a:t>Splo</a:t>
            </a:r>
            <a:r>
              <a:rPr lang="en-US" dirty="0" err="1">
                <a:effectLst/>
                <a:latin typeface="Times New Roman" panose="02020603050405020304" pitchFamily="18" charset="0"/>
                <a:ea typeface="Arial Unicode MS" panose="020B0604020202020204" pitchFamily="34" charset="-128"/>
              </a:rPr>
              <a:t>šni</a:t>
            </a:r>
            <a:r>
              <a:rPr lang="en-US" dirty="0">
                <a:effectLst/>
                <a:latin typeface="Times New Roman" panose="02020603050405020304" pitchFamily="18" charset="0"/>
                <a:ea typeface="Arial Unicode MS" panose="020B0604020202020204" pitchFamily="34" charset="-128"/>
              </a:rPr>
              <a:t> plan (total</a:t>
            </a:r>
            <a:r>
              <a:rPr lang="sl-SI" dirty="0">
                <a:effectLst/>
                <a:latin typeface="Times New Roman" panose="02020603050405020304" pitchFamily="18" charset="0"/>
                <a:ea typeface="Arial Unicode MS" panose="020B0604020202020204" pitchFamily="34" charset="-128"/>
              </a:rPr>
              <a:t>)</a:t>
            </a:r>
            <a:endParaRPr lang="sl-SI"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65983" y="2277018"/>
            <a:ext cx="5172075" cy="3400425"/>
          </a:xfrm>
        </p:spPr>
      </p:pic>
      <p:sp>
        <p:nvSpPr>
          <p:cNvPr id="3" name="PoljeZBesedilom 2"/>
          <p:cNvSpPr txBox="1"/>
          <p:nvPr/>
        </p:nvSpPr>
        <p:spPr>
          <a:xfrm>
            <a:off x="360947" y="2406316"/>
            <a:ext cx="5606716" cy="1754326"/>
          </a:xfrm>
          <a:prstGeom prst="rect">
            <a:avLst/>
          </a:prstGeom>
          <a:noFill/>
        </p:spPr>
        <p:txBody>
          <a:bodyPr wrap="square" rtlCol="0">
            <a:spAutoFit/>
          </a:bodyPr>
          <a:lstStyle/>
          <a:p>
            <a:r>
              <a:rPr lang="sl-SI" dirty="0"/>
              <a:t>Glavni snemalni predmet je prikazan v prostoru in je v razmerju z okoljem majhen </a:t>
            </a:r>
            <a:r>
              <a:rPr lang="sl-SI" dirty="0"/>
              <a:t>(</a:t>
            </a:r>
            <a:r>
              <a:rPr lang="en-GB" i="1" dirty="0"/>
              <a:t>Ibid</a:t>
            </a:r>
            <a:r>
              <a:rPr lang="en-GB" i="1" dirty="0" smtClean="0"/>
              <a:t>.</a:t>
            </a:r>
            <a:r>
              <a:rPr lang="en-GB" dirty="0" smtClean="0"/>
              <a:t>).</a:t>
            </a:r>
            <a:endParaRPr lang="sl-SI" dirty="0"/>
          </a:p>
          <a:p>
            <a:r>
              <a:rPr lang="sl-SI" dirty="0"/>
              <a:t>Primeren je za vzpostavitev prizora, gledalcem lahko sporoča občutek upanja in izgube, osamljenosti, osebo v prizoru lahko prikaže kot pomembno ali nepomembno (</a:t>
            </a:r>
            <a:r>
              <a:rPr lang="sl-SI" dirty="0" err="1"/>
              <a:t>Gaskell</a:t>
            </a:r>
            <a:r>
              <a:rPr lang="sl-SI" dirty="0"/>
              <a:t>, 2003). </a:t>
            </a:r>
            <a:endParaRPr lang="sr-Cyrl-RS" dirty="0"/>
          </a:p>
        </p:txBody>
      </p:sp>
    </p:spTree>
    <p:extLst>
      <p:ext uri="{BB962C8B-B14F-4D97-AF65-F5344CB8AC3E}">
        <p14:creationId xmlns:p14="http://schemas.microsoft.com/office/powerpoint/2010/main" val="3592189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effectLst/>
                <a:latin typeface="Times New Roman" panose="02020603050405020304" pitchFamily="18" charset="0"/>
                <a:ea typeface="Arial Unicode MS" panose="020B0604020202020204" pitchFamily="34" charset="-128"/>
              </a:rPr>
              <a:t>Splo</a:t>
            </a:r>
            <a:r>
              <a:rPr lang="en-US" dirty="0" err="1">
                <a:effectLst/>
                <a:latin typeface="Times New Roman" panose="02020603050405020304" pitchFamily="18" charset="0"/>
                <a:ea typeface="Arial Unicode MS" panose="020B0604020202020204" pitchFamily="34" charset="-128"/>
              </a:rPr>
              <a:t>šni</a:t>
            </a:r>
            <a:r>
              <a:rPr lang="en-US" dirty="0">
                <a:effectLst/>
                <a:latin typeface="Times New Roman" panose="02020603050405020304" pitchFamily="18" charset="0"/>
                <a:ea typeface="Arial Unicode MS" panose="020B0604020202020204" pitchFamily="34" charset="-128"/>
              </a:rPr>
              <a:t> plan (total</a:t>
            </a:r>
            <a:r>
              <a:rPr lang="sl-SI" dirty="0">
                <a:effectLst/>
                <a:latin typeface="Times New Roman" panose="02020603050405020304" pitchFamily="18" charset="0"/>
                <a:ea typeface="Arial Unicode MS" panose="020B0604020202020204" pitchFamily="34" charset="-128"/>
              </a:rPr>
              <a:t>)</a:t>
            </a:r>
            <a:endParaRPr lang="sl-SI"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373675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2909</TotalTime>
  <Words>2780</Words>
  <Application>Microsoft Office PowerPoint</Application>
  <PresentationFormat>Širokozaslonsko</PresentationFormat>
  <Paragraphs>174</Paragraphs>
  <Slides>73</Slides>
  <Notes>0</Notes>
  <HiddenSlides>0</HiddenSlides>
  <MMClips>5</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73</vt:i4>
      </vt:variant>
    </vt:vector>
  </HeadingPairs>
  <TitlesOfParts>
    <vt:vector size="80" baseType="lpstr">
      <vt:lpstr>Arial</vt:lpstr>
      <vt:lpstr>Arial Unicode MS</vt:lpstr>
      <vt:lpstr>Calibri</vt:lpstr>
      <vt:lpstr>Calibri Light</vt:lpstr>
      <vt:lpstr>Times</vt:lpstr>
      <vt:lpstr>Times New Roman</vt:lpstr>
      <vt:lpstr>Office Theme</vt:lpstr>
      <vt:lpstr>PowerPointova predstavitev</vt:lpstr>
      <vt:lpstr>OSNOVE FILMSKE PRODUKCIJE –  KAJ POTREBUJEMO, DA POSNAMEMO SVOJ PRVI FILM   </vt:lpstr>
      <vt:lpstr>Kader</vt:lpstr>
      <vt:lpstr>Scena</vt:lpstr>
      <vt:lpstr>Sekvenca</vt:lpstr>
      <vt:lpstr>Filmski plan</vt:lpstr>
      <vt:lpstr>PowerPointova predstavitev</vt:lpstr>
      <vt:lpstr>Splošni plan (total)</vt:lpstr>
      <vt:lpstr>Splošni plan (total)</vt:lpstr>
      <vt:lpstr>Splošni plan (total)</vt:lpstr>
      <vt:lpstr>Splošni plan (total)</vt:lpstr>
      <vt:lpstr>Splošni plan (total)</vt:lpstr>
      <vt:lpstr>Splošni plan (total)</vt:lpstr>
      <vt:lpstr>Filmski plan</vt:lpstr>
      <vt:lpstr>Srednji plan </vt:lpstr>
      <vt:lpstr>Srednji plan </vt:lpstr>
      <vt:lpstr>Srednji plan </vt:lpstr>
      <vt:lpstr>Srednji plan </vt:lpstr>
      <vt:lpstr>Filmski plan</vt:lpstr>
      <vt:lpstr>Polbližnji plan </vt:lpstr>
      <vt:lpstr>Polbližnji plan </vt:lpstr>
      <vt:lpstr>Polbližnji plan </vt:lpstr>
      <vt:lpstr>Polbližnji plan </vt:lpstr>
      <vt:lpstr>Polbližnji plan </vt:lpstr>
      <vt:lpstr>Filmski plan</vt:lpstr>
      <vt:lpstr>Bližnji plan </vt:lpstr>
      <vt:lpstr>Bližnji plan </vt:lpstr>
      <vt:lpstr>Bližnji plan </vt:lpstr>
      <vt:lpstr>Bližnji plan </vt:lpstr>
      <vt:lpstr>Bližnji plan </vt:lpstr>
      <vt:lpstr>Filmski plan</vt:lpstr>
      <vt:lpstr>Veliki plan</vt:lpstr>
      <vt:lpstr>Veliki plan</vt:lpstr>
      <vt:lpstr>Snemalni kot</vt:lpstr>
      <vt:lpstr>Spodnji snemalni kot</vt:lpstr>
      <vt:lpstr>Spodnji snemalni kot</vt:lpstr>
      <vt:lpstr>Spodnji snemalni kot</vt:lpstr>
      <vt:lpstr>Spodnji snemalni kot</vt:lpstr>
      <vt:lpstr>Zgornji snemalni kot</vt:lpstr>
      <vt:lpstr>Zgornji snemalni kot</vt:lpstr>
      <vt:lpstr>Zgornji snemalni kot</vt:lpstr>
      <vt:lpstr>Zgornji snemalni kot</vt:lpstr>
      <vt:lpstr>Snemaje čez ramo</vt:lpstr>
      <vt:lpstr>Snemaje čez ramo</vt:lpstr>
      <vt:lpstr>Snemaje čez ramo</vt:lpstr>
      <vt:lpstr>Subjektivni pogled</vt:lpstr>
      <vt:lpstr>Subjektivni pogled</vt:lpstr>
      <vt:lpstr>Dolžina kadra</vt:lpstr>
      <vt:lpstr>Dolžina kadra</vt:lpstr>
      <vt:lpstr>Dolžina kadra</vt:lpstr>
      <vt:lpstr>Dolžina kadra</vt:lpstr>
      <vt:lpstr>Dolžina kadra</vt:lpstr>
      <vt:lpstr>Dolžina kadra</vt:lpstr>
      <vt:lpstr>Dolžina kadra</vt:lpstr>
      <vt:lpstr>PowerPointova predstavitev</vt:lpstr>
      <vt:lpstr>PowerPointova predstavitev</vt:lpstr>
      <vt:lpstr>Spajanje kadrov</vt:lpstr>
      <vt:lpstr>Os snemanja</vt:lpstr>
      <vt:lpstr>Os snemanja</vt:lpstr>
      <vt:lpstr>Kateri plani gredo skupaj</vt:lpstr>
      <vt:lpstr>Kateri plani gredo skupaj</vt:lpstr>
      <vt:lpstr>Kateri plani gredo skupaj</vt:lpstr>
      <vt:lpstr>Kateri plani gredo skupaj</vt:lpstr>
      <vt:lpstr>Kateri plani pašejo skupaj</vt:lpstr>
      <vt:lpstr>Kateri plani gredo skupaj</vt:lpstr>
      <vt:lpstr>Kontinuiteta gibanja</vt:lpstr>
      <vt:lpstr>Protiplan</vt:lpstr>
      <vt:lpstr>Linearna montaža</vt:lpstr>
      <vt:lpstr>Vzporedna montaža </vt:lpstr>
      <vt:lpstr>Eliptična montaža</vt:lpstr>
      <vt:lpstr>Montaža atrakcije</vt:lpstr>
      <vt:lpstr>Zgodboris</vt:lpstr>
      <vt:lpstr>Viri: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Goranka Skok</dc:creator>
  <cp:lastModifiedBy>zalazagar97@gmail.com</cp:lastModifiedBy>
  <cp:revision>41</cp:revision>
  <dcterms:created xsi:type="dcterms:W3CDTF">2017-11-15T04:13:37Z</dcterms:created>
  <dcterms:modified xsi:type="dcterms:W3CDTF">2018-11-27T12:49:40Z</dcterms:modified>
</cp:coreProperties>
</file>