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5" r:id="rId10"/>
    <p:sldId id="264" r:id="rId11"/>
    <p:sldId id="266" r:id="rId12"/>
    <p:sldId id="267" r:id="rId13"/>
    <p:sldId id="268" r:id="rId14"/>
    <p:sldId id="269" r:id="rId15"/>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320"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l-SI"/>
          </a:p>
        </p:txBody>
      </p:sp>
      <p:sp>
        <p:nvSpPr>
          <p:cNvPr id="4" name="Date Placeholder 3"/>
          <p:cNvSpPr>
            <a:spLocks noGrp="1"/>
          </p:cNvSpPr>
          <p:nvPr>
            <p:ph type="dt" sz="half" idx="10"/>
          </p:nvPr>
        </p:nvSpPr>
        <p:spPr/>
        <p:txBody>
          <a:bodyPr/>
          <a:lstStyle/>
          <a:p>
            <a:fld id="{00B526D4-0177-482A-B573-E74946F25FB3}" type="datetimeFigureOut">
              <a:rPr lang="sl-SI" smtClean="0"/>
              <a:t>2. 10. 2018</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685DB0DD-A3DC-4E1E-8EFD-DCCD6D29EF1C}" type="slidenum">
              <a:rPr lang="sl-SI" smtClean="0"/>
              <a:t>‹#›</a:t>
            </a:fld>
            <a:endParaRPr lang="sl-SI"/>
          </a:p>
        </p:txBody>
      </p:sp>
    </p:spTree>
    <p:extLst>
      <p:ext uri="{BB962C8B-B14F-4D97-AF65-F5344CB8AC3E}">
        <p14:creationId xmlns:p14="http://schemas.microsoft.com/office/powerpoint/2010/main" val="1371480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10"/>
          </p:nvPr>
        </p:nvSpPr>
        <p:spPr/>
        <p:txBody>
          <a:bodyPr/>
          <a:lstStyle/>
          <a:p>
            <a:fld id="{00B526D4-0177-482A-B573-E74946F25FB3}" type="datetimeFigureOut">
              <a:rPr lang="sl-SI" smtClean="0"/>
              <a:t>2. 10. 2018</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685DB0DD-A3DC-4E1E-8EFD-DCCD6D29EF1C}" type="slidenum">
              <a:rPr lang="sl-SI" smtClean="0"/>
              <a:t>‹#›</a:t>
            </a:fld>
            <a:endParaRPr lang="sl-SI"/>
          </a:p>
        </p:txBody>
      </p:sp>
    </p:spTree>
    <p:extLst>
      <p:ext uri="{BB962C8B-B14F-4D97-AF65-F5344CB8AC3E}">
        <p14:creationId xmlns:p14="http://schemas.microsoft.com/office/powerpoint/2010/main" val="231839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sl-S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10"/>
          </p:nvPr>
        </p:nvSpPr>
        <p:spPr/>
        <p:txBody>
          <a:bodyPr/>
          <a:lstStyle/>
          <a:p>
            <a:fld id="{00B526D4-0177-482A-B573-E74946F25FB3}" type="datetimeFigureOut">
              <a:rPr lang="sl-SI" smtClean="0"/>
              <a:t>2. 10. 2018</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685DB0DD-A3DC-4E1E-8EFD-DCCD6D29EF1C}" type="slidenum">
              <a:rPr lang="sl-SI" smtClean="0"/>
              <a:t>‹#›</a:t>
            </a:fld>
            <a:endParaRPr lang="sl-SI"/>
          </a:p>
        </p:txBody>
      </p:sp>
    </p:spTree>
    <p:extLst>
      <p:ext uri="{BB962C8B-B14F-4D97-AF65-F5344CB8AC3E}">
        <p14:creationId xmlns:p14="http://schemas.microsoft.com/office/powerpoint/2010/main" val="2464543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10"/>
          </p:nvPr>
        </p:nvSpPr>
        <p:spPr/>
        <p:txBody>
          <a:bodyPr/>
          <a:lstStyle/>
          <a:p>
            <a:fld id="{00B526D4-0177-482A-B573-E74946F25FB3}" type="datetimeFigureOut">
              <a:rPr lang="sl-SI" smtClean="0"/>
              <a:t>2. 10. 2018</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685DB0DD-A3DC-4E1E-8EFD-DCCD6D29EF1C}" type="slidenum">
              <a:rPr lang="sl-SI" smtClean="0"/>
              <a:t>‹#›</a:t>
            </a:fld>
            <a:endParaRPr lang="sl-SI"/>
          </a:p>
        </p:txBody>
      </p:sp>
    </p:spTree>
    <p:extLst>
      <p:ext uri="{BB962C8B-B14F-4D97-AF65-F5344CB8AC3E}">
        <p14:creationId xmlns:p14="http://schemas.microsoft.com/office/powerpoint/2010/main" val="2582369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B526D4-0177-482A-B573-E74946F25FB3}" type="datetimeFigureOut">
              <a:rPr lang="sl-SI" smtClean="0"/>
              <a:t>2. 10. 2018</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685DB0DD-A3DC-4E1E-8EFD-DCCD6D29EF1C}" type="slidenum">
              <a:rPr lang="sl-SI" smtClean="0"/>
              <a:t>‹#›</a:t>
            </a:fld>
            <a:endParaRPr lang="sl-SI"/>
          </a:p>
        </p:txBody>
      </p:sp>
    </p:spTree>
    <p:extLst>
      <p:ext uri="{BB962C8B-B14F-4D97-AF65-F5344CB8AC3E}">
        <p14:creationId xmlns:p14="http://schemas.microsoft.com/office/powerpoint/2010/main" val="4227807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p:cNvSpPr>
            <a:spLocks noGrp="1"/>
          </p:cNvSpPr>
          <p:nvPr>
            <p:ph type="dt" sz="half" idx="10"/>
          </p:nvPr>
        </p:nvSpPr>
        <p:spPr/>
        <p:txBody>
          <a:bodyPr/>
          <a:lstStyle/>
          <a:p>
            <a:fld id="{00B526D4-0177-482A-B573-E74946F25FB3}" type="datetimeFigureOut">
              <a:rPr lang="sl-SI" smtClean="0"/>
              <a:t>2. 10. 2018</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685DB0DD-A3DC-4E1E-8EFD-DCCD6D29EF1C}" type="slidenum">
              <a:rPr lang="sl-SI" smtClean="0"/>
              <a:t>‹#›</a:t>
            </a:fld>
            <a:endParaRPr lang="sl-SI"/>
          </a:p>
        </p:txBody>
      </p:sp>
    </p:spTree>
    <p:extLst>
      <p:ext uri="{BB962C8B-B14F-4D97-AF65-F5344CB8AC3E}">
        <p14:creationId xmlns:p14="http://schemas.microsoft.com/office/powerpoint/2010/main" val="1960329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p:cNvSpPr>
            <a:spLocks noGrp="1"/>
          </p:cNvSpPr>
          <p:nvPr>
            <p:ph type="dt" sz="half" idx="10"/>
          </p:nvPr>
        </p:nvSpPr>
        <p:spPr/>
        <p:txBody>
          <a:bodyPr/>
          <a:lstStyle/>
          <a:p>
            <a:fld id="{00B526D4-0177-482A-B573-E74946F25FB3}" type="datetimeFigureOut">
              <a:rPr lang="sl-SI" smtClean="0"/>
              <a:t>2. 10. 2018</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685DB0DD-A3DC-4E1E-8EFD-DCCD6D29EF1C}" type="slidenum">
              <a:rPr lang="sl-SI" smtClean="0"/>
              <a:t>‹#›</a:t>
            </a:fld>
            <a:endParaRPr lang="sl-SI"/>
          </a:p>
        </p:txBody>
      </p:sp>
    </p:spTree>
    <p:extLst>
      <p:ext uri="{BB962C8B-B14F-4D97-AF65-F5344CB8AC3E}">
        <p14:creationId xmlns:p14="http://schemas.microsoft.com/office/powerpoint/2010/main" val="1735001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Date Placeholder 2"/>
          <p:cNvSpPr>
            <a:spLocks noGrp="1"/>
          </p:cNvSpPr>
          <p:nvPr>
            <p:ph type="dt" sz="half" idx="10"/>
          </p:nvPr>
        </p:nvSpPr>
        <p:spPr/>
        <p:txBody>
          <a:bodyPr/>
          <a:lstStyle/>
          <a:p>
            <a:fld id="{00B526D4-0177-482A-B573-E74946F25FB3}" type="datetimeFigureOut">
              <a:rPr lang="sl-SI" smtClean="0"/>
              <a:t>2. 10. 2018</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685DB0DD-A3DC-4E1E-8EFD-DCCD6D29EF1C}" type="slidenum">
              <a:rPr lang="sl-SI" smtClean="0"/>
              <a:t>‹#›</a:t>
            </a:fld>
            <a:endParaRPr lang="sl-SI"/>
          </a:p>
        </p:txBody>
      </p:sp>
    </p:spTree>
    <p:extLst>
      <p:ext uri="{BB962C8B-B14F-4D97-AF65-F5344CB8AC3E}">
        <p14:creationId xmlns:p14="http://schemas.microsoft.com/office/powerpoint/2010/main" val="2545306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B526D4-0177-482A-B573-E74946F25FB3}" type="datetimeFigureOut">
              <a:rPr lang="sl-SI" smtClean="0"/>
              <a:t>2. 10. 2018</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685DB0DD-A3DC-4E1E-8EFD-DCCD6D29EF1C}" type="slidenum">
              <a:rPr lang="sl-SI" smtClean="0"/>
              <a:t>‹#›</a:t>
            </a:fld>
            <a:endParaRPr lang="sl-SI"/>
          </a:p>
        </p:txBody>
      </p:sp>
    </p:spTree>
    <p:extLst>
      <p:ext uri="{BB962C8B-B14F-4D97-AF65-F5344CB8AC3E}">
        <p14:creationId xmlns:p14="http://schemas.microsoft.com/office/powerpoint/2010/main" val="192896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B526D4-0177-482A-B573-E74946F25FB3}" type="datetimeFigureOut">
              <a:rPr lang="sl-SI" smtClean="0"/>
              <a:t>2. 10. 2018</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685DB0DD-A3DC-4E1E-8EFD-DCCD6D29EF1C}" type="slidenum">
              <a:rPr lang="sl-SI" smtClean="0"/>
              <a:t>‹#›</a:t>
            </a:fld>
            <a:endParaRPr lang="sl-SI"/>
          </a:p>
        </p:txBody>
      </p:sp>
    </p:spTree>
    <p:extLst>
      <p:ext uri="{BB962C8B-B14F-4D97-AF65-F5344CB8AC3E}">
        <p14:creationId xmlns:p14="http://schemas.microsoft.com/office/powerpoint/2010/main" val="1996576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B526D4-0177-482A-B573-E74946F25FB3}" type="datetimeFigureOut">
              <a:rPr lang="sl-SI" smtClean="0"/>
              <a:t>2. 10. 2018</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685DB0DD-A3DC-4E1E-8EFD-DCCD6D29EF1C}" type="slidenum">
              <a:rPr lang="sl-SI" smtClean="0"/>
              <a:t>‹#›</a:t>
            </a:fld>
            <a:endParaRPr lang="sl-SI"/>
          </a:p>
        </p:txBody>
      </p:sp>
    </p:spTree>
    <p:extLst>
      <p:ext uri="{BB962C8B-B14F-4D97-AF65-F5344CB8AC3E}">
        <p14:creationId xmlns:p14="http://schemas.microsoft.com/office/powerpoint/2010/main" val="108527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sl-SI"/>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B526D4-0177-482A-B573-E74946F25FB3}" type="datetimeFigureOut">
              <a:rPr lang="sl-SI" smtClean="0"/>
              <a:t>2. 10. 2018</a:t>
            </a:fld>
            <a:endParaRPr lang="sl-SI"/>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5DB0DD-A3DC-4E1E-8EFD-DCCD6D29EF1C}" type="slidenum">
              <a:rPr lang="sl-SI" smtClean="0"/>
              <a:t>‹#›</a:t>
            </a:fld>
            <a:endParaRPr lang="sl-SI"/>
          </a:p>
        </p:txBody>
      </p:sp>
    </p:spTree>
    <p:extLst>
      <p:ext uri="{BB962C8B-B14F-4D97-AF65-F5344CB8AC3E}">
        <p14:creationId xmlns:p14="http://schemas.microsoft.com/office/powerpoint/2010/main" val="576390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sl-SI"/>
          </a:p>
        </p:txBody>
      </p:sp>
      <p:sp>
        <p:nvSpPr>
          <p:cNvPr id="3" name="Subtitle 2"/>
          <p:cNvSpPr>
            <a:spLocks noGrp="1"/>
          </p:cNvSpPr>
          <p:nvPr>
            <p:ph type="subTitle" idx="1"/>
          </p:nvPr>
        </p:nvSpPr>
        <p:spPr/>
        <p:txBody>
          <a:bodyPr/>
          <a:lstStyle/>
          <a:p>
            <a:endParaRPr lang="sl-SI" dirty="0"/>
          </a:p>
        </p:txBody>
      </p:sp>
      <p:pic>
        <p:nvPicPr>
          <p:cNvPr id="1026" name="Picture 2" descr="C:\Users\monik_000\Downloads\razumevanje filma16_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069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62"/>
          </a:xfrm>
        </p:spPr>
        <p:txBody>
          <a:bodyPr>
            <a:normAutofit fontScale="90000"/>
          </a:bodyPr>
          <a:lstStyle/>
          <a:p>
            <a:r>
              <a:rPr lang="sl-SI" sz="2000" dirty="0"/>
              <a:t/>
            </a:r>
            <a:br>
              <a:rPr lang="sl-SI" sz="2000" dirty="0"/>
            </a:br>
            <a:r>
              <a:rPr lang="sl-SI" sz="2000" dirty="0"/>
              <a:t>S projekcijo bratov Lumière (leta 1895) se je začelo obdobje filma, ki se je razvijalo z veliko hitrostjo, tako tehnološko kot tudi vsebinsko.</a:t>
            </a:r>
            <a:br>
              <a:rPr lang="sl-SI" sz="2000" dirty="0"/>
            </a:br>
            <a:r>
              <a:rPr lang="sl-SI" sz="2000" dirty="0"/>
              <a:t/>
            </a:r>
            <a:br>
              <a:rPr lang="sl-SI" sz="2000" dirty="0"/>
            </a:br>
            <a:r>
              <a:rPr lang="sl-SI" sz="1800" i="1" dirty="0">
                <a:solidFill>
                  <a:schemeClr val="tx1">
                    <a:lumMod val="50000"/>
                    <a:lumOff val="50000"/>
                  </a:schemeClr>
                </a:solidFill>
              </a:rPr>
              <a:t>Prihod vlaka na postajo v La </a:t>
            </a:r>
            <a:r>
              <a:rPr lang="sl-SI" sz="1800" i="1" dirty="0" smtClean="0">
                <a:solidFill>
                  <a:schemeClr val="tx1">
                    <a:lumMod val="50000"/>
                    <a:lumOff val="50000"/>
                  </a:schemeClr>
                </a:solidFill>
              </a:rPr>
              <a:t>Ciotatu</a:t>
            </a:r>
            <a:r>
              <a:rPr lang="en-GB" sz="1800" dirty="0">
                <a:solidFill>
                  <a:schemeClr val="tx1">
                    <a:lumMod val="50000"/>
                    <a:lumOff val="50000"/>
                  </a:schemeClr>
                </a:solidFill>
              </a:rPr>
              <a:t/>
            </a:r>
            <a:br>
              <a:rPr lang="en-GB" sz="1800" dirty="0">
                <a:solidFill>
                  <a:schemeClr val="tx1">
                    <a:lumMod val="50000"/>
                    <a:lumOff val="50000"/>
                  </a:schemeClr>
                </a:solidFill>
              </a:rPr>
            </a:br>
            <a:r>
              <a:rPr lang="en-GB" sz="1800" dirty="0" smtClean="0">
                <a:solidFill>
                  <a:schemeClr val="tx1">
                    <a:lumMod val="50000"/>
                    <a:lumOff val="50000"/>
                  </a:schemeClr>
                </a:solidFill>
              </a:rPr>
              <a:t>(</a:t>
            </a:r>
            <a:r>
              <a:rPr lang="fr-FR" sz="1800" dirty="0">
                <a:solidFill>
                  <a:schemeClr val="tx1">
                    <a:lumMod val="50000"/>
                    <a:lumOff val="50000"/>
                  </a:schemeClr>
                </a:solidFill>
              </a:rPr>
              <a:t>L'arrivée d'un train en gare de La </a:t>
            </a:r>
            <a:r>
              <a:rPr lang="fr-FR" sz="1800" dirty="0" smtClean="0">
                <a:solidFill>
                  <a:schemeClr val="tx1">
                    <a:lumMod val="50000"/>
                    <a:lumOff val="50000"/>
                  </a:schemeClr>
                </a:solidFill>
              </a:rPr>
              <a:t>Ciotat, 1896</a:t>
            </a:r>
            <a:r>
              <a:rPr lang="en-GB" sz="1800" dirty="0" smtClean="0">
                <a:solidFill>
                  <a:schemeClr val="tx1">
                    <a:lumMod val="50000"/>
                    <a:lumOff val="50000"/>
                  </a:schemeClr>
                </a:solidFill>
              </a:rPr>
              <a:t>)</a:t>
            </a:r>
            <a:r>
              <a:rPr lang="sl-SI" sz="2000" dirty="0"/>
              <a:t/>
            </a:r>
            <a:br>
              <a:rPr lang="sl-SI" sz="2000" dirty="0"/>
            </a:br>
            <a:endParaRPr lang="sl-SI" sz="2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64805"/>
            <a:ext cx="8229600" cy="3996752"/>
          </a:xfrm>
        </p:spPr>
      </p:pic>
    </p:spTree>
    <p:extLst>
      <p:ext uri="{BB962C8B-B14F-4D97-AF65-F5344CB8AC3E}">
        <p14:creationId xmlns:p14="http://schemas.microsoft.com/office/powerpoint/2010/main" val="1453361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sz="2000" dirty="0"/>
              <a:t>Film je bil sprva nem, ob projekcijah so glasbo igrali v živo ali jo predvajali z gramofona. Leta 1927 je podjetju Warner Bros. uspelo sinhronizirati zvok s sliko. </a:t>
            </a:r>
            <a:br>
              <a:rPr lang="sl-SI" sz="2000" dirty="0"/>
            </a:br>
            <a:r>
              <a:rPr lang="sl-SI" sz="2000" dirty="0"/>
              <a:t>Začelo se je obdobje zvočnega filma.</a:t>
            </a:r>
            <a:br>
              <a:rPr lang="sl-SI" sz="2000" dirty="0"/>
            </a:br>
            <a:endParaRPr lang="sl-SI" sz="2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1800" y="1340768"/>
            <a:ext cx="3312368" cy="5028777"/>
          </a:xfrm>
        </p:spPr>
      </p:pic>
    </p:spTree>
    <p:extLst>
      <p:ext uri="{BB962C8B-B14F-4D97-AF65-F5344CB8AC3E}">
        <p14:creationId xmlns:p14="http://schemas.microsoft.com/office/powerpoint/2010/main" val="3438123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sz="2000" dirty="0"/>
              <a:t>Leta 1932 je bil predstavljen sistem barvnega filma Tehnicolor.</a:t>
            </a:r>
            <a:br>
              <a:rPr lang="sl-SI" sz="2000" dirty="0"/>
            </a:br>
            <a:r>
              <a:rPr lang="sl-SI" sz="2000" dirty="0"/>
              <a:t>V naslednjih 25 letih so postali skoraj vsi filmi </a:t>
            </a:r>
            <a:r>
              <a:rPr lang="sl-SI" sz="2000" dirty="0">
                <a:solidFill>
                  <a:srgbClr val="92D050"/>
                </a:solidFill>
              </a:rPr>
              <a:t>b</a:t>
            </a:r>
            <a:r>
              <a:rPr lang="sl-SI" sz="2000" dirty="0">
                <a:solidFill>
                  <a:srgbClr val="00B0F0"/>
                </a:solidFill>
              </a:rPr>
              <a:t>a</a:t>
            </a:r>
            <a:r>
              <a:rPr lang="sl-SI" sz="2000" dirty="0">
                <a:solidFill>
                  <a:srgbClr val="7030A0"/>
                </a:solidFill>
              </a:rPr>
              <a:t>r</a:t>
            </a:r>
            <a:r>
              <a:rPr lang="sl-SI" sz="2000" dirty="0">
                <a:solidFill>
                  <a:srgbClr val="FF0000"/>
                </a:solidFill>
              </a:rPr>
              <a:t>v</a:t>
            </a:r>
            <a:r>
              <a:rPr lang="sl-SI" sz="2000" dirty="0">
                <a:solidFill>
                  <a:srgbClr val="FFC000"/>
                </a:solidFill>
              </a:rPr>
              <a:t>n</a:t>
            </a:r>
            <a:r>
              <a:rPr lang="sl-SI" sz="2000" dirty="0">
                <a:solidFill>
                  <a:srgbClr val="FFFF00"/>
                </a:solidFill>
              </a:rPr>
              <a:t>i</a:t>
            </a:r>
            <a:r>
              <a:rPr lang="sl-SI" sz="2000" dirty="0">
                <a:solidFill>
                  <a:schemeClr val="accent5">
                    <a:lumMod val="75000"/>
                  </a:schemeClr>
                </a:solidFill>
              </a:rPr>
              <a: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3449" y="1600200"/>
            <a:ext cx="6177101" cy="4525963"/>
          </a:xfrm>
        </p:spPr>
      </p:pic>
    </p:spTree>
    <p:extLst>
      <p:ext uri="{BB962C8B-B14F-4D97-AF65-F5344CB8AC3E}">
        <p14:creationId xmlns:p14="http://schemas.microsoft.com/office/powerpoint/2010/main" val="3977180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sz="2000" dirty="0"/>
              <a:t>Filmska kamera</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9018" y="1600200"/>
            <a:ext cx="4525963" cy="4525963"/>
          </a:xfrm>
        </p:spPr>
      </p:pic>
    </p:spTree>
    <p:extLst>
      <p:ext uri="{BB962C8B-B14F-4D97-AF65-F5344CB8AC3E}">
        <p14:creationId xmlns:p14="http://schemas.microsoft.com/office/powerpoint/2010/main" val="2121807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sz="2000" dirty="0"/>
              <a:t>Videokamera</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9714" y="1600200"/>
            <a:ext cx="6284571" cy="4525963"/>
          </a:xfrm>
        </p:spPr>
      </p:pic>
    </p:spTree>
    <p:extLst>
      <p:ext uri="{BB962C8B-B14F-4D97-AF65-F5344CB8AC3E}">
        <p14:creationId xmlns:p14="http://schemas.microsoft.com/office/powerpoint/2010/main" val="4010199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sz="2200" dirty="0"/>
              <a:t/>
            </a:r>
            <a:br>
              <a:rPr lang="sl-SI" sz="2200" dirty="0"/>
            </a:br>
            <a:r>
              <a:rPr lang="sl-SI" sz="2200" dirty="0"/>
              <a:t/>
            </a:r>
            <a:br>
              <a:rPr lang="sl-SI" sz="2200" dirty="0"/>
            </a:br>
            <a:r>
              <a:rPr lang="sl-SI" sz="2200" dirty="0"/>
              <a:t>Razumevanje filma</a:t>
            </a:r>
            <a:r>
              <a:rPr lang="sl-SI" dirty="0"/>
              <a:t/>
            </a:r>
            <a:br>
              <a:rPr lang="sl-SI" dirty="0"/>
            </a:br>
            <a:r>
              <a:rPr lang="sl-SI" sz="2200" dirty="0"/>
              <a:t>Filmsko ustvarjanje z novimi tehnologijami</a:t>
            </a:r>
            <a:br>
              <a:rPr lang="sl-SI" sz="2200" dirty="0"/>
            </a:br>
            <a:r>
              <a:rPr lang="sl-SI" sz="2200" dirty="0"/>
              <a:t>Kristina Rešek</a:t>
            </a:r>
            <a:r>
              <a:rPr lang="sl-SI" dirty="0"/>
              <a:t/>
            </a:r>
            <a:br>
              <a:rPr lang="sl-SI" dirty="0"/>
            </a:br>
            <a:endParaRPr lang="sl-SI" dirty="0"/>
          </a:p>
        </p:txBody>
      </p:sp>
      <p:sp>
        <p:nvSpPr>
          <p:cNvPr id="3" name="Content Placeholder 2"/>
          <p:cNvSpPr>
            <a:spLocks noGrp="1"/>
          </p:cNvSpPr>
          <p:nvPr>
            <p:ph idx="1"/>
          </p:nvPr>
        </p:nvSpPr>
        <p:spPr/>
        <p:txBody>
          <a:bodyPr>
            <a:normAutofit fontScale="47500" lnSpcReduction="20000"/>
          </a:bodyPr>
          <a:lstStyle/>
          <a:p>
            <a:r>
              <a:rPr lang="sl-SI" dirty="0"/>
              <a:t>Priprava in izvedba snemanja filma:</a:t>
            </a:r>
          </a:p>
          <a:p>
            <a:pPr marL="0" indent="0">
              <a:buNone/>
            </a:pPr>
            <a:r>
              <a:rPr lang="sl-SI" dirty="0"/>
              <a:t>        </a:t>
            </a:r>
            <a:r>
              <a:rPr lang="sl-SI" dirty="0" err="1"/>
              <a:t>predprodukcija</a:t>
            </a:r>
            <a:r>
              <a:rPr lang="sl-SI" dirty="0"/>
              <a:t>, izvedba snemanja, vloge pri samem snemanju in </a:t>
            </a:r>
            <a:r>
              <a:rPr lang="sl-SI" dirty="0" err="1"/>
              <a:t>postprodukcija</a:t>
            </a:r>
            <a:r>
              <a:rPr lang="sl-SI" dirty="0"/>
              <a:t>.</a:t>
            </a:r>
          </a:p>
          <a:p>
            <a:pPr marL="0" indent="0">
              <a:buNone/>
            </a:pPr>
            <a:r>
              <a:rPr lang="sl-SI" dirty="0"/>
              <a:t> </a:t>
            </a:r>
          </a:p>
          <a:p>
            <a:r>
              <a:rPr lang="sl-SI" dirty="0"/>
              <a:t>Osredotočili se bomo na izvedbeni del filma, torej produkcijo. </a:t>
            </a:r>
          </a:p>
          <a:p>
            <a:pPr marL="0" indent="0">
              <a:buNone/>
            </a:pPr>
            <a:endParaRPr lang="sl-SI" dirty="0"/>
          </a:p>
          <a:p>
            <a:r>
              <a:rPr lang="sl-SI" dirty="0"/>
              <a:t>Instagram aplikacija je novodobni medij, ki posamezniku omogoča video snemanje, delno editiranje in predstavitev, torej širjenje lastnega izdelka na družabnih omrežjih. </a:t>
            </a:r>
          </a:p>
          <a:p>
            <a:endParaRPr lang="sl-SI" dirty="0"/>
          </a:p>
          <a:p>
            <a:r>
              <a:rPr lang="sl-SI" dirty="0"/>
              <a:t>Je medij, ki ga uporablja vse več posameznikov, med njimi je večina mladih. </a:t>
            </a:r>
          </a:p>
          <a:p>
            <a:endParaRPr lang="sl-SI" dirty="0"/>
          </a:p>
          <a:p>
            <a:r>
              <a:rPr lang="sl-SI" dirty="0"/>
              <a:t>Glede na pogosto uporabo pametnih telefonov dandanes bomo zainteresirane udeležence prosili, naj si na pametni telefon naložijo aplikacijo Instagram, razložene bodo osnove delovanja te aplikakcije in kako se jo uporablja, predvsem del za izdelavo kratkih filmov. </a:t>
            </a:r>
          </a:p>
          <a:p>
            <a:endParaRPr lang="sl-SI" dirty="0"/>
          </a:p>
          <a:p>
            <a:r>
              <a:rPr lang="sl-SI" dirty="0"/>
              <a:t>Naloga udeležencev bo, da sami ustvarijo kratek film. </a:t>
            </a:r>
          </a:p>
          <a:p>
            <a:endParaRPr lang="sl-SI" dirty="0"/>
          </a:p>
          <a:p>
            <a:r>
              <a:rPr lang="sl-SI" dirty="0"/>
              <a:t>Razviti bodo morali kratek scenarij, si razdeliti vloge, dejansko posneti in obdelati nastali material.</a:t>
            </a:r>
          </a:p>
        </p:txBody>
      </p:sp>
    </p:spTree>
    <p:extLst>
      <p:ext uri="{BB962C8B-B14F-4D97-AF65-F5344CB8AC3E}">
        <p14:creationId xmlns:p14="http://schemas.microsoft.com/office/powerpoint/2010/main" val="1238736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t>RAZVOJ TEHNIKE</a:t>
            </a:r>
          </a:p>
        </p:txBody>
      </p:sp>
      <p:sp>
        <p:nvSpPr>
          <p:cNvPr id="3" name="Content Placeholder 2"/>
          <p:cNvSpPr>
            <a:spLocks noGrp="1"/>
          </p:cNvSpPr>
          <p:nvPr>
            <p:ph idx="1"/>
          </p:nvPr>
        </p:nvSpPr>
        <p:spPr/>
        <p:txBody>
          <a:bodyPr>
            <a:normAutofit/>
          </a:bodyPr>
          <a:lstStyle/>
          <a:p>
            <a:r>
              <a:rPr lang="sl-SI" sz="2000" dirty="0"/>
              <a:t> Leta </a:t>
            </a:r>
            <a:r>
              <a:rPr lang="sl-SI" sz="2000" dirty="0" smtClean="0"/>
              <a:t>1826</a:t>
            </a:r>
            <a:r>
              <a:rPr lang="en-GB" sz="2000" dirty="0" smtClean="0"/>
              <a:t>–1927</a:t>
            </a:r>
            <a:r>
              <a:rPr lang="sl-SI" sz="2000" dirty="0" smtClean="0"/>
              <a:t> </a:t>
            </a:r>
            <a:r>
              <a:rPr lang="sl-SI" sz="2000" dirty="0"/>
              <a:t>je </a:t>
            </a:r>
            <a:r>
              <a:rPr lang="sl-SI" sz="2000" dirty="0" err="1"/>
              <a:t>Nicéphoru</a:t>
            </a:r>
            <a:r>
              <a:rPr lang="sl-SI" sz="2000" dirty="0"/>
              <a:t> </a:t>
            </a:r>
            <a:r>
              <a:rPr lang="sl-SI" sz="2000" dirty="0" err="1"/>
              <a:t>Niépceu</a:t>
            </a:r>
            <a:r>
              <a:rPr lang="sl-SI" sz="2000" dirty="0"/>
              <a:t> uspel zajem svetlobe z odtisom na fotografski plošči</a:t>
            </a:r>
          </a:p>
          <a:p>
            <a:endParaRPr lang="sl-SI" sz="2000" dirty="0"/>
          </a:p>
          <a:p>
            <a:endParaRPr lang="sl-SI" sz="2000" dirty="0"/>
          </a:p>
          <a:p>
            <a:endParaRPr lang="sl-SI" sz="2000" dirty="0"/>
          </a:p>
          <a:p>
            <a:endParaRPr lang="sl-SI" sz="2000" dirty="0"/>
          </a:p>
          <a:p>
            <a:endParaRPr lang="sl-SI" sz="2000" dirty="0"/>
          </a:p>
          <a:p>
            <a:endParaRPr lang="sl-SI" sz="2000" dirty="0"/>
          </a:p>
          <a:p>
            <a:endParaRPr lang="sl-SI" sz="2000" dirty="0"/>
          </a:p>
          <a:p>
            <a:endParaRPr lang="sl-SI" sz="2000" dirty="0"/>
          </a:p>
          <a:p>
            <a:endParaRPr lang="sl-SI" sz="2000" dirty="0"/>
          </a:p>
          <a:p>
            <a:pPr marL="0" indent="0">
              <a:buNone/>
            </a:pPr>
            <a:r>
              <a:rPr lang="pl-PL" sz="1800" dirty="0">
                <a:solidFill>
                  <a:schemeClr val="tx1">
                    <a:lumMod val="50000"/>
                    <a:lumOff val="50000"/>
                  </a:schemeClr>
                </a:solidFill>
              </a:rPr>
              <a:t>Niépce: Pogled skozi okno La gras </a:t>
            </a:r>
            <a:r>
              <a:rPr lang="pl-PL" sz="1800" dirty="0">
                <a:solidFill>
                  <a:schemeClr val="tx1">
                    <a:lumMod val="50000"/>
                    <a:lumOff val="50000"/>
                  </a:schemeClr>
                </a:solidFill>
              </a:rPr>
              <a:t>1826–1927 </a:t>
            </a:r>
            <a:endParaRPr lang="sl-SI" sz="1800" dirty="0">
              <a:solidFill>
                <a:schemeClr val="tx1">
                  <a:lumMod val="50000"/>
                  <a:lumOff val="50000"/>
                </a:schemeClr>
              </a:solidFill>
            </a:endParaRPr>
          </a:p>
        </p:txBody>
      </p:sp>
      <p:pic>
        <p:nvPicPr>
          <p:cNvPr id="2050" name="Picture 2" descr="C:\Users\monik_000\Desktop\razumevanje filma\Niepce pogled skozi okno La gras 1826_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2370327"/>
            <a:ext cx="4160404" cy="2888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647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sz="2000" dirty="0"/>
              <a:t>Škotski fizik James Clerk Maxwell je v šestdesetih letih 19. stoletja ugotovil, da lahko vse barve predstavimo s kombinacijo rdeče, zelene in modre (RGB – </a:t>
            </a:r>
            <a:r>
              <a:rPr lang="sl-SI" sz="2000" dirty="0">
                <a:solidFill>
                  <a:srgbClr val="FF0000"/>
                </a:solidFill>
              </a:rPr>
              <a:t>Red</a:t>
            </a:r>
            <a:r>
              <a:rPr lang="sl-SI" sz="2000" dirty="0"/>
              <a:t>, </a:t>
            </a:r>
            <a:r>
              <a:rPr lang="sl-SI" sz="2000" dirty="0">
                <a:solidFill>
                  <a:srgbClr val="00B050"/>
                </a:solidFill>
              </a:rPr>
              <a:t>Green</a:t>
            </a:r>
            <a:r>
              <a:rPr lang="sl-SI" sz="2000" dirty="0"/>
              <a:t>, </a:t>
            </a:r>
            <a:r>
              <a:rPr lang="sl-SI" sz="2000" dirty="0">
                <a:solidFill>
                  <a:srgbClr val="002060"/>
                </a:solidFill>
              </a:rPr>
              <a:t>Blue</a:t>
            </a:r>
            <a:r>
              <a:rPr lang="sl-SI" sz="2000" dirty="0"/>
              <a:t>).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4500" y="1720056"/>
            <a:ext cx="5715000" cy="4286250"/>
          </a:xfrm>
        </p:spPr>
      </p:pic>
    </p:spTree>
    <p:extLst>
      <p:ext uri="{BB962C8B-B14F-4D97-AF65-F5344CB8AC3E}">
        <p14:creationId xmlns:p14="http://schemas.microsoft.com/office/powerpoint/2010/main" val="3374372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onik_000\Desktop\razumevanje filma\rg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556792"/>
            <a:ext cx="6120680" cy="48008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sl-SI" sz="2000" dirty="0"/>
              <a:t>Leta 1861 je izdelal prvo barvno fotografijo z uporabo tribarvnega procesa.</a:t>
            </a:r>
          </a:p>
        </p:txBody>
      </p:sp>
      <p:sp>
        <p:nvSpPr>
          <p:cNvPr id="3" name="Content Placeholder 2"/>
          <p:cNvSpPr>
            <a:spLocks noGrp="1"/>
          </p:cNvSpPr>
          <p:nvPr>
            <p:ph idx="1"/>
          </p:nvPr>
        </p:nvSpPr>
        <p:spPr/>
        <p:txBody>
          <a:bodyPr/>
          <a:lstStyle/>
          <a:p>
            <a:endParaRPr lang="sl-SI" dirty="0"/>
          </a:p>
        </p:txBody>
      </p:sp>
    </p:spTree>
    <p:extLst>
      <p:ext uri="{BB962C8B-B14F-4D97-AF65-F5344CB8AC3E}">
        <p14:creationId xmlns:p14="http://schemas.microsoft.com/office/powerpoint/2010/main" val="2471596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sz="2000" dirty="0"/>
              <a:t>Do konca 19. stoletja je Muybridgeu uspelo s pomočjo sekvence slik ujeti konja v diru</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19672" y="1556792"/>
            <a:ext cx="6617765" cy="4577288"/>
          </a:xfrm>
        </p:spPr>
      </p:pic>
    </p:spTree>
    <p:extLst>
      <p:ext uri="{BB962C8B-B14F-4D97-AF65-F5344CB8AC3E}">
        <p14:creationId xmlns:p14="http://schemas.microsoft.com/office/powerpoint/2010/main" val="2834928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sz="2000" dirty="0" err="1"/>
              <a:t>Étienne-Julesu</a:t>
            </a:r>
            <a:r>
              <a:rPr lang="sl-SI" sz="2000" dirty="0"/>
              <a:t> </a:t>
            </a:r>
            <a:r>
              <a:rPr lang="sl-SI" sz="2000" dirty="0" err="1"/>
              <a:t>Mareyu</a:t>
            </a:r>
            <a:r>
              <a:rPr lang="sl-SI" sz="2000" dirty="0"/>
              <a:t> je uspelo narediti napravo, s katero je lahko „poslikal“ 12 fotografij na vrtljivo stekleno ploščo.</a:t>
            </a:r>
          </a:p>
        </p:txBody>
      </p:sp>
      <p:sp>
        <p:nvSpPr>
          <p:cNvPr id="3" name="Content Placeholder 2"/>
          <p:cNvSpPr>
            <a:spLocks noGrp="1"/>
          </p:cNvSpPr>
          <p:nvPr>
            <p:ph idx="1"/>
          </p:nvPr>
        </p:nvSpPr>
        <p:spPr/>
        <p:txBody>
          <a:bodyPr/>
          <a:lstStyle/>
          <a:p>
            <a:endParaRPr lang="sl-SI" dirty="0"/>
          </a:p>
        </p:txBody>
      </p:sp>
      <p:pic>
        <p:nvPicPr>
          <p:cNvPr id="4" name="Picture 2" descr="C:\Users\monik_000\Desktop\razumevanje filma\_etienne_jules_marey_theredli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4908" y="1772816"/>
            <a:ext cx="6433664" cy="4313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586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sz="2000" dirty="0"/>
              <a:t>George Eastman (ustanovitelj podjetja Eastman Kodak) je razvil celulojdni trak, ki so ga Edisonovi inženirji leta 1889 uporabili pri razvoju kinetografa in kinetoskopa</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7664" y="1628800"/>
            <a:ext cx="6401685" cy="4801264"/>
          </a:xfrm>
        </p:spPr>
      </p:pic>
    </p:spTree>
    <p:extLst>
      <p:ext uri="{BB962C8B-B14F-4D97-AF65-F5344CB8AC3E}">
        <p14:creationId xmlns:p14="http://schemas.microsoft.com/office/powerpoint/2010/main" val="3640695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sl-SI" sz="2000" dirty="0"/>
              <a:t>KINETOSKOP                                                     KINETOGRAF</a:t>
            </a:r>
            <a:br>
              <a:rPr lang="sl-SI" sz="2000" dirty="0"/>
            </a:br>
            <a:r>
              <a:rPr lang="sl-SI" sz="2000" dirty="0"/>
              <a:t/>
            </a:r>
            <a:br>
              <a:rPr lang="sl-SI" sz="2000" dirty="0"/>
            </a:br>
            <a:r>
              <a:rPr lang="sl-SI" sz="2000" dirty="0">
                <a:solidFill>
                  <a:schemeClr val="tx1">
                    <a:lumMod val="50000"/>
                    <a:lumOff val="50000"/>
                  </a:schemeClr>
                </a:solidFill>
              </a:rPr>
              <a:t>Thomas Edison</a:t>
            </a: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3568" y="1916832"/>
            <a:ext cx="2733675" cy="3933825"/>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563888" y="2636912"/>
            <a:ext cx="5254771" cy="2356685"/>
          </a:xfrm>
        </p:spPr>
      </p:pic>
    </p:spTree>
    <p:extLst>
      <p:ext uri="{BB962C8B-B14F-4D97-AF65-F5344CB8AC3E}">
        <p14:creationId xmlns:p14="http://schemas.microsoft.com/office/powerpoint/2010/main" val="22921782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TotalTime>
  <Words>201</Words>
  <Application>Microsoft Office PowerPoint</Application>
  <PresentationFormat>Diaprojekcija na zaslonu (4:3)</PresentationFormat>
  <Paragraphs>38</Paragraphs>
  <Slides>14</Slides>
  <Notes>0</Notes>
  <HiddenSlides>0</HiddenSlides>
  <MMClips>0</MMClips>
  <ScaleCrop>false</ScaleCrop>
  <HeadingPairs>
    <vt:vector size="6" baseType="variant">
      <vt:variant>
        <vt:lpstr>Uporabljene pisave</vt:lpstr>
      </vt:variant>
      <vt:variant>
        <vt:i4>2</vt:i4>
      </vt:variant>
      <vt:variant>
        <vt:lpstr>Tema</vt:lpstr>
      </vt:variant>
      <vt:variant>
        <vt:i4>1</vt:i4>
      </vt:variant>
      <vt:variant>
        <vt:lpstr>Naslovi diapozitivov</vt:lpstr>
      </vt:variant>
      <vt:variant>
        <vt:i4>14</vt:i4>
      </vt:variant>
    </vt:vector>
  </HeadingPairs>
  <TitlesOfParts>
    <vt:vector size="17" baseType="lpstr">
      <vt:lpstr>Arial</vt:lpstr>
      <vt:lpstr>Calibri</vt:lpstr>
      <vt:lpstr>Office Theme</vt:lpstr>
      <vt:lpstr>PowerPointova predstavitev</vt:lpstr>
      <vt:lpstr>  Razumevanje filma Filmsko ustvarjanje z novimi tehnologijami Kristina Rešek </vt:lpstr>
      <vt:lpstr>RAZVOJ TEHNIKE</vt:lpstr>
      <vt:lpstr>Škotski fizik James Clerk Maxwell je v šestdesetih letih 19. stoletja ugotovil, da lahko vse barve predstavimo s kombinacijo rdeče, zelene in modre (RGB – Red, Green, Blue). </vt:lpstr>
      <vt:lpstr>Leta 1861 je izdelal prvo barvno fotografijo z uporabo tribarvnega procesa.</vt:lpstr>
      <vt:lpstr>Do konca 19. stoletja je Muybridgeu uspelo s pomočjo sekvence slik ujeti konja v diru</vt:lpstr>
      <vt:lpstr>Étienne-Julesu Mareyu je uspelo narediti napravo, s katero je lahko „poslikal“ 12 fotografij na vrtljivo stekleno ploščo.</vt:lpstr>
      <vt:lpstr>George Eastman (ustanovitelj podjetja Eastman Kodak) je razvil celulojdni trak, ki so ga Edisonovi inženirji leta 1889 uporabili pri razvoju kinetografa in kinetoskopa</vt:lpstr>
      <vt:lpstr>KINETOSKOP                                                     KINETOGRAF  Thomas Edison</vt:lpstr>
      <vt:lpstr> S projekcijo bratov Lumière (leta 1895) se je začelo obdobje filma, ki se je razvijalo z veliko hitrostjo, tako tehnološko kot tudi vsebinsko.  Prihod vlaka na postajo v La Ciotatu (L'arrivée d'un train en gare de La Ciotat, 1896) </vt:lpstr>
      <vt:lpstr>Film je bil sprva nem, ob projekcijah so glasbo igrali v živo ali jo predvajali z gramofona. Leta 1927 je podjetju Warner Bros. uspelo sinhronizirati zvok s sliko.  Začelo se je obdobje zvočnega filma. </vt:lpstr>
      <vt:lpstr>Leta 1932 je bil predstavljen sistem barvnega filma Tehnicolor. V naslednjih 25 letih so postali skoraj vsi filmi barvni.</vt:lpstr>
      <vt:lpstr>Filmska kamera</vt:lpstr>
      <vt:lpstr>Videokamera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monika.pocrnjic@live.com</dc:creator>
  <cp:lastModifiedBy>zalazagar97@gmail.com</cp:lastModifiedBy>
  <cp:revision>13</cp:revision>
  <dcterms:created xsi:type="dcterms:W3CDTF">2017-10-17T19:04:37Z</dcterms:created>
  <dcterms:modified xsi:type="dcterms:W3CDTF">2018-10-02T20:00:02Z</dcterms:modified>
</cp:coreProperties>
</file>