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27" r:id="rId2"/>
    <p:sldId id="325" r:id="rId3"/>
    <p:sldId id="374" r:id="rId4"/>
    <p:sldId id="338" r:id="rId5"/>
    <p:sldId id="347" r:id="rId6"/>
    <p:sldId id="348" r:id="rId7"/>
    <p:sldId id="339" r:id="rId8"/>
    <p:sldId id="415" r:id="rId9"/>
    <p:sldId id="417" r:id="rId10"/>
    <p:sldId id="418" r:id="rId11"/>
    <p:sldId id="437" r:id="rId12"/>
    <p:sldId id="441" r:id="rId13"/>
    <p:sldId id="490" r:id="rId14"/>
    <p:sldId id="491" r:id="rId15"/>
    <p:sldId id="493" r:id="rId16"/>
    <p:sldId id="492" r:id="rId17"/>
    <p:sldId id="356" r:id="rId18"/>
    <p:sldId id="494" r:id="rId19"/>
    <p:sldId id="495" r:id="rId20"/>
    <p:sldId id="496" r:id="rId21"/>
    <p:sldId id="446" r:id="rId22"/>
    <p:sldId id="497" r:id="rId23"/>
    <p:sldId id="498" r:id="rId24"/>
    <p:sldId id="499" r:id="rId25"/>
    <p:sldId id="500" r:id="rId26"/>
    <p:sldId id="502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508"/>
    <a:srgbClr val="007AD6"/>
    <a:srgbClr val="0081E2"/>
    <a:srgbClr val="E6BA00"/>
    <a:srgbClr val="DAB000"/>
    <a:srgbClr val="BFB605"/>
    <a:srgbClr val="C49F00"/>
    <a:srgbClr val="C8A200"/>
    <a:srgbClr val="0072C8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2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C57C6-7596-4878-A4BC-552ADBC811F1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C953-A5DC-4F66-AC4E-578F2BB78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4138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30C0-0691-4523-9D14-CA0D436DA544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1726-B109-4E8D-BC1F-B4038804FF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497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51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04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04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06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0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647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458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9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613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963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CBE40-F3F9-4345-932E-4FFDD4918DAB}" type="datetimeFigureOut">
              <a:rPr lang="sl-SI" smtClean="0"/>
              <a:t>23.10.2017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0E44-F5B7-4842-819C-F3A2957E6E4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79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Razumevanje filma</a:t>
            </a:r>
          </a:p>
          <a:p>
            <a:pPr marL="0" indent="0" algn="ctr">
              <a:buNone/>
            </a:pPr>
            <a:r>
              <a:rPr lang="sl-SI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Razumem film – doživljam svet</a:t>
            </a:r>
          </a:p>
        </p:txBody>
      </p:sp>
    </p:spTree>
    <p:extLst>
      <p:ext uri="{BB962C8B-B14F-4D97-AF65-F5344CB8AC3E}">
        <p14:creationId xmlns:p14="http://schemas.microsoft.com/office/powerpoint/2010/main" val="587886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pristopi</a:t>
            </a:r>
            <a:b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920880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PRISTOPI ali USMERITVE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u="sng" dirty="0">
                <a:cs typeface="Times New Roman" pitchFamily="18" charset="0"/>
              </a:rPr>
              <a:t>realistični pristop</a:t>
            </a:r>
            <a:r>
              <a:rPr lang="sl-SI" sz="2400" b="1" dirty="0">
                <a:cs typeface="Times New Roman" pitchFamily="18" charset="0"/>
              </a:rPr>
              <a:t>:</a:t>
            </a:r>
          </a:p>
          <a:p>
            <a:pPr marL="360363" indent="0">
              <a:buNone/>
            </a:pPr>
            <a:r>
              <a:rPr lang="sl-SI" sz="2000" dirty="0">
                <a:cs typeface="Times New Roman" pitchFamily="18" charset="0"/>
              </a:rPr>
              <a:t>temelji na »sposobnosti filma«, da ponudi dotlej </a:t>
            </a:r>
            <a:r>
              <a:rPr lang="sl-SI" sz="2000" b="1" dirty="0">
                <a:cs typeface="Times New Roman" pitchFamily="18" charset="0"/>
              </a:rPr>
              <a:t>nedosegljiv </a:t>
            </a:r>
            <a:r>
              <a:rPr lang="sl-SI" sz="2000" b="1" u="sng" dirty="0">
                <a:cs typeface="Times New Roman" pitchFamily="18" charset="0"/>
              </a:rPr>
              <a:t>vpogled</a:t>
            </a:r>
            <a:r>
              <a:rPr lang="sl-SI" sz="2000" dirty="0">
                <a:cs typeface="Times New Roman" pitchFamily="18" charset="0"/>
              </a:rPr>
              <a:t> v (</a:t>
            </a:r>
            <a:r>
              <a:rPr lang="sl-SI" sz="2000" dirty="0" err="1">
                <a:cs typeface="Times New Roman" pitchFamily="18" charset="0"/>
              </a:rPr>
              <a:t>neposredovano</a:t>
            </a:r>
            <a:r>
              <a:rPr lang="sl-SI" sz="2000" dirty="0">
                <a:cs typeface="Times New Roman" pitchFamily="18" charset="0"/>
              </a:rPr>
              <a:t>) realnost </a:t>
            </a:r>
          </a:p>
          <a:p>
            <a:pPr marL="536575" indent="0">
              <a:buNone/>
            </a:pPr>
            <a:r>
              <a:rPr lang="sl-SI" sz="2000" dirty="0">
                <a:cs typeface="Times New Roman" pitchFamily="18" charset="0"/>
              </a:rPr>
              <a:t>	(izhodišče brata </a:t>
            </a:r>
            <a:r>
              <a:rPr lang="sl-SI" sz="2000" b="1" dirty="0" err="1">
                <a:cs typeface="Times New Roman" pitchFamily="18" charset="0"/>
              </a:rPr>
              <a:t>Lumière</a:t>
            </a:r>
            <a:r>
              <a:rPr lang="sl-SI" sz="2000" dirty="0"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sl-SI" sz="12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b="1" u="sng" dirty="0">
                <a:cs typeface="Times New Roman" pitchFamily="18" charset="0"/>
              </a:rPr>
              <a:t>formalistični pristop</a:t>
            </a:r>
            <a:r>
              <a:rPr lang="sl-SI" sz="2400" b="1" dirty="0">
                <a:cs typeface="Times New Roman" pitchFamily="18" charset="0"/>
              </a:rPr>
              <a:t>:</a:t>
            </a:r>
            <a:endParaRPr lang="sl-SI" sz="2400" b="1" u="sng" dirty="0">
              <a:cs typeface="Times New Roman" pitchFamily="18" charset="0"/>
            </a:endParaRPr>
          </a:p>
          <a:p>
            <a:pPr marL="360363" indent="0">
              <a:buNone/>
            </a:pPr>
            <a:r>
              <a:rPr lang="sl-SI" sz="2000" dirty="0">
                <a:cs typeface="Times New Roman" pitchFamily="18" charset="0"/>
              </a:rPr>
              <a:t>temelji na </a:t>
            </a:r>
            <a:r>
              <a:rPr lang="sl-SI" sz="2000" b="1" u="sng" dirty="0">
                <a:cs typeface="Times New Roman" pitchFamily="18" charset="0"/>
              </a:rPr>
              <a:t>konstrukcijskem</a:t>
            </a:r>
            <a:r>
              <a:rPr lang="sl-SI" sz="2000" dirty="0">
                <a:cs typeface="Times New Roman" pitchFamily="18" charset="0"/>
              </a:rPr>
              <a:t> in </a:t>
            </a:r>
            <a:r>
              <a:rPr lang="sl-SI" sz="2000" b="1" u="sng" dirty="0">
                <a:cs typeface="Times New Roman" pitchFamily="18" charset="0"/>
              </a:rPr>
              <a:t>kompozicijskem</a:t>
            </a:r>
            <a:r>
              <a:rPr lang="sl-SI" sz="2000" dirty="0">
                <a:cs typeface="Times New Roman" pitchFamily="18" charset="0"/>
              </a:rPr>
              <a:t> izhodišču 	</a:t>
            </a:r>
            <a:r>
              <a:rPr lang="sl-SI" sz="2000" b="1" dirty="0">
                <a:cs typeface="Times New Roman" pitchFamily="18" charset="0"/>
              </a:rPr>
              <a:t>zasnove filmske realnosti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	(izhodišče </a:t>
            </a:r>
            <a:r>
              <a:rPr lang="sl-SI" sz="2000" b="1" dirty="0" err="1">
                <a:cs typeface="Times New Roman" pitchFamily="18" charset="0"/>
              </a:rPr>
              <a:t>Georges</a:t>
            </a:r>
            <a:r>
              <a:rPr lang="sl-SI" sz="2000" b="1" dirty="0">
                <a:cs typeface="Times New Roman" pitchFamily="18" charset="0"/>
              </a:rPr>
              <a:t> </a:t>
            </a:r>
            <a:r>
              <a:rPr lang="sl-SI" sz="2000" b="1" dirty="0" err="1">
                <a:cs typeface="Times New Roman" pitchFamily="18" charset="0"/>
              </a:rPr>
              <a:t>Méliès</a:t>
            </a:r>
            <a:r>
              <a:rPr lang="sl-SI" sz="2000" dirty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114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prepovedana montaža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132856"/>
            <a:ext cx="7848872" cy="4464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Protislovje predpostavke (realistične) prepovedi filmske montaže: </a:t>
            </a:r>
          </a:p>
          <a:p>
            <a:pPr marL="0" indent="0">
              <a:buNone/>
            </a:pPr>
            <a:endParaRPr lang="sl-SI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»</a:t>
            </a:r>
            <a:r>
              <a:rPr lang="sl-SI" sz="2000" b="1" dirty="0">
                <a:cs typeface="Times New Roman" pitchFamily="18" charset="0"/>
              </a:rPr>
              <a:t>Oklepnica Potemkin </a:t>
            </a:r>
            <a:r>
              <a:rPr lang="sl-SI" sz="2000" i="1" dirty="0">
                <a:cs typeface="Times New Roman" pitchFamily="18" charset="0"/>
              </a:rPr>
              <a:t>ni pretresla filma samo zaradi svojega </a:t>
            </a:r>
            <a:r>
              <a:rPr lang="sl-SI" sz="2000" b="1" i="1" dirty="0">
                <a:cs typeface="Times New Roman" pitchFamily="18" charset="0"/>
              </a:rPr>
              <a:t>političnega    sporočila</a:t>
            </a:r>
            <a:r>
              <a:rPr lang="sl-SI" sz="2000" i="1" dirty="0">
                <a:cs typeface="Times New Roman" pitchFamily="18" charset="0"/>
              </a:rPr>
              <a:t>, niti ne zato, ker je studijske mavčne plošče zamenjala z </a:t>
            </a:r>
            <a:r>
              <a:rPr lang="sl-SI" sz="2000" b="1" i="1" dirty="0">
                <a:cs typeface="Times New Roman" pitchFamily="18" charset="0"/>
              </a:rPr>
              <a:t>realno scenografijo </a:t>
            </a:r>
            <a:r>
              <a:rPr lang="sl-SI" sz="2000" i="1" dirty="0">
                <a:cs typeface="Times New Roman" pitchFamily="18" charset="0"/>
              </a:rPr>
              <a:t>in zvezdo z anonimno </a:t>
            </a:r>
            <a:r>
              <a:rPr lang="sl-SI" sz="2000" b="1" i="1" dirty="0">
                <a:cs typeface="Times New Roman" pitchFamily="18" charset="0"/>
              </a:rPr>
              <a:t>množico</a:t>
            </a:r>
            <a:r>
              <a:rPr lang="sl-SI" sz="2000" i="1" dirty="0">
                <a:cs typeface="Times New Roman" pitchFamily="18" charset="0"/>
              </a:rPr>
              <a:t>, temveč zato, ker je bil Eisenstein </a:t>
            </a:r>
            <a:r>
              <a:rPr lang="sl-SI" sz="2000" b="1" i="1" dirty="0">
                <a:cs typeface="Times New Roman" pitchFamily="18" charset="0"/>
              </a:rPr>
              <a:t>največji teoretik montaže svojega časa</a:t>
            </a:r>
            <a:r>
              <a:rPr lang="sl-SI" sz="2000" i="1" dirty="0">
                <a:cs typeface="Times New Roman" pitchFamily="18" charset="0"/>
              </a:rPr>
              <a:t>, ker je delal z </a:t>
            </a:r>
            <a:r>
              <a:rPr lang="sl-SI" sz="2000" i="1" dirty="0" err="1">
                <a:cs typeface="Times New Roman" pitchFamily="18" charset="0"/>
              </a:rPr>
              <a:t>Eduardom</a:t>
            </a:r>
            <a:r>
              <a:rPr lang="sl-SI" sz="2000" i="1" dirty="0">
                <a:cs typeface="Times New Roman" pitchFamily="18" charset="0"/>
              </a:rPr>
              <a:t> </a:t>
            </a:r>
            <a:r>
              <a:rPr lang="sl-SI" sz="2000" i="1" dirty="0" err="1">
                <a:cs typeface="Times New Roman" pitchFamily="18" charset="0"/>
              </a:rPr>
              <a:t>Tisséjem</a:t>
            </a:r>
            <a:r>
              <a:rPr lang="sl-SI" sz="2000" i="1" dirty="0">
                <a:cs typeface="Times New Roman" pitchFamily="18" charset="0"/>
              </a:rPr>
              <a:t>, </a:t>
            </a:r>
            <a:r>
              <a:rPr lang="sl-SI" sz="2000" b="1" i="1" dirty="0">
                <a:cs typeface="Times New Roman" pitchFamily="18" charset="0"/>
              </a:rPr>
              <a:t>najboljšim direktorjem fotografije na svetu</a:t>
            </a:r>
            <a:r>
              <a:rPr lang="sl-SI" sz="2000" i="1" dirty="0">
                <a:cs typeface="Times New Roman" pitchFamily="18" charset="0"/>
              </a:rPr>
              <a:t>, in ker je bila    </a:t>
            </a:r>
            <a:r>
              <a:rPr lang="sl-SI" sz="2000" b="1" i="1" dirty="0">
                <a:cs typeface="Times New Roman" pitchFamily="18" charset="0"/>
              </a:rPr>
              <a:t>Rusija središče filmske misli</a:t>
            </a:r>
            <a:r>
              <a:rPr lang="sl-SI" sz="2000" i="1" dirty="0">
                <a:cs typeface="Times New Roman" pitchFamily="18" charset="0"/>
              </a:rPr>
              <a:t>; skratka, zato, ker so </a:t>
            </a:r>
            <a:r>
              <a:rPr lang="sl-SI" sz="2000" b="1" i="1" u="sng" dirty="0">
                <a:cs typeface="Times New Roman" pitchFamily="18" charset="0"/>
              </a:rPr>
              <a:t>realistični filmi</a:t>
            </a:r>
            <a:r>
              <a:rPr lang="sl-SI" sz="2000" i="1" dirty="0">
                <a:cs typeface="Times New Roman" pitchFamily="18" charset="0"/>
              </a:rPr>
              <a:t>, ki so jih     tam producirali, vsebovali več </a:t>
            </a:r>
            <a:r>
              <a:rPr lang="sl-SI" sz="2000" b="1" i="1" dirty="0">
                <a:cs typeface="Times New Roman" pitchFamily="18" charset="0"/>
              </a:rPr>
              <a:t>znanosti o estetiki </a:t>
            </a:r>
            <a:r>
              <a:rPr lang="sl-SI" sz="2000" i="1" dirty="0">
                <a:cs typeface="Times New Roman" pitchFamily="18" charset="0"/>
              </a:rPr>
              <a:t>kot scenografija, osvetlitev in igra v najbolj umetelnih filmih </a:t>
            </a:r>
            <a:r>
              <a:rPr lang="sl-SI" sz="2000" b="1" i="1" dirty="0">
                <a:cs typeface="Times New Roman" pitchFamily="18" charset="0"/>
              </a:rPr>
              <a:t>nemškega ekspresionizma</a:t>
            </a:r>
            <a:r>
              <a:rPr lang="sl-SI" sz="2000" i="1" dirty="0">
                <a:cs typeface="Times New Roman" pitchFamily="18" charset="0"/>
              </a:rPr>
              <a:t>.«</a:t>
            </a:r>
          </a:p>
          <a:p>
            <a:pPr marL="0" indent="0">
              <a:buNone/>
            </a:pPr>
            <a:endParaRPr lang="sl-SI" sz="1200" dirty="0"/>
          </a:p>
          <a:p>
            <a:pPr marL="0" indent="0">
              <a:buNone/>
            </a:pPr>
            <a:r>
              <a:rPr lang="sl-SI" sz="2000" dirty="0"/>
              <a:t>                                                                                                                </a:t>
            </a:r>
            <a:r>
              <a:rPr lang="sl-SI" sz="2000" dirty="0" err="1"/>
              <a:t>André</a:t>
            </a:r>
            <a:r>
              <a:rPr lang="sl-SI" sz="2000" dirty="0"/>
              <a:t> Bazin</a:t>
            </a:r>
            <a:endParaRPr lang="sl-SI" sz="2000" i="1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realistični stil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916833"/>
            <a:ext cx="777686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REALIZEM KOT STIL</a:t>
            </a:r>
            <a:r>
              <a:rPr lang="sl-SI" sz="2400" dirty="0"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endParaRPr lang="sl-SI" sz="800" dirty="0"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u="sng" dirty="0">
                <a:cs typeface="Times New Roman" pitchFamily="18" charset="0"/>
              </a:rPr>
              <a:t>klasični 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u="sng" dirty="0">
                <a:cs typeface="Times New Roman" pitchFamily="18" charset="0"/>
              </a:rPr>
              <a:t>socialni 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psihološki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ontološki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transcendentalni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pripovedni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subjektivni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dokumentarni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 err="1">
                <a:cs typeface="Times New Roman" pitchFamily="18" charset="0"/>
              </a:rPr>
              <a:t>reprezentacijski</a:t>
            </a:r>
            <a:r>
              <a:rPr lang="sl-SI" sz="1800" b="1" dirty="0">
                <a:cs typeface="Times New Roman" pitchFamily="18" charset="0"/>
              </a:rPr>
              <a:t>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formalistični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observacijski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perceptivni </a:t>
            </a:r>
            <a:r>
              <a:rPr lang="sl-SI" sz="1800" dirty="0">
                <a:cs typeface="Times New Roman" pitchFamily="18" charset="0"/>
              </a:rPr>
              <a:t>realizem</a:t>
            </a:r>
          </a:p>
        </p:txBody>
      </p:sp>
    </p:spTree>
    <p:extLst>
      <p:ext uri="{BB962C8B-B14F-4D97-AF65-F5344CB8AC3E}">
        <p14:creationId xmlns:p14="http://schemas.microsoft.com/office/powerpoint/2010/main" val="271912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realistično gibanje</a:t>
            </a:r>
            <a:b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REALIZEM KOT GIBANJE / ŠOLA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200" dirty="0">
              <a:cs typeface="Times New Roman" pitchFamily="18" charset="0"/>
            </a:endParaRPr>
          </a:p>
          <a:p>
            <a:pPr lvl="1" indent="-382588"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itchFamily="18" charset="0"/>
              </a:rPr>
              <a:t>francoski </a:t>
            </a:r>
            <a:r>
              <a:rPr lang="sl-SI" sz="2400" b="1" i="1" dirty="0">
                <a:cs typeface="Times New Roman" pitchFamily="18" charset="0"/>
              </a:rPr>
              <a:t>poetični realizem</a:t>
            </a:r>
          </a:p>
          <a:p>
            <a:pPr marL="719138" lvl="1" indent="-358775">
              <a:buFont typeface="Wingdings" panose="05000000000000000000" pitchFamily="2" charset="2"/>
              <a:buChar char="Ø"/>
            </a:pPr>
            <a:r>
              <a:rPr lang="sl-SI" sz="2400" b="1" dirty="0">
                <a:cs typeface="Times New Roman" pitchFamily="18" charset="0"/>
              </a:rPr>
              <a:t>niz »</a:t>
            </a:r>
            <a:r>
              <a:rPr lang="sl-SI" sz="2400" b="1" dirty="0" err="1">
                <a:cs typeface="Times New Roman" pitchFamily="18" charset="0"/>
              </a:rPr>
              <a:t>novovalovskih</a:t>
            </a:r>
            <a:r>
              <a:rPr lang="sl-SI" sz="2400" b="1" dirty="0">
                <a:cs typeface="Times New Roman" pitchFamily="18" charset="0"/>
              </a:rPr>
              <a:t>« gibanj od italijanskega   </a:t>
            </a:r>
            <a:r>
              <a:rPr lang="sl-SI" sz="2400" b="1" i="1" dirty="0">
                <a:cs typeface="Times New Roman" pitchFamily="18" charset="0"/>
              </a:rPr>
              <a:t>neorealizma</a:t>
            </a:r>
            <a:r>
              <a:rPr lang="sl-SI" sz="2400" b="1" dirty="0">
                <a:cs typeface="Times New Roman" pitchFamily="18" charset="0"/>
              </a:rPr>
              <a:t> naprej</a:t>
            </a:r>
          </a:p>
        </p:txBody>
      </p:sp>
    </p:spTree>
    <p:extLst>
      <p:ext uri="{BB962C8B-B14F-4D97-AF65-F5344CB8AC3E}">
        <p14:creationId xmlns:p14="http://schemas.microsoft.com/office/powerpoint/2010/main" val="383448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klasični realizem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3"/>
            <a:ext cx="7848872" cy="3240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KLASIČNI REALISTIČNI FILM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1000" b="1" u="sng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u="sng" dirty="0">
                <a:cs typeface="Times New Roman" pitchFamily="18" charset="0"/>
              </a:rPr>
              <a:t>temeljna tendenca realistične klasičnosti</a:t>
            </a:r>
            <a:r>
              <a:rPr lang="sl-SI" sz="2000" b="1" dirty="0">
                <a:cs typeface="Times New Roman" pitchFamily="18" charset="0"/>
              </a:rPr>
              <a:t>:</a:t>
            </a:r>
            <a:r>
              <a:rPr lang="sl-SI" sz="1800" dirty="0">
                <a:cs typeface="Times New Roman" pitchFamily="18" charset="0"/>
              </a:rPr>
              <a:t/>
            </a:r>
            <a:br>
              <a:rPr lang="sl-SI" sz="1800" dirty="0">
                <a:cs typeface="Times New Roman" pitchFamily="18" charset="0"/>
              </a:rPr>
            </a:br>
            <a:r>
              <a:rPr lang="sl-SI" sz="1800" dirty="0">
                <a:cs typeface="Times New Roman" pitchFamily="18" charset="0"/>
              </a:rPr>
              <a:t>potreba, da se s pomočjo </a:t>
            </a:r>
            <a:r>
              <a:rPr lang="sl-SI" sz="1800" b="1" dirty="0">
                <a:cs typeface="Times New Roman" pitchFamily="18" charset="0"/>
              </a:rPr>
              <a:t>filmskih tehničnih možnosti </a:t>
            </a:r>
            <a:r>
              <a:rPr lang="sl-SI" sz="1800" dirty="0">
                <a:cs typeface="Times New Roman" pitchFamily="18" charset="0"/>
              </a:rPr>
              <a:t>in </a:t>
            </a:r>
            <a:r>
              <a:rPr lang="sl-SI" sz="1800" b="1" dirty="0">
                <a:cs typeface="Times New Roman" pitchFamily="18" charset="0"/>
              </a:rPr>
              <a:t>ustroja 	pripovedi </a:t>
            </a:r>
            <a:r>
              <a:rPr lang="sl-SI" sz="1800" dirty="0">
                <a:cs typeface="Times New Roman" pitchFamily="18" charset="0"/>
              </a:rPr>
              <a:t>kar najbolj zabriše </a:t>
            </a:r>
            <a:r>
              <a:rPr lang="sl-SI" sz="1800" dirty="0" err="1">
                <a:cs typeface="Times New Roman" pitchFamily="18" charset="0"/>
              </a:rPr>
              <a:t>iluzoričnost</a:t>
            </a:r>
            <a:r>
              <a:rPr lang="sl-SI" sz="1800" dirty="0">
                <a:cs typeface="Times New Roman" pitchFamily="18" charset="0"/>
              </a:rPr>
              <a:t> filma in ustvari čim prepričljivejši </a:t>
            </a:r>
            <a:r>
              <a:rPr lang="sl-SI" sz="1800" b="1" dirty="0">
                <a:cs typeface="Times New Roman" pitchFamily="18" charset="0"/>
              </a:rPr>
              <a:t>vtis realnosti</a:t>
            </a:r>
            <a:endParaRPr lang="sl-SI" sz="18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1000" b="1" u="sng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u="sng" dirty="0">
                <a:cs typeface="Times New Roman" pitchFamily="18" charset="0"/>
              </a:rPr>
              <a:t>Vtis realnosti</a:t>
            </a:r>
            <a:r>
              <a:rPr lang="sl-SI" sz="1800" dirty="0">
                <a:cs typeface="Times New Roman" pitchFamily="18" charset="0"/>
              </a:rPr>
              <a:t> je mogoče doseči predvsem z doslednim upoštevanjem    </a:t>
            </a:r>
            <a:r>
              <a:rPr lang="sl-SI" sz="1800" b="1" dirty="0">
                <a:cs typeface="Times New Roman" pitchFamily="18" charset="0"/>
              </a:rPr>
              <a:t>pripovednih strategij </a:t>
            </a:r>
            <a:r>
              <a:rPr lang="sl-SI" sz="1800" dirty="0">
                <a:cs typeface="Times New Roman" pitchFamily="18" charset="0"/>
              </a:rPr>
              <a:t>in </a:t>
            </a:r>
            <a:r>
              <a:rPr lang="sl-SI" sz="1800" b="1" dirty="0">
                <a:cs typeface="Times New Roman" pitchFamily="18" charset="0"/>
              </a:rPr>
              <a:t>konvencij</a:t>
            </a:r>
            <a:r>
              <a:rPr lang="sl-SI" sz="1800" dirty="0">
                <a:cs typeface="Times New Roman" pitchFamily="18" charset="0"/>
              </a:rPr>
              <a:t>, zasnovanih za prikrivanje dejstva skonstruiranosti v podobah prikazovanega sveta in ustvarjanje »</a:t>
            </a:r>
            <a:r>
              <a:rPr lang="sl-SI" sz="1800" b="1" dirty="0">
                <a:cs typeface="Times New Roman" pitchFamily="18" charset="0"/>
              </a:rPr>
              <a:t>popolne realnosti</a:t>
            </a:r>
            <a:r>
              <a:rPr lang="sl-SI" sz="1800" dirty="0">
                <a:cs typeface="Times New Roman" pitchFamily="18" charset="0"/>
              </a:rPr>
              <a:t>«. </a:t>
            </a:r>
          </a:p>
          <a:p>
            <a:pPr marL="0" indent="0">
              <a:buNone/>
            </a:pPr>
            <a:endParaRPr lang="sl-SI" sz="1000" b="1" u="sng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u="sng" dirty="0">
                <a:cs typeface="Times New Roman" pitchFamily="18" charset="0"/>
              </a:rPr>
              <a:t>Klasični film</a:t>
            </a:r>
            <a:r>
              <a:rPr lang="sl-SI" sz="1800" dirty="0">
                <a:cs typeface="Times New Roman" pitchFamily="18" charset="0"/>
              </a:rPr>
              <a:t> si prizadeva vzpostaviti </a:t>
            </a:r>
            <a:r>
              <a:rPr lang="sl-SI" sz="1800" dirty="0" err="1">
                <a:cs typeface="Times New Roman" pitchFamily="18" charset="0"/>
              </a:rPr>
              <a:t>fikcionalni</a:t>
            </a:r>
            <a:r>
              <a:rPr lang="sl-SI" sz="1800" dirty="0">
                <a:cs typeface="Times New Roman" pitchFamily="18" charset="0"/>
              </a:rPr>
              <a:t> / namišljeni svet, opredeljen z </a:t>
            </a:r>
            <a:r>
              <a:rPr lang="sl-SI" sz="1800" b="1" dirty="0">
                <a:cs typeface="Times New Roman" pitchFamily="18" charset="0"/>
              </a:rPr>
              <a:t>notranjo koherenco</a:t>
            </a:r>
            <a:r>
              <a:rPr lang="sl-SI" sz="1800" dirty="0">
                <a:cs typeface="Times New Roman" pitchFamily="18" charset="0"/>
              </a:rPr>
              <a:t>, </a:t>
            </a:r>
            <a:r>
              <a:rPr lang="sl-SI" sz="1800" b="1" dirty="0">
                <a:cs typeface="Times New Roman" pitchFamily="18" charset="0"/>
              </a:rPr>
              <a:t>verjetno</a:t>
            </a:r>
            <a:r>
              <a:rPr lang="sl-SI" sz="1800" dirty="0">
                <a:cs typeface="Times New Roman" pitchFamily="18" charset="0"/>
              </a:rPr>
              <a:t> in </a:t>
            </a:r>
            <a:r>
              <a:rPr lang="sl-SI" sz="1800" b="1" dirty="0">
                <a:cs typeface="Times New Roman" pitchFamily="18" charset="0"/>
              </a:rPr>
              <a:t>linearno</a:t>
            </a:r>
            <a:r>
              <a:rPr lang="sl-SI" sz="1800" dirty="0">
                <a:cs typeface="Times New Roman" pitchFamily="18" charset="0"/>
              </a:rPr>
              <a:t> </a:t>
            </a:r>
            <a:r>
              <a:rPr lang="sl-SI" sz="1800" b="1" dirty="0">
                <a:cs typeface="Times New Roman" pitchFamily="18" charset="0"/>
              </a:rPr>
              <a:t>vzročnostjo</a:t>
            </a:r>
            <a:r>
              <a:rPr lang="sl-SI" sz="1800" dirty="0">
                <a:cs typeface="Times New Roman" pitchFamily="18" charset="0"/>
              </a:rPr>
              <a:t>, </a:t>
            </a:r>
            <a:r>
              <a:rPr lang="sl-SI" sz="1800" b="1" dirty="0">
                <a:cs typeface="Times New Roman" pitchFamily="18" charset="0"/>
              </a:rPr>
              <a:t>psihološkim realizmom </a:t>
            </a:r>
            <a:r>
              <a:rPr lang="sl-SI" sz="1800" dirty="0">
                <a:cs typeface="Times New Roman" pitchFamily="18" charset="0"/>
              </a:rPr>
              <a:t>in videzom </a:t>
            </a:r>
            <a:r>
              <a:rPr lang="sl-SI" sz="1800" b="1" dirty="0">
                <a:cs typeface="Times New Roman" pitchFamily="18" charset="0"/>
              </a:rPr>
              <a:t>prostorsko-časovne </a:t>
            </a:r>
            <a:r>
              <a:rPr lang="sl-SI" sz="1800" dirty="0">
                <a:cs typeface="Times New Roman" pitchFamily="18" charset="0"/>
              </a:rPr>
              <a:t>kontinuitete.</a:t>
            </a:r>
          </a:p>
          <a:p>
            <a:endParaRPr lang="sl-SI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28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>              </a:t>
            </a: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klasični realizem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84784"/>
            <a:ext cx="8136904" cy="396044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l-SI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(TUDI) </a:t>
            </a:r>
            <a:r>
              <a:rPr lang="sl-SI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TRANSPARENTNI, PROSOJNI, BREZŠIVNI </a:t>
            </a:r>
            <a:r>
              <a:rPr lang="sl-SI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REALIZEM</a:t>
            </a:r>
          </a:p>
          <a:p>
            <a:pPr marL="0" indent="0">
              <a:buNone/>
            </a:pPr>
            <a:endParaRPr lang="sl-SI" sz="11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zahtevo </a:t>
            </a:r>
            <a:r>
              <a:rPr lang="sl-SI" sz="2000" b="1" dirty="0">
                <a:cs typeface="Times New Roman" pitchFamily="18" charset="0"/>
              </a:rPr>
              <a:t>transparentnosti</a:t>
            </a:r>
            <a:r>
              <a:rPr lang="sl-SI" sz="2000" dirty="0">
                <a:cs typeface="Times New Roman" pitchFamily="18" charset="0"/>
              </a:rPr>
              <a:t> oz. popolne </a:t>
            </a:r>
            <a:r>
              <a:rPr lang="sl-SI" sz="2000" b="1" dirty="0">
                <a:cs typeface="Times New Roman" pitchFamily="18" charset="0"/>
              </a:rPr>
              <a:t>razvidnosti</a:t>
            </a:r>
            <a:r>
              <a:rPr lang="sl-SI" sz="2000" dirty="0">
                <a:cs typeface="Times New Roman" pitchFamily="18" charset="0"/>
              </a:rPr>
              <a:t> pogojuje zlasti </a:t>
            </a:r>
            <a:r>
              <a:rPr lang="sl-SI" sz="2000" b="1" u="sng" dirty="0">
                <a:cs typeface="Times New Roman" pitchFamily="18" charset="0"/>
              </a:rPr>
              <a:t>težnja</a:t>
            </a:r>
            <a:r>
              <a:rPr lang="sl-SI" sz="2000" dirty="0">
                <a:cs typeface="Times New Roman" pitchFamily="18" charset="0"/>
              </a:rPr>
              <a:t> po </a:t>
            </a:r>
            <a:r>
              <a:rPr lang="sl-SI" sz="2000" b="1" dirty="0">
                <a:cs typeface="Times New Roman" pitchFamily="18" charset="0"/>
              </a:rPr>
              <a:t>zabrisu</a:t>
            </a:r>
            <a:r>
              <a:rPr lang="sl-SI" sz="2000" dirty="0">
                <a:cs typeface="Times New Roman" pitchFamily="18" charset="0"/>
              </a:rPr>
              <a:t> čim več sledi produkcijskih dejavnikov </a:t>
            </a:r>
            <a:r>
              <a:rPr lang="sl-SI" sz="2000" b="1" u="sng" dirty="0">
                <a:cs typeface="Times New Roman" pitchFamily="18" charset="0"/>
              </a:rPr>
              <a:t>z namenom</a:t>
            </a:r>
            <a:r>
              <a:rPr lang="sl-SI" sz="2000" dirty="0">
                <a:cs typeface="Times New Roman" pitchFamily="18" charset="0"/>
              </a:rPr>
              <a:t> </a:t>
            </a:r>
            <a:r>
              <a:rPr lang="sl-SI" sz="2000" b="1" dirty="0">
                <a:cs typeface="Times New Roman" pitchFamily="18" charset="0"/>
              </a:rPr>
              <a:t>prepričati občinstvo</a:t>
            </a:r>
            <a:r>
              <a:rPr lang="sl-SI" sz="2000" dirty="0">
                <a:cs typeface="Times New Roman" pitchFamily="18" charset="0"/>
              </a:rPr>
              <a:t>, da </a:t>
            </a:r>
            <a:r>
              <a:rPr lang="sl-SI" sz="2000" b="1" u="sng" dirty="0">
                <a:cs typeface="Times New Roman" pitchFamily="18" charset="0"/>
              </a:rPr>
              <a:t>podobe</a:t>
            </a:r>
            <a:r>
              <a:rPr lang="sl-SI" sz="2000" dirty="0">
                <a:cs typeface="Times New Roman" pitchFamily="18" charset="0"/>
              </a:rPr>
              <a:t>, </a:t>
            </a:r>
            <a:r>
              <a:rPr lang="sl-SI" sz="2000" b="1" u="sng" dirty="0">
                <a:cs typeface="Times New Roman" pitchFamily="18" charset="0"/>
              </a:rPr>
              <a:t>skonstruirane</a:t>
            </a:r>
            <a:r>
              <a:rPr lang="sl-SI" sz="2000" dirty="0">
                <a:cs typeface="Times New Roman" pitchFamily="18" charset="0"/>
              </a:rPr>
              <a:t> po precizno načrtovanih postopkih, </a:t>
            </a:r>
            <a:r>
              <a:rPr lang="sl-SI" sz="2000" b="1" u="sng" dirty="0">
                <a:cs typeface="Times New Roman" pitchFamily="18" charset="0"/>
              </a:rPr>
              <a:t>sprejme</a:t>
            </a:r>
            <a:r>
              <a:rPr lang="sl-SI" sz="2000" dirty="0">
                <a:cs typeface="Times New Roman" pitchFamily="18" charset="0"/>
              </a:rPr>
              <a:t> kot »</a:t>
            </a:r>
            <a:r>
              <a:rPr lang="sl-SI" sz="2000" b="1" dirty="0">
                <a:cs typeface="Times New Roman" pitchFamily="18" charset="0"/>
              </a:rPr>
              <a:t>verodostojen prikaz realnosti</a:t>
            </a:r>
            <a:r>
              <a:rPr lang="sl-SI" sz="2000" dirty="0">
                <a:cs typeface="Times New Roman" pitchFamily="18" charset="0"/>
              </a:rPr>
              <a:t>« </a:t>
            </a:r>
          </a:p>
          <a:p>
            <a:pPr marL="0" indent="0">
              <a:buNone/>
            </a:pPr>
            <a:endParaRPr lang="sl-SI" sz="11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>
                <a:cs typeface="Times New Roman" pitchFamily="18" charset="0"/>
              </a:rPr>
              <a:t>v kombinatoriki </a:t>
            </a:r>
            <a:r>
              <a:rPr lang="sl-SI" sz="2000" b="1" dirty="0">
                <a:cs typeface="Times New Roman" pitchFamily="18" charset="0"/>
              </a:rPr>
              <a:t>pravil in norm</a:t>
            </a:r>
            <a:r>
              <a:rPr lang="sl-SI" sz="2000" dirty="0">
                <a:cs typeface="Times New Roman" pitchFamily="18" charset="0"/>
              </a:rPr>
              <a:t>, ki so se vzpostavile skozi čas, se je z »brezšivno montažo« zagotavljani </a:t>
            </a:r>
            <a:r>
              <a:rPr lang="sl-SI" sz="2000" b="1" dirty="0">
                <a:cs typeface="Times New Roman" pitchFamily="18" charset="0"/>
              </a:rPr>
              <a:t>prostorsko-časovni kontinuiteti </a:t>
            </a:r>
            <a:r>
              <a:rPr lang="sl-SI" sz="2000" dirty="0">
                <a:cs typeface="Times New Roman" pitchFamily="18" charset="0"/>
              </a:rPr>
              <a:t>pridružila še </a:t>
            </a:r>
            <a:r>
              <a:rPr lang="sl-SI" sz="2000" b="1" dirty="0">
                <a:cs typeface="Times New Roman" pitchFamily="18" charset="0"/>
              </a:rPr>
              <a:t>psihološko prepričljiva karakterizacija protagonistov </a:t>
            </a:r>
            <a:r>
              <a:rPr lang="sl-SI" sz="2000" dirty="0">
                <a:cs typeface="Times New Roman" pitchFamily="18" charset="0"/>
              </a:rPr>
              <a:t>in zasnova pripovedi, ki </a:t>
            </a:r>
            <a:r>
              <a:rPr lang="sl-SI" sz="2000" b="1" u="sng" dirty="0">
                <a:cs typeface="Times New Roman" pitchFamily="18" charset="0"/>
              </a:rPr>
              <a:t>naj bi</a:t>
            </a:r>
            <a:r>
              <a:rPr lang="sl-SI" sz="2000" b="1" dirty="0">
                <a:cs typeface="Times New Roman" pitchFamily="18" charset="0"/>
              </a:rPr>
              <a:t> ustrezala</a:t>
            </a:r>
            <a:r>
              <a:rPr lang="sl-SI" sz="2000" dirty="0">
                <a:cs typeface="Times New Roman" pitchFamily="18" charset="0"/>
              </a:rPr>
              <a:t> »dejanskim« življenjskim izkušnjam</a:t>
            </a:r>
          </a:p>
        </p:txBody>
      </p:sp>
    </p:spTree>
    <p:extLst>
      <p:ext uri="{BB962C8B-B14F-4D97-AF65-F5344CB8AC3E}">
        <p14:creationId xmlns:p14="http://schemas.microsoft.com/office/powerpoint/2010/main" val="163504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800" dirty="0">
                <a:solidFill>
                  <a:schemeClr val="bg1"/>
                </a:solidFill>
                <a:cs typeface="Arial" panose="020B0604020202020204" pitchFamily="34" charset="0"/>
              </a:rPr>
              <a:t>poistovetenje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132855"/>
            <a:ext cx="7776864" cy="33123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GLEDALSKA IDENTIFIKACIJA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00" b="1" dirty="0"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itchFamily="18" charset="0"/>
              </a:rPr>
              <a:t>V težnjah, da bi gledalca ujeli v omrežje </a:t>
            </a:r>
            <a:r>
              <a:rPr lang="sl-SI" sz="1800" b="1" dirty="0">
                <a:cs typeface="Times New Roman" pitchFamily="18" charset="0"/>
              </a:rPr>
              <a:t>pripovedne</a:t>
            </a:r>
            <a:r>
              <a:rPr lang="sl-SI" sz="1800" dirty="0">
                <a:cs typeface="Times New Roman" pitchFamily="18" charset="0"/>
              </a:rPr>
              <a:t> </a:t>
            </a:r>
            <a:r>
              <a:rPr lang="sl-SI" sz="1800" b="1" dirty="0">
                <a:cs typeface="Times New Roman" pitchFamily="18" charset="0"/>
              </a:rPr>
              <a:t>verjetnosti</a:t>
            </a:r>
            <a:r>
              <a:rPr lang="sl-SI" sz="1800" dirty="0">
                <a:cs typeface="Times New Roman" pitchFamily="18" charset="0"/>
              </a:rPr>
              <a:t>, </a:t>
            </a:r>
            <a:r>
              <a:rPr lang="sl-SI" sz="1800" b="1" dirty="0">
                <a:cs typeface="Times New Roman" pitchFamily="18" charset="0"/>
              </a:rPr>
              <a:t>nujnosti</a:t>
            </a:r>
            <a:r>
              <a:rPr lang="sl-SI" sz="1800" dirty="0">
                <a:cs typeface="Times New Roman" pitchFamily="18" charset="0"/>
              </a:rPr>
              <a:t> in  </a:t>
            </a:r>
            <a:r>
              <a:rPr lang="sl-SI" sz="1800" b="1" dirty="0">
                <a:cs typeface="Times New Roman" pitchFamily="18" charset="0"/>
              </a:rPr>
              <a:t>sklenjenosti</a:t>
            </a:r>
            <a:r>
              <a:rPr lang="sl-SI" sz="1800" dirty="0">
                <a:cs typeface="Times New Roman" pitchFamily="18" charset="0"/>
              </a:rPr>
              <a:t>, pa ne gre brez »izračuna« zasnove samega </a:t>
            </a:r>
            <a:r>
              <a:rPr lang="sl-SI" sz="1800" b="1" dirty="0">
                <a:cs typeface="Times New Roman" pitchFamily="18" charset="0"/>
              </a:rPr>
              <a:t>filmskega pogleda </a:t>
            </a:r>
            <a:r>
              <a:rPr lang="sl-SI" sz="1800" dirty="0">
                <a:cs typeface="Times New Roman" pitchFamily="18" charset="0"/>
              </a:rPr>
              <a:t>in identitete protagonistov ter, posledično, možnosti gledalčeve </a:t>
            </a:r>
            <a:r>
              <a:rPr lang="sl-SI" sz="1800" b="1" dirty="0">
                <a:cs typeface="Times New Roman" pitchFamily="18" charset="0"/>
              </a:rPr>
              <a:t>identifikacije </a:t>
            </a:r>
            <a:r>
              <a:rPr lang="sl-SI" sz="1800" dirty="0">
                <a:cs typeface="Times New Roman" pitchFamily="18" charset="0"/>
              </a:rPr>
              <a:t>/ </a:t>
            </a:r>
            <a:r>
              <a:rPr lang="sl-SI" sz="1800" b="1" dirty="0">
                <a:cs typeface="Times New Roman" pitchFamily="18" charset="0"/>
              </a:rPr>
              <a:t>poistovetenja</a:t>
            </a:r>
            <a:r>
              <a:rPr lang="sl-SI" sz="1800" dirty="0">
                <a:cs typeface="Times New Roman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1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dirty="0">
                <a:cs typeface="Times New Roman" pitchFamily="18" charset="0"/>
              </a:rPr>
              <a:t>Zato se je pri tem nujno </a:t>
            </a:r>
            <a:r>
              <a:rPr lang="sl-SI" sz="1800" b="1" dirty="0">
                <a:cs typeface="Times New Roman" pitchFamily="18" charset="0"/>
              </a:rPr>
              <a:t>izogniti</a:t>
            </a:r>
            <a:r>
              <a:rPr lang="sl-SI" sz="1800" dirty="0">
                <a:cs typeface="Times New Roman" pitchFamily="18" charset="0"/>
              </a:rPr>
              <a:t> vsakršnim </a:t>
            </a:r>
            <a:r>
              <a:rPr lang="sl-SI" sz="1800" b="1" u="sng" dirty="0">
                <a:cs typeface="Times New Roman" pitchFamily="18" charset="0"/>
              </a:rPr>
              <a:t>protislovjem</a:t>
            </a:r>
            <a:r>
              <a:rPr lang="sl-SI" sz="1800" dirty="0">
                <a:cs typeface="Times New Roman" pitchFamily="18" charset="0"/>
              </a:rPr>
              <a:t> – tako v znotraj filmskih razmerjih kakor v vzbujanju gledalčevih emocionalnih stanj. Ko se občinstvo enkrat znajde v začaranem krogu tovrstne »realnosti«, je v igri predvsem izmenjava med </a:t>
            </a:r>
            <a:r>
              <a:rPr lang="sl-SI" sz="1800" b="1" dirty="0">
                <a:cs typeface="Times New Roman" pitchFamily="18" charset="0"/>
              </a:rPr>
              <a:t>stopnjevanjem žel</a:t>
            </a:r>
            <a:r>
              <a:rPr lang="sl-SI" sz="1800" dirty="0">
                <a:cs typeface="Times New Roman" pitchFamily="18" charset="0"/>
              </a:rPr>
              <a:t>ja in zagotovitvami njihove      </a:t>
            </a:r>
            <a:r>
              <a:rPr lang="sl-SI" sz="1800" b="1" dirty="0">
                <a:cs typeface="Times New Roman" pitchFamily="18" charset="0"/>
              </a:rPr>
              <a:t>zadovoljitve</a:t>
            </a:r>
            <a:r>
              <a:rPr lang="sl-SI" sz="1800" dirty="0">
                <a:cs typeface="Times New Roman" pitchFamily="18" charset="0"/>
              </a:rPr>
              <a:t>. Ustvarjeni so pogoj za proces, ki gledalca prek neprekinjenega in nedvoumnega </a:t>
            </a:r>
            <a:r>
              <a:rPr lang="sl-SI" sz="1800" b="1" dirty="0">
                <a:cs typeface="Times New Roman" pitchFamily="18" charset="0"/>
              </a:rPr>
              <a:t>vzročno-posledičnega toka pripovedi </a:t>
            </a:r>
            <a:r>
              <a:rPr lang="sl-SI" sz="1800" dirty="0">
                <a:cs typeface="Times New Roman" pitchFamily="18" charset="0"/>
              </a:rPr>
              <a:t>popelje skozi </a:t>
            </a:r>
            <a:r>
              <a:rPr lang="sl-SI" sz="1800" b="1" dirty="0">
                <a:cs typeface="Times New Roman" pitchFamily="18" charset="0"/>
              </a:rPr>
              <a:t>hrepenenje</a:t>
            </a:r>
            <a:r>
              <a:rPr lang="sl-SI" sz="1800" dirty="0">
                <a:cs typeface="Times New Roman" pitchFamily="18" charset="0"/>
              </a:rPr>
              <a:t> in </a:t>
            </a:r>
            <a:r>
              <a:rPr lang="sl-SI" sz="1800" b="1" dirty="0">
                <a:cs typeface="Times New Roman" pitchFamily="18" charset="0"/>
              </a:rPr>
              <a:t>trpljenje</a:t>
            </a:r>
            <a:r>
              <a:rPr lang="sl-SI" sz="1800" dirty="0">
                <a:cs typeface="Times New Roman" pitchFamily="18" charset="0"/>
              </a:rPr>
              <a:t> </a:t>
            </a:r>
            <a:r>
              <a:rPr lang="sl-SI" sz="1800" b="1" u="sng" dirty="0">
                <a:cs typeface="Times New Roman" pitchFamily="18" charset="0"/>
              </a:rPr>
              <a:t>akterjev</a:t>
            </a:r>
            <a:r>
              <a:rPr lang="sl-SI" sz="1800" dirty="0">
                <a:cs typeface="Times New Roman" pitchFamily="18" charset="0"/>
              </a:rPr>
              <a:t>, stopnjujoč čustvena stanja do tiste mere, do katere so jih </a:t>
            </a:r>
            <a:r>
              <a:rPr lang="sl-SI" sz="1800" b="1" dirty="0">
                <a:cs typeface="Times New Roman" pitchFamily="18" charset="0"/>
              </a:rPr>
              <a:t>znotraj</a:t>
            </a:r>
            <a:r>
              <a:rPr lang="sl-SI" sz="1800" dirty="0">
                <a:cs typeface="Times New Roman" pitchFamily="18" charset="0"/>
              </a:rPr>
              <a:t> tega »popolno ustvarjenega </a:t>
            </a:r>
            <a:r>
              <a:rPr lang="sl-SI" sz="1800" b="1" dirty="0">
                <a:cs typeface="Times New Roman" pitchFamily="18" charset="0"/>
              </a:rPr>
              <a:t>sveta</a:t>
            </a:r>
            <a:r>
              <a:rPr lang="sl-SI" sz="1800" dirty="0">
                <a:cs typeface="Times New Roman" pitchFamily="18" charset="0"/>
              </a:rPr>
              <a:t>« zmožni tudi »</a:t>
            </a:r>
            <a:r>
              <a:rPr lang="sl-SI" sz="1800" b="1" dirty="0">
                <a:cs typeface="Times New Roman" pitchFamily="18" charset="0"/>
              </a:rPr>
              <a:t>razrešiti</a:t>
            </a:r>
            <a:r>
              <a:rPr lang="sl-SI" sz="1800" dirty="0">
                <a:cs typeface="Times New Roman" pitchFamily="18" charset="0"/>
              </a:rPr>
              <a:t>«</a:t>
            </a:r>
            <a:r>
              <a:rPr lang="sl-SI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2172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socialni realizem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060848"/>
            <a:ext cx="784887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SOCIALNI REALIZEM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specifična tematika</a:t>
            </a:r>
          </a:p>
          <a:p>
            <a:pPr marL="360363" indent="0">
              <a:buNone/>
            </a:pPr>
            <a:r>
              <a:rPr lang="sl-SI" sz="1800" dirty="0">
                <a:cs typeface="Times New Roman" pitchFamily="18" charset="0"/>
              </a:rPr>
              <a:t>življenje delavskega razreda in </a:t>
            </a:r>
            <a:r>
              <a:rPr lang="sl-SI" sz="1800" dirty="0" err="1">
                <a:cs typeface="Times New Roman" pitchFamily="18" charset="0"/>
              </a:rPr>
              <a:t>depreviligiranih</a:t>
            </a:r>
            <a:r>
              <a:rPr lang="sl-SI" sz="1800" dirty="0">
                <a:cs typeface="Times New Roman" pitchFamily="18" charset="0"/>
              </a:rPr>
              <a:t> slojev družbe ter njihov boj za pravičnejše življenjske pogoje</a:t>
            </a:r>
          </a:p>
          <a:p>
            <a:pPr marL="0" indent="360363">
              <a:buNone/>
            </a:pPr>
            <a:endParaRPr lang="sl-SI" sz="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realistični stil</a:t>
            </a:r>
            <a:endParaRPr lang="sl-SI" sz="1800" dirty="0">
              <a:cs typeface="Times New Roman" pitchFamily="18" charset="0"/>
            </a:endParaRPr>
          </a:p>
          <a:p>
            <a:pPr marL="0" indent="360363">
              <a:buNone/>
            </a:pPr>
            <a:r>
              <a:rPr lang="sl-SI" sz="1800" dirty="0">
                <a:cs typeface="Times New Roman" pitchFamily="18" charset="0"/>
              </a:rPr>
              <a:t>klasični ali progresivni realistični pristop</a:t>
            </a:r>
          </a:p>
          <a:p>
            <a:pPr marL="0" indent="360363">
              <a:buNone/>
            </a:pPr>
            <a:endParaRPr lang="sl-SI" sz="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politična orientacija</a:t>
            </a:r>
            <a:endParaRPr lang="sl-SI" sz="1800" dirty="0">
              <a:cs typeface="Times New Roman" pitchFamily="18" charset="0"/>
            </a:endParaRPr>
          </a:p>
          <a:p>
            <a:pPr marL="0" indent="360363">
              <a:buNone/>
            </a:pPr>
            <a:r>
              <a:rPr lang="sl-SI" sz="1800" dirty="0">
                <a:cs typeface="Times New Roman" pitchFamily="18" charset="0"/>
              </a:rPr>
              <a:t>jasno izražena politična prepričanja; najpogosteje »levičarstvo« </a:t>
            </a: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	(paradoks </a:t>
            </a:r>
            <a:r>
              <a:rPr lang="sl-SI" sz="1800" dirty="0" err="1">
                <a:cs typeface="Times New Roman" pitchFamily="18" charset="0"/>
              </a:rPr>
              <a:t>Bazina</a:t>
            </a:r>
            <a:r>
              <a:rPr lang="sl-SI" sz="1800" dirty="0">
                <a:cs typeface="Times New Roman" pitchFamily="18" charset="0"/>
              </a:rPr>
              <a:t>)</a:t>
            </a:r>
            <a:r>
              <a:rPr lang="sl-SI" sz="1800" b="1" dirty="0"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sl-SI" sz="800" b="1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cs typeface="Times New Roman" pitchFamily="18" charset="0"/>
              </a:rPr>
              <a:t>značilna ikonografija</a:t>
            </a:r>
            <a:endParaRPr lang="sl-SI" sz="1800" dirty="0">
              <a:cs typeface="Times New Roman" pitchFamily="18" charset="0"/>
            </a:endParaRPr>
          </a:p>
          <a:p>
            <a:pPr marL="0" indent="360363">
              <a:buNone/>
            </a:pPr>
            <a:r>
              <a:rPr lang="sl-SI" sz="1800" dirty="0">
                <a:cs typeface="Times New Roman" pitchFamily="18" charset="0"/>
              </a:rPr>
              <a:t>delavska okolja (težka industrija, rudarstvo, kmetijstvo, ribištvo …)</a:t>
            </a:r>
          </a:p>
        </p:txBody>
      </p:sp>
    </p:spTree>
    <p:extLst>
      <p:ext uri="{BB962C8B-B14F-4D97-AF65-F5344CB8AC3E}">
        <p14:creationId xmlns:p14="http://schemas.microsoft.com/office/powerpoint/2010/main" val="208326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315416"/>
            <a:ext cx="7848872" cy="1224136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cs typeface="Arial" panose="020B0604020202020204" pitchFamily="34" charset="0"/>
              </a:rPr>
              <a:t/>
            </a:r>
            <a:br>
              <a:rPr lang="sl-SI" dirty="0"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>socialni realizem</a:t>
            </a:r>
            <a:r>
              <a:rPr lang="sl-SI" sz="3600" dirty="0">
                <a:cs typeface="Arial" panose="020B0604020202020204" pitchFamily="34" charset="0"/>
              </a:rPr>
              <a:t/>
            </a:r>
            <a:br>
              <a:rPr lang="sl-SI" sz="3600" dirty="0">
                <a:cs typeface="Arial" panose="020B0604020202020204" pitchFamily="34" charset="0"/>
              </a:rPr>
            </a:b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8136904" cy="4248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DRUŽBENA POGOJENOST:</a:t>
            </a:r>
          </a:p>
          <a:p>
            <a:pPr marL="0" indent="0">
              <a:buNone/>
            </a:pPr>
            <a:endParaRPr lang="sl-SI" sz="1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»Filmska </a:t>
            </a:r>
            <a:r>
              <a:rPr lang="sl-SI" sz="2000" b="1" i="1" dirty="0">
                <a:cs typeface="Times New Roman" pitchFamily="18" charset="0"/>
              </a:rPr>
              <a:t>estetika</a:t>
            </a:r>
            <a:r>
              <a:rPr lang="sl-SI" sz="2000" i="1" dirty="0">
                <a:cs typeface="Times New Roman" pitchFamily="18" charset="0"/>
              </a:rPr>
              <a:t> mora biti </a:t>
            </a:r>
            <a:r>
              <a:rPr lang="sl-SI" sz="2000" b="1" i="1" dirty="0">
                <a:cs typeface="Times New Roman" pitchFamily="18" charset="0"/>
              </a:rPr>
              <a:t>družbeno pogojena </a:t>
            </a:r>
            <a:r>
              <a:rPr lang="sl-SI" sz="2000" i="1" dirty="0">
                <a:cs typeface="Times New Roman" pitchFamily="18" charset="0"/>
              </a:rPr>
              <a:t>ali pa se bo moral film  estetiki odreči.«</a:t>
            </a: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sl-SI" sz="2000" dirty="0">
                <a:cs typeface="Times New Roman" pitchFamily="18" charset="0"/>
              </a:rPr>
              <a:t>(</a:t>
            </a:r>
            <a:r>
              <a:rPr lang="sl-SI" sz="2000" dirty="0" err="1">
                <a:cs typeface="Times New Roman" pitchFamily="18" charset="0"/>
              </a:rPr>
              <a:t>André</a:t>
            </a:r>
            <a:r>
              <a:rPr lang="sl-SI" sz="2000" dirty="0">
                <a:cs typeface="Times New Roman" pitchFamily="18" charset="0"/>
              </a:rPr>
              <a:t> Bazin)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b="1" u="sng" dirty="0">
                <a:cs typeface="Times New Roman" pitchFamily="18" charset="0"/>
              </a:rPr>
              <a:t>slogovni prijemi dokumentarnega realizma</a:t>
            </a:r>
          </a:p>
          <a:p>
            <a:pPr marL="0" indent="0">
              <a:buNone/>
            </a:pPr>
            <a:endParaRPr lang="sl-SI" sz="1000" b="1" i="1" u="sng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2000" i="1" dirty="0">
                <a:cs typeface="Times New Roman" pitchFamily="18" charset="0"/>
              </a:rPr>
              <a:t>»Za diegetski svet filmov se zdi, da bi se tisto, kar upodabljajo, lahko odvijalo na bolj ali manj enak način, tudi če bi </a:t>
            </a:r>
            <a:r>
              <a:rPr lang="sl-SI" sz="2000" b="1" i="1" dirty="0">
                <a:cs typeface="Times New Roman" pitchFamily="18" charset="0"/>
              </a:rPr>
              <a:t>ugasnili filmsko kamero </a:t>
            </a:r>
            <a:r>
              <a:rPr lang="sl-SI" sz="2000" i="1" dirty="0">
                <a:cs typeface="Times New Roman" pitchFamily="18" charset="0"/>
              </a:rPr>
              <a:t>in bi se življenje s svojimi vzponi in padci </a:t>
            </a:r>
            <a:r>
              <a:rPr lang="sl-SI" sz="2000" b="1" i="1" u="sng" dirty="0">
                <a:cs typeface="Times New Roman" pitchFamily="18" charset="0"/>
              </a:rPr>
              <a:t>nadaljevalo</a:t>
            </a:r>
            <a:r>
              <a:rPr lang="sl-SI" sz="2000" i="1" dirty="0">
                <a:cs typeface="Times New Roman" pitchFamily="18" charset="0"/>
              </a:rPr>
              <a:t> </a:t>
            </a:r>
            <a:r>
              <a:rPr lang="sl-SI" sz="2000" b="1" i="1" dirty="0">
                <a:cs typeface="Times New Roman" pitchFamily="18" charset="0"/>
              </a:rPr>
              <a:t>onkraj</a:t>
            </a:r>
            <a:r>
              <a:rPr lang="sl-SI" sz="2000" i="1" dirty="0">
                <a:cs typeface="Times New Roman" pitchFamily="18" charset="0"/>
              </a:rPr>
              <a:t> (časovnega) </a:t>
            </a:r>
            <a:r>
              <a:rPr lang="sl-SI" sz="2000" b="1" i="1" dirty="0">
                <a:cs typeface="Times New Roman" pitchFamily="18" charset="0"/>
              </a:rPr>
              <a:t>okvira</a:t>
            </a:r>
            <a:r>
              <a:rPr lang="sl-SI" sz="2000" i="1" dirty="0">
                <a:cs typeface="Times New Roman" pitchFamily="18" charset="0"/>
              </a:rPr>
              <a:t>, ki so ga določili filmski ustvarjalci.«</a:t>
            </a:r>
          </a:p>
          <a:p>
            <a:pPr marL="0" indent="0">
              <a:buNone/>
            </a:pPr>
            <a:r>
              <a:rPr lang="sl-SI" sz="1000" dirty="0">
                <a:cs typeface="Times New Roman" pitchFamily="18" charset="0"/>
              </a:rPr>
              <a:t>					             </a:t>
            </a:r>
          </a:p>
          <a:p>
            <a:pPr marL="0" indent="0">
              <a:buNone/>
            </a:pPr>
            <a:r>
              <a:rPr lang="sl-SI" sz="2000" dirty="0">
                <a:cs typeface="Times New Roman" pitchFamily="18" charset="0"/>
              </a:rPr>
              <a:t>                                                                                      (T. </a:t>
            </a:r>
            <a:r>
              <a:rPr lang="sl-SI" sz="2000" dirty="0" err="1">
                <a:cs typeface="Times New Roman" pitchFamily="18" charset="0"/>
              </a:rPr>
              <a:t>Elsaesser</a:t>
            </a:r>
            <a:r>
              <a:rPr lang="sl-SI" sz="2000" dirty="0">
                <a:cs typeface="Times New Roman" pitchFamily="18" charset="0"/>
              </a:rPr>
              <a:t> in M. </a:t>
            </a:r>
            <a:r>
              <a:rPr lang="sl-SI" sz="2000" dirty="0" err="1">
                <a:cs typeface="Times New Roman" pitchFamily="18" charset="0"/>
              </a:rPr>
              <a:t>Hagener</a:t>
            </a:r>
            <a:r>
              <a:rPr lang="sl-SI" sz="2000" dirty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481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116834" cy="898782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939638"/>
            <a:ext cx="25922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0" name="Picture 2" descr="Rezultat iskanja slik za john ford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8096250" cy="3810000"/>
          </a:xfrm>
          <a:prstGeom prst="rect">
            <a:avLst/>
          </a:prstGeom>
          <a:noFill/>
        </p:spPr>
      </p:pic>
      <p:sp>
        <p:nvSpPr>
          <p:cNvPr id="6" name="Pravokotnik 5"/>
          <p:cNvSpPr/>
          <p:nvPr/>
        </p:nvSpPr>
        <p:spPr>
          <a:xfrm>
            <a:off x="467544" y="764704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JOHN FORD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dirty="0">
                <a:solidFill>
                  <a:prstClr val="black"/>
                </a:solidFill>
                <a:cs typeface="Times New Roman" pitchFamily="18" charset="0"/>
              </a:rPr>
              <a:t>(ZDA: 1894-1973)</a:t>
            </a:r>
          </a:p>
        </p:txBody>
      </p:sp>
    </p:spTree>
    <p:extLst>
      <p:ext uri="{BB962C8B-B14F-4D97-AF65-F5344CB8AC3E}">
        <p14:creationId xmlns:p14="http://schemas.microsoft.com/office/powerpoint/2010/main" val="295372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92896"/>
            <a:ext cx="7848872" cy="2952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6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POUDARKI FILMSKEGA REALIZMA</a:t>
            </a:r>
            <a:endParaRPr lang="sl-SI" sz="6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25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23528" y="1100721"/>
            <a:ext cx="259228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l-SI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sz="2400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Sadovi jeze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2400" b="1" i="1" dirty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dirty="0">
                <a:solidFill>
                  <a:prstClr val="black"/>
                </a:solidFill>
                <a:cs typeface="Times New Roman" pitchFamily="18" charset="0"/>
              </a:rPr>
              <a:t>Priredba istoimenskega romana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b="1" dirty="0">
                <a:solidFill>
                  <a:prstClr val="black"/>
                </a:solidFill>
                <a:cs typeface="Times New Roman" pitchFamily="18" charset="0"/>
              </a:rPr>
              <a:t>Johna Steinbecka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dirty="0">
                <a:solidFill>
                  <a:prstClr val="black"/>
                </a:solidFill>
                <a:cs typeface="Times New Roman" pitchFamily="18" charset="0"/>
              </a:rPr>
              <a:t>iz leta 1939</a:t>
            </a:r>
          </a:p>
        </p:txBody>
      </p:sp>
      <p:pic>
        <p:nvPicPr>
          <p:cNvPr id="16386" name="Picture 2" descr="Rezultat iskanja slik za the grapes of wrath, film poster"/>
          <p:cNvPicPr>
            <a:picLocks noChangeAspect="1" noChangeArrowheads="1"/>
          </p:cNvPicPr>
          <p:nvPr/>
        </p:nvPicPr>
        <p:blipFill>
          <a:blip r:embed="rId2" cstate="print">
            <a:lum bright="1000" contrast="3000"/>
          </a:blip>
          <a:srcRect/>
          <a:stretch>
            <a:fillRect/>
          </a:stretch>
        </p:blipFill>
        <p:spPr bwMode="auto">
          <a:xfrm>
            <a:off x="3131840" y="260648"/>
            <a:ext cx="4176464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216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>ustroj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DOKUMENTARISTIČNI USTROJ</a:t>
            </a: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0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800" i="1" dirty="0">
                <a:cs typeface="Times New Roman" pitchFamily="18" charset="0"/>
              </a:rPr>
              <a:t>»Producenti so držali besedo. Posneli so trd, iskren film, v katerem so igralci tako prepričljivi, kot </a:t>
            </a:r>
            <a:r>
              <a:rPr lang="sl-SI" sz="1800" b="1" i="1" dirty="0">
                <a:cs typeface="Times New Roman" pitchFamily="18" charset="0"/>
              </a:rPr>
              <a:t>da ne bi šlo za igrani film</a:t>
            </a:r>
            <a:r>
              <a:rPr lang="sl-SI" sz="1800" i="1" dirty="0">
                <a:cs typeface="Times New Roman" pitchFamily="18" charset="0"/>
              </a:rPr>
              <a:t>, pač pa za </a:t>
            </a:r>
            <a:r>
              <a:rPr lang="sl-SI" sz="1800" b="1" dirty="0">
                <a:cs typeface="Times New Roman" pitchFamily="18" charset="0"/>
              </a:rPr>
              <a:t>dokumentarec</a:t>
            </a:r>
            <a:r>
              <a:rPr lang="sl-SI" sz="1800" i="1" dirty="0">
                <a:cs typeface="Times New Roman" pitchFamily="18" charset="0"/>
              </a:rPr>
              <a:t>. Dejansko film odzvanja z grobo, </a:t>
            </a:r>
            <a:r>
              <a:rPr lang="sl-SI" sz="1800" b="1" i="1" dirty="0">
                <a:cs typeface="Times New Roman" pitchFamily="18" charset="0"/>
              </a:rPr>
              <a:t>dokumentarno resnico</a:t>
            </a:r>
            <a:r>
              <a:rPr lang="sl-SI" sz="1800" i="1" dirty="0">
                <a:cs typeface="Times New Roman" pitchFamily="18" charset="0"/>
              </a:rPr>
              <a:t>. Nobena udarna poanta ni izostala. Še več, s tem, ko je bila odstranjena vsa deskripcija, je </a:t>
            </a:r>
            <a:r>
              <a:rPr lang="sl-SI" sz="1800" b="1" i="1" dirty="0">
                <a:cs typeface="Times New Roman" pitchFamily="18" charset="0"/>
              </a:rPr>
              <a:t>film postal </a:t>
            </a:r>
            <a:r>
              <a:rPr lang="sl-SI" sz="1800" b="1" i="1" u="sng" dirty="0">
                <a:cs typeface="Times New Roman" pitchFamily="18" charset="0"/>
              </a:rPr>
              <a:t>trši</a:t>
            </a:r>
            <a:r>
              <a:rPr lang="sl-SI" sz="1800" b="1" i="1" dirty="0">
                <a:cs typeface="Times New Roman" pitchFamily="18" charset="0"/>
              </a:rPr>
              <a:t> od knjige</a:t>
            </a:r>
            <a:r>
              <a:rPr lang="sl-SI" sz="1800" i="1" dirty="0">
                <a:cs typeface="Times New Roman" pitchFamily="18" charset="0"/>
              </a:rPr>
              <a:t>. Zdi se neverjetno, vendar je res.« </a:t>
            </a:r>
          </a:p>
          <a:p>
            <a:pPr marL="0" indent="0">
              <a:buNone/>
            </a:pPr>
            <a:r>
              <a:rPr lang="sl-SI" sz="1800" i="1" dirty="0"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lang="sl-SI" sz="1800" dirty="0">
                <a:cs typeface="Times New Roman" pitchFamily="18" charset="0"/>
              </a:rPr>
              <a:t>(John Steinbeck)</a:t>
            </a:r>
          </a:p>
          <a:p>
            <a:pPr marL="0" indent="0">
              <a:buNone/>
            </a:pPr>
            <a:endParaRPr lang="sl-SI" sz="10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800" i="1" dirty="0">
                <a:cs typeface="Times New Roman" pitchFamily="18" charset="0"/>
              </a:rPr>
              <a:t>»Sinoči sem videl film, </a:t>
            </a:r>
            <a:r>
              <a:rPr lang="sl-SI" sz="1800" dirty="0">
                <a:cs typeface="Times New Roman" pitchFamily="18" charset="0"/>
              </a:rPr>
              <a:t>Sadove jeze</a:t>
            </a:r>
            <a:r>
              <a:rPr lang="sl-SI" sz="1800" i="1" dirty="0">
                <a:cs typeface="Times New Roman" pitchFamily="18" charset="0"/>
              </a:rPr>
              <a:t>, in hudiča, če sem že kdaj videl boljši film.   Pokaže nam preklete bankirje, može, ki so nas prelomili, in prah, ki nas je zadušil, in vse to stori v </a:t>
            </a:r>
            <a:r>
              <a:rPr lang="sl-SI" sz="1800" b="1" i="1" dirty="0">
                <a:cs typeface="Times New Roman" pitchFamily="18" charset="0"/>
              </a:rPr>
              <a:t>preprostem jeziku </a:t>
            </a:r>
            <a:r>
              <a:rPr lang="sl-SI" sz="1800" i="1" dirty="0">
                <a:cs typeface="Times New Roman" pitchFamily="18" charset="0"/>
              </a:rPr>
              <a:t>in nam naposled </a:t>
            </a:r>
            <a:r>
              <a:rPr lang="sl-SI" sz="1800" b="1" i="1" dirty="0">
                <a:cs typeface="Times New Roman" pitchFamily="18" charset="0"/>
              </a:rPr>
              <a:t>pove</a:t>
            </a:r>
            <a:r>
              <a:rPr lang="sl-SI" sz="1800" i="1" dirty="0">
                <a:cs typeface="Times New Roman" pitchFamily="18" charset="0"/>
              </a:rPr>
              <a:t>, </a:t>
            </a:r>
            <a:r>
              <a:rPr lang="sl-SI" sz="1800" b="1" i="1" dirty="0">
                <a:cs typeface="Times New Roman" pitchFamily="18" charset="0"/>
              </a:rPr>
              <a:t>kaj naj </a:t>
            </a:r>
            <a:r>
              <a:rPr lang="sl-SI" sz="1800" b="1" i="1" u="sng" dirty="0">
                <a:cs typeface="Times New Roman" pitchFamily="18" charset="0"/>
              </a:rPr>
              <a:t>ukrenemo</a:t>
            </a:r>
            <a:r>
              <a:rPr lang="sl-SI" sz="1800" i="1" dirty="0">
                <a:cs typeface="Times New Roman" pitchFamily="18" charset="0"/>
              </a:rPr>
              <a:t>. Poglej si </a:t>
            </a:r>
            <a:r>
              <a:rPr lang="sl-SI" sz="1800" dirty="0">
                <a:cs typeface="Times New Roman" pitchFamily="18" charset="0"/>
              </a:rPr>
              <a:t>Sadove jeze</a:t>
            </a:r>
            <a:r>
              <a:rPr lang="sl-SI" sz="1800" i="1" dirty="0">
                <a:cs typeface="Times New Roman" pitchFamily="18" charset="0"/>
              </a:rPr>
              <a:t>, tovariš, poglej si ta film in ga ne zamudi. </a:t>
            </a:r>
            <a:r>
              <a:rPr lang="sl-SI" sz="1800" b="1" i="1" dirty="0">
                <a:cs typeface="Times New Roman" pitchFamily="18" charset="0"/>
              </a:rPr>
              <a:t>Ti si namreč zvezda tega filma</a:t>
            </a:r>
            <a:r>
              <a:rPr lang="sl-SI" sz="1800" i="1" dirty="0">
                <a:cs typeface="Times New Roman" pitchFamily="18" charset="0"/>
              </a:rPr>
              <a:t>.«</a:t>
            </a:r>
            <a:r>
              <a:rPr lang="sl-SI" sz="1800" dirty="0">
                <a:cs typeface="Times New Roman" pitchFamily="18" charset="0"/>
              </a:rPr>
              <a:t>  </a:t>
            </a:r>
          </a:p>
          <a:p>
            <a:pPr marL="0" indent="0">
              <a:buNone/>
            </a:pPr>
            <a:r>
              <a:rPr lang="sl-SI" sz="1800" dirty="0">
                <a:cs typeface="Times New Roman" pitchFamily="18" charset="0"/>
              </a:rPr>
              <a:t>                                                                                                                    (Woody </a:t>
            </a:r>
            <a:r>
              <a:rPr lang="sl-SI" sz="1800" dirty="0" err="1">
                <a:cs typeface="Times New Roman" pitchFamily="18" charset="0"/>
              </a:rPr>
              <a:t>Guthrie</a:t>
            </a:r>
            <a:r>
              <a:rPr lang="sl-SI" sz="1800" dirty="0"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6262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://pics.imcdb.org/0is182/camionnettefamiliale9zeme3.20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28" y="1124744"/>
            <a:ext cx="655274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21032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sz="12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Sadovi jeze</a:t>
            </a:r>
            <a:endParaRPr lang="sl-SI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18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he great depression migration photos"/>
          <p:cNvPicPr/>
          <p:nvPr/>
        </p:nvPicPr>
        <p:blipFill>
          <a:blip r:embed="rId2" cstate="print">
            <a:lum bright="2000" contras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6469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0" y="332656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l-SI" b="1" dirty="0" err="1">
                <a:solidFill>
                  <a:prstClr val="black"/>
                </a:solidFill>
                <a:cs typeface="Times New Roman" pitchFamily="18" charset="0"/>
              </a:rPr>
              <a:t>Dorotea</a:t>
            </a:r>
            <a:r>
              <a:rPr lang="sl-SI" b="1" dirty="0">
                <a:solidFill>
                  <a:prstClr val="black"/>
                </a:solidFill>
                <a:cs typeface="Times New Roman" pitchFamily="18" charset="0"/>
              </a:rPr>
              <a:t> Lange </a:t>
            </a:r>
          </a:p>
          <a:p>
            <a:pPr algn="ctr"/>
            <a:r>
              <a:rPr lang="sl-SI" dirty="0">
                <a:solidFill>
                  <a:prstClr val="black"/>
                </a:solidFill>
                <a:cs typeface="Times New Roman" pitchFamily="18" charset="0"/>
              </a:rPr>
              <a:t>     (</a:t>
            </a:r>
            <a:r>
              <a:rPr lang="sl-SI" i="1" dirty="0" err="1">
                <a:solidFill>
                  <a:prstClr val="black"/>
                </a:solidFill>
                <a:cs typeface="Times New Roman" pitchFamily="18" charset="0"/>
              </a:rPr>
              <a:t>Broke</a:t>
            </a:r>
            <a:r>
              <a:rPr lang="sl-SI" i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sl-SI" i="1" dirty="0" err="1">
                <a:solidFill>
                  <a:prstClr val="black"/>
                </a:solidFill>
                <a:cs typeface="Times New Roman" pitchFamily="18" charset="0"/>
              </a:rPr>
              <a:t>baby</a:t>
            </a:r>
            <a:r>
              <a:rPr lang="sl-SI" i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sl-SI" i="1" dirty="0" err="1">
                <a:solidFill>
                  <a:prstClr val="black"/>
                </a:solidFill>
                <a:cs typeface="Times New Roman" pitchFamily="18" charset="0"/>
              </a:rPr>
              <a:t>sick</a:t>
            </a:r>
            <a:r>
              <a:rPr lang="sl-SI" i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sl-SI" i="1" dirty="0" err="1">
                <a:solidFill>
                  <a:prstClr val="black"/>
                </a:solidFill>
                <a:cs typeface="Times New Roman" pitchFamily="18" charset="0"/>
              </a:rPr>
              <a:t>and</a:t>
            </a:r>
            <a:r>
              <a:rPr lang="sl-SI" i="1" dirty="0">
                <a:solidFill>
                  <a:prstClr val="black"/>
                </a:solidFill>
                <a:cs typeface="Times New Roman" pitchFamily="18" charset="0"/>
              </a:rPr>
              <a:t> car </a:t>
            </a:r>
            <a:r>
              <a:rPr lang="sl-SI" i="1" dirty="0" err="1">
                <a:solidFill>
                  <a:prstClr val="black"/>
                </a:solidFill>
                <a:cs typeface="Times New Roman" pitchFamily="18" charset="0"/>
              </a:rPr>
              <a:t>trouble</a:t>
            </a:r>
            <a:r>
              <a:rPr lang="sl-SI" i="1" dirty="0">
                <a:solidFill>
                  <a:prstClr val="black"/>
                </a:solidFill>
                <a:cs typeface="Times New Roman" pitchFamily="18" charset="0"/>
              </a:rPr>
              <a:t>!</a:t>
            </a:r>
            <a:r>
              <a:rPr lang="sl-SI" dirty="0">
                <a:solidFill>
                  <a:prstClr val="black"/>
                </a:solidFill>
                <a:cs typeface="Times New Roman" pitchFamily="18" charset="0"/>
              </a:rPr>
              <a:t>, 1937)</a:t>
            </a:r>
          </a:p>
        </p:txBody>
      </p:sp>
    </p:spTree>
    <p:extLst>
      <p:ext uri="{BB962C8B-B14F-4D97-AF65-F5344CB8AC3E}">
        <p14:creationId xmlns:p14="http://schemas.microsoft.com/office/powerpoint/2010/main" val="1332662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writeoutoflacom.files.wordpress.com/2015/10/e60c1-grapeswrath2_051pyxurz.jpg?w=640&amp;h=480"/>
          <p:cNvPicPr/>
          <p:nvPr/>
        </p:nvPicPr>
        <p:blipFill>
          <a:blip r:embed="rId2" cstate="print">
            <a:lum bright="6000"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052736"/>
            <a:ext cx="655272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107504" y="260648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l-SI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b="1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Sadovi jeze</a:t>
            </a:r>
            <a:endParaRPr lang="sl-SI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1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Rezultat iskanja slik za the great depression hunger photos"/>
          <p:cNvPicPr/>
          <p:nvPr/>
        </p:nvPicPr>
        <p:blipFill>
          <a:blip r:embed="rId2" cstate="print">
            <a:lum brigh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40871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7984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sl-SI" b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Alamy</a:t>
            </a:r>
            <a:r>
              <a:rPr lang="sl-SI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sl-SI" b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Stock</a:t>
            </a:r>
            <a:r>
              <a:rPr lang="sl-SI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sl-SI" b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Photo</a:t>
            </a:r>
            <a:r>
              <a:rPr lang="sl-SI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l-SI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              (</a:t>
            </a:r>
            <a:r>
              <a:rPr lang="sl-SI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Soup</a:t>
            </a:r>
            <a:r>
              <a:rPr lang="sl-SI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sl-SI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Kitchens</a:t>
            </a:r>
            <a:r>
              <a:rPr lang="sl-SI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sl-SI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During</a:t>
            </a:r>
            <a:r>
              <a:rPr lang="sl-SI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sl-SI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The</a:t>
            </a:r>
            <a:r>
              <a:rPr lang="sl-SI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sl-SI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Great</a:t>
            </a:r>
            <a:r>
              <a:rPr lang="sl-SI" i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-</a:t>
            </a:r>
            <a:r>
              <a:rPr lang="sl-SI" i="1" dirty="0" err="1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Depression</a:t>
            </a:r>
            <a:r>
              <a:rPr lang="sl-SI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, 1934)</a:t>
            </a:r>
            <a:endParaRPr lang="sl-SI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9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5897" y="3429000"/>
            <a:ext cx="4688230" cy="106689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6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9571"/>
            <a:ext cx="7848872" cy="1727261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79"/>
            <a:ext cx="7848872" cy="309634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sl-SI" sz="9600" b="1" i="1" dirty="0">
                <a:cs typeface="Times New Roman" pitchFamily="18" charset="0"/>
              </a:rPr>
              <a:t>Sadovi jeze </a:t>
            </a:r>
          </a:p>
          <a:p>
            <a:pPr marL="0" indent="0" algn="ctr">
              <a:buNone/>
            </a:pPr>
            <a:r>
              <a:rPr lang="sl-SI" sz="8000" dirty="0">
                <a:cs typeface="Times New Roman" pitchFamily="18" charset="0"/>
              </a:rPr>
              <a:t>(</a:t>
            </a:r>
            <a:r>
              <a:rPr lang="sl-SI" sz="8000" i="1" dirty="0" err="1">
                <a:cs typeface="Times New Roman" pitchFamily="18" charset="0"/>
              </a:rPr>
              <a:t>The</a:t>
            </a:r>
            <a:r>
              <a:rPr lang="sl-SI" sz="8000" i="1" dirty="0">
                <a:cs typeface="Times New Roman" pitchFamily="18" charset="0"/>
              </a:rPr>
              <a:t> </a:t>
            </a:r>
            <a:r>
              <a:rPr lang="sl-SI" sz="8000" i="1" dirty="0" err="1">
                <a:cs typeface="Times New Roman" pitchFamily="18" charset="0"/>
              </a:rPr>
              <a:t>Grapes</a:t>
            </a:r>
            <a:r>
              <a:rPr lang="sl-SI" sz="8000" i="1" dirty="0">
                <a:cs typeface="Times New Roman" pitchFamily="18" charset="0"/>
              </a:rPr>
              <a:t> </a:t>
            </a:r>
            <a:r>
              <a:rPr lang="sl-SI" sz="8000" i="1" dirty="0" err="1">
                <a:cs typeface="Times New Roman" pitchFamily="18" charset="0"/>
              </a:rPr>
              <a:t>of</a:t>
            </a:r>
            <a:r>
              <a:rPr lang="sl-SI" sz="8000" i="1" dirty="0">
                <a:cs typeface="Times New Roman" pitchFamily="18" charset="0"/>
              </a:rPr>
              <a:t> </a:t>
            </a:r>
            <a:r>
              <a:rPr lang="sl-SI" sz="8000" i="1" dirty="0" err="1">
                <a:cs typeface="Times New Roman" pitchFamily="18" charset="0"/>
              </a:rPr>
              <a:t>Wrath</a:t>
            </a:r>
            <a:r>
              <a:rPr lang="sl-SI" sz="8000" dirty="0">
                <a:cs typeface="Times New Roman" pitchFamily="18" charset="0"/>
              </a:rPr>
              <a:t>, 1940)</a:t>
            </a:r>
            <a:r>
              <a:rPr lang="sl-SI" sz="8000" dirty="0">
                <a:solidFill>
                  <a:srgbClr val="005EA4"/>
                </a:solidFill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sl-SI" sz="9600" b="1" dirty="0">
                <a:solidFill>
                  <a:schemeClr val="bg1"/>
                </a:solidFill>
                <a:cs typeface="Times New Roman" panose="02020603050405020304" pitchFamily="18" charset="0"/>
              </a:rPr>
              <a:t>John Ford </a:t>
            </a:r>
            <a:r>
              <a:rPr lang="sl-SI" sz="9600" dirty="0">
                <a:solidFill>
                  <a:schemeClr val="bg1"/>
                </a:solidFill>
                <a:cs typeface="Times New Roman" panose="02020603050405020304" pitchFamily="18" charset="0"/>
              </a:rPr>
              <a:t>(ZDA)</a:t>
            </a:r>
          </a:p>
        </p:txBody>
      </p:sp>
    </p:spTree>
    <p:extLst>
      <p:ext uri="{BB962C8B-B14F-4D97-AF65-F5344CB8AC3E}">
        <p14:creationId xmlns:p14="http://schemas.microsoft.com/office/powerpoint/2010/main" val="2242617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moto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lvl="0" indent="-263525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6200" b="1" i="1" u="sng" dirty="0">
              <a:cs typeface="Times New Roman" pitchFamily="18" charset="0"/>
            </a:endParaRPr>
          </a:p>
          <a:p>
            <a:pPr marL="263525" lvl="0" indent="-263525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6200" b="1" i="1" u="sng" dirty="0"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8800" b="1" i="1" u="sng" dirty="0">
                <a:cs typeface="Times New Roman" pitchFamily="18" charset="0"/>
              </a:rPr>
              <a:t>Vodilni mit</a:t>
            </a:r>
            <a:r>
              <a:rPr lang="sl-SI" sz="8800" i="1" dirty="0">
                <a:cs typeface="Times New Roman" pitchFamily="18" charset="0"/>
              </a:rPr>
              <a:t>, ki je navdihoval iznajdbo filma, je torej </a:t>
            </a:r>
            <a:r>
              <a:rPr lang="sl-SI" sz="8800" b="1" i="1" dirty="0">
                <a:cs typeface="Times New Roman" pitchFamily="18" charset="0"/>
              </a:rPr>
              <a:t>izpolnitev</a:t>
            </a:r>
            <a:r>
              <a:rPr lang="sl-SI" sz="8800" i="1" dirty="0">
                <a:cs typeface="Times New Roman" pitchFamily="18" charset="0"/>
              </a:rPr>
              <a:t> </a:t>
            </a:r>
            <a:r>
              <a:rPr lang="sl-SI" sz="8800" b="1" i="1" dirty="0" err="1">
                <a:cs typeface="Times New Roman" pitchFamily="18" charset="0"/>
              </a:rPr>
              <a:t>mita</a:t>
            </a:r>
            <a:r>
              <a:rPr lang="sl-SI" sz="8800" i="1" dirty="0" err="1">
                <a:cs typeface="Times New Roman" pitchFamily="18" charset="0"/>
              </a:rPr>
              <a:t>,ki</a:t>
            </a:r>
            <a:r>
              <a:rPr lang="sl-SI" sz="8800" i="1" dirty="0">
                <a:cs typeface="Times New Roman" pitchFamily="18" charset="0"/>
              </a:rPr>
              <a:t> je v devetnajstem stoletju prevladoval pri vseh </a:t>
            </a:r>
            <a:r>
              <a:rPr lang="sl-SI" sz="8800" b="1" i="1" dirty="0">
                <a:cs typeface="Times New Roman" pitchFamily="18" charset="0"/>
              </a:rPr>
              <a:t>tehnikah mehanske reprodukcije realnosti</a:t>
            </a:r>
            <a:r>
              <a:rPr lang="sl-SI" sz="8800" i="1" dirty="0">
                <a:cs typeface="Times New Roman" pitchFamily="18" charset="0"/>
              </a:rPr>
              <a:t>, od fotografije do fonografa. To je mit </a:t>
            </a:r>
            <a:r>
              <a:rPr lang="sl-SI" sz="8800" b="1" i="1" u="sng" dirty="0">
                <a:cs typeface="Times New Roman" pitchFamily="18" charset="0"/>
              </a:rPr>
              <a:t>integralnega realizma</a:t>
            </a:r>
            <a:r>
              <a:rPr lang="sl-SI" sz="8800" i="1" dirty="0">
                <a:cs typeface="Times New Roman" pitchFamily="18" charset="0"/>
              </a:rPr>
              <a:t>, </a:t>
            </a:r>
            <a:r>
              <a:rPr lang="sl-SI" sz="8800" b="1" i="1" dirty="0">
                <a:cs typeface="Times New Roman" pitchFamily="18" charset="0"/>
              </a:rPr>
              <a:t>poustvaritve sveta v njegovi lastni podobi</a:t>
            </a:r>
            <a:r>
              <a:rPr lang="sl-SI" sz="8800" i="1" dirty="0">
                <a:cs typeface="Times New Roman" pitchFamily="18" charset="0"/>
              </a:rPr>
              <a:t> – podobi, ki ni </a:t>
            </a:r>
            <a:r>
              <a:rPr lang="sl-SI" sz="8800" b="1" i="1" dirty="0">
                <a:cs typeface="Times New Roman" pitchFamily="18" charset="0"/>
              </a:rPr>
              <a:t>obremenjena</a:t>
            </a:r>
            <a:r>
              <a:rPr lang="sl-SI" sz="8800" i="1" dirty="0">
                <a:cs typeface="Times New Roman" pitchFamily="18" charset="0"/>
              </a:rPr>
              <a:t> s svobodo umetnikove interpretacije ali z nepreklicnim minevanjem časa. Če film v svoji zibelki ni imel vseh lastnosti prihajajočega </a:t>
            </a:r>
            <a:r>
              <a:rPr lang="sl-SI" sz="8800" b="1" i="1" u="sng" dirty="0">
                <a:cs typeface="Times New Roman" pitchFamily="18" charset="0"/>
              </a:rPr>
              <a:t>totalnega filma</a:t>
            </a:r>
            <a:r>
              <a:rPr lang="sl-SI" sz="8800" i="1" dirty="0">
                <a:cs typeface="Times New Roman" pitchFamily="18" charset="0"/>
              </a:rPr>
              <a:t>, je bilo to </a:t>
            </a:r>
            <a:r>
              <a:rPr lang="sl-SI" sz="8800" b="1" i="1" dirty="0">
                <a:cs typeface="Times New Roman" pitchFamily="18" charset="0"/>
              </a:rPr>
              <a:t>proti njegovi volji</a:t>
            </a:r>
            <a:r>
              <a:rPr lang="sl-SI" sz="8800" i="1" dirty="0">
                <a:cs typeface="Times New Roman" pitchFamily="18" charset="0"/>
              </a:rPr>
              <a:t>: </a:t>
            </a:r>
            <a:r>
              <a:rPr lang="sl-SI" sz="8800" b="1" i="1" dirty="0">
                <a:cs typeface="Times New Roman" pitchFamily="18" charset="0"/>
              </a:rPr>
              <a:t>vile tehnologije </a:t>
            </a:r>
            <a:r>
              <a:rPr lang="sl-SI" sz="8800" i="1" dirty="0">
                <a:cs typeface="Times New Roman" pitchFamily="18" charset="0"/>
              </a:rPr>
              <a:t>mu je še niso bile zmožne podeliti, čeprav so si to želele.</a:t>
            </a:r>
            <a:endParaRPr lang="sl-SI" sz="8800" dirty="0">
              <a:cs typeface="Times New Roman" panose="02020603050405020304" pitchFamily="18" charset="0"/>
            </a:endParaRPr>
          </a:p>
          <a:p>
            <a:pPr marL="263525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8800" dirty="0"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</a:p>
          <a:p>
            <a:pPr marL="263525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8800" dirty="0"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sl-SI" sz="8800" dirty="0" err="1"/>
              <a:t>André</a:t>
            </a:r>
            <a:r>
              <a:rPr lang="sl-SI" sz="8800" dirty="0"/>
              <a:t> Bazin</a:t>
            </a:r>
            <a:endParaRPr lang="sl-SI" sz="8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68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koncept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VEČPOMENSKOST </a:t>
            </a:r>
            <a:r>
              <a:rPr lang="sl-SI" sz="11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koncepta</a:t>
            </a: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filmskega REALIZMA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9600" b="1" dirty="0">
                <a:ea typeface="Calibri" pitchFamily="34" charset="0"/>
                <a:cs typeface="Times New Roman" pitchFamily="18" charset="0"/>
              </a:rPr>
              <a:t>pomen »</a:t>
            </a:r>
            <a:r>
              <a:rPr lang="sl-SI" sz="9600" b="1" u="sng" dirty="0">
                <a:ea typeface="Calibri" pitchFamily="34" charset="0"/>
                <a:cs typeface="Times New Roman" pitchFamily="18" charset="0"/>
              </a:rPr>
              <a:t>kulturne dominante</a:t>
            </a:r>
            <a:r>
              <a:rPr lang="sl-SI" sz="9600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sl-SI" sz="9600" dirty="0">
                <a:ea typeface="Calibri" pitchFamily="34" charset="0"/>
                <a:cs typeface="Times New Roman" pitchFamily="18" charset="0"/>
              </a:rPr>
              <a:t>,</a:t>
            </a:r>
            <a:r>
              <a:rPr lang="sl-SI" sz="96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sl-SI" sz="9600" dirty="0">
                <a:ea typeface="Calibri" pitchFamily="34" charset="0"/>
                <a:cs typeface="Times New Roman" pitchFamily="18" charset="0"/>
              </a:rPr>
              <a:t>ki opredeljuje določeno </a:t>
            </a:r>
            <a:r>
              <a:rPr lang="sl-SI" sz="9600" b="1" u="sng" dirty="0">
                <a:ea typeface="Calibri" pitchFamily="34" charset="0"/>
                <a:cs typeface="Times New Roman" pitchFamily="18" charset="0"/>
              </a:rPr>
              <a:t>zgodovinsko dobo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sl-SI" sz="9600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9600" b="1" dirty="0">
                <a:ea typeface="Calibri" pitchFamily="34" charset="0"/>
                <a:cs typeface="Times New Roman" pitchFamily="18" charset="0"/>
              </a:rPr>
              <a:t>pomen </a:t>
            </a:r>
            <a:r>
              <a:rPr lang="sl-SI" sz="9600" b="1" u="sng" dirty="0">
                <a:ea typeface="Calibri" pitchFamily="34" charset="0"/>
                <a:cs typeface="Times New Roman" pitchFamily="18" charset="0"/>
              </a:rPr>
              <a:t>filozofskega koncepta</a:t>
            </a:r>
            <a:r>
              <a:rPr lang="sl-SI" sz="9600" dirty="0">
                <a:ea typeface="Calibri" pitchFamily="34" charset="0"/>
                <a:cs typeface="Times New Roman" pitchFamily="18" charset="0"/>
              </a:rPr>
              <a:t>, ki označuje določene oblike  </a:t>
            </a:r>
          </a:p>
          <a:p>
            <a:pPr marL="263525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sl-SI" sz="9600" dirty="0">
                <a:cs typeface="Times New Roman" pitchFamily="18" charset="0"/>
              </a:rPr>
              <a:t>»</a:t>
            </a:r>
            <a:r>
              <a:rPr lang="sl-SI" sz="9600" b="1" dirty="0">
                <a:ea typeface="Calibri" pitchFamily="34" charset="0"/>
                <a:cs typeface="Times New Roman" pitchFamily="18" charset="0"/>
              </a:rPr>
              <a:t>objektivnega idealizma</a:t>
            </a:r>
            <a:r>
              <a:rPr lang="sl-SI" sz="9600" dirty="0">
                <a:cs typeface="Times New Roman" pitchFamily="18" charset="0"/>
              </a:rPr>
              <a:t>«</a:t>
            </a:r>
            <a:endParaRPr lang="sl-SI" sz="9600" b="1" dirty="0"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sl-SI" sz="9600" dirty="0"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sl-SI" sz="9600" b="1" dirty="0">
                <a:ea typeface="Calibri" pitchFamily="34" charset="0"/>
                <a:cs typeface="Times New Roman" pitchFamily="18" charset="0"/>
              </a:rPr>
              <a:t>pomen </a:t>
            </a:r>
            <a:r>
              <a:rPr lang="sl-SI" sz="9600" b="1" u="sng" dirty="0">
                <a:ea typeface="Calibri" pitchFamily="34" charset="0"/>
                <a:cs typeface="Times New Roman" pitchFamily="18" charset="0"/>
              </a:rPr>
              <a:t>filmsko-zgodovinskega pojma</a:t>
            </a:r>
            <a:r>
              <a:rPr lang="sl-SI" sz="9600" dirty="0">
                <a:ea typeface="Calibri" pitchFamily="34" charset="0"/>
                <a:cs typeface="Times New Roman" pitchFamily="18" charset="0"/>
              </a:rPr>
              <a:t>, ki določa </a:t>
            </a:r>
            <a:r>
              <a:rPr lang="sl-SI" sz="9600" b="1" dirty="0">
                <a:ea typeface="Calibri" pitchFamily="34" charset="0"/>
                <a:cs typeface="Times New Roman" pitchFamily="18" charset="0"/>
              </a:rPr>
              <a:t>svojevrstni izrazni stil </a:t>
            </a:r>
            <a:endParaRPr lang="sl-SI" sz="9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opredelitev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6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sl-SI" sz="10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IZHODIŠČE</a:t>
            </a:r>
            <a:r>
              <a:rPr lang="sl-SI" sz="10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– </a:t>
            </a:r>
            <a:r>
              <a:rPr lang="sl-SI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OBSTOJ DOLOČENE </a:t>
            </a:r>
            <a:r>
              <a:rPr lang="sl-SI" sz="10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REALNOSTI</a:t>
            </a:r>
            <a:r>
              <a:rPr lang="sl-SI" sz="10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KI JO JE MOGOČE Z TEHNOLOŠKIMI SREDSTVI </a:t>
            </a:r>
            <a:r>
              <a:rPr lang="sl-SI" sz="10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REPRODUCIRATI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zgodovinski filmski </a:t>
            </a:r>
            <a:r>
              <a:rPr lang="sl-SI" sz="8800" b="1" u="sng" dirty="0">
                <a:cs typeface="Times New Roman" pitchFamily="18" charset="0"/>
              </a:rPr>
              <a:t>slog</a:t>
            </a:r>
            <a:r>
              <a:rPr lang="sl-SI" sz="8800" dirty="0">
                <a:cs typeface="Times New Roman" pitchFamily="18" charset="0"/>
              </a:rPr>
              <a:t> v igranem filmu, ki zajema dela, katerih </a:t>
            </a:r>
          </a:p>
          <a:p>
            <a:pPr marL="358775" indent="0">
              <a:buNone/>
            </a:pPr>
            <a:r>
              <a:rPr lang="sl-SI" sz="8800" dirty="0">
                <a:cs typeface="Times New Roman" pitchFamily="18" charset="0"/>
              </a:rPr>
              <a:t>teme izhajajo iz </a:t>
            </a:r>
            <a:r>
              <a:rPr lang="sl-SI" sz="8800" b="1" dirty="0">
                <a:cs typeface="Times New Roman" pitchFamily="18" charset="0"/>
              </a:rPr>
              <a:t>dejanskega življenja </a:t>
            </a:r>
            <a:r>
              <a:rPr lang="sl-SI" sz="8800" dirty="0">
                <a:cs typeface="Times New Roman" pitchFamily="18" charset="0"/>
              </a:rPr>
              <a:t>in jih obdelujejo na </a:t>
            </a:r>
            <a:r>
              <a:rPr lang="sl-SI" sz="8800" b="1" dirty="0">
                <a:cs typeface="Times New Roman" pitchFamily="18" charset="0"/>
              </a:rPr>
              <a:t>verodostojen</a:t>
            </a:r>
            <a:r>
              <a:rPr lang="sl-SI" sz="8800" dirty="0">
                <a:cs typeface="Times New Roman" pitchFamily="18" charset="0"/>
              </a:rPr>
              <a:t> (»resnični«) </a:t>
            </a:r>
            <a:r>
              <a:rPr lang="sl-SI" sz="8800" b="1" dirty="0">
                <a:cs typeface="Times New Roman" pitchFamily="18" charset="0"/>
              </a:rPr>
              <a:t>način</a:t>
            </a:r>
            <a:endParaRPr lang="sl-SI" sz="88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8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800" b="1" dirty="0">
                <a:cs typeface="Times New Roman" pitchFamily="18" charset="0"/>
              </a:rPr>
              <a:t>splošna </a:t>
            </a:r>
            <a:r>
              <a:rPr lang="sl-SI" sz="8800" b="1" u="sng" dirty="0">
                <a:cs typeface="Times New Roman" pitchFamily="18" charset="0"/>
              </a:rPr>
              <a:t>lastnost</a:t>
            </a:r>
            <a:r>
              <a:rPr lang="sl-SI" sz="8800" b="1" dirty="0">
                <a:cs typeface="Times New Roman" pitchFamily="18" charset="0"/>
              </a:rPr>
              <a:t> filmskega posnetka</a:t>
            </a:r>
            <a:r>
              <a:rPr lang="sl-SI" sz="8800" dirty="0">
                <a:cs typeface="Times New Roman" pitchFamily="18" charset="0"/>
              </a:rPr>
              <a:t>, da </a:t>
            </a:r>
            <a:r>
              <a:rPr lang="sl-SI" sz="8800" b="1" dirty="0">
                <a:cs typeface="Times New Roman" pitchFamily="18" charset="0"/>
              </a:rPr>
              <a:t>optično</a:t>
            </a:r>
            <a:r>
              <a:rPr lang="sl-SI" sz="8800" dirty="0">
                <a:cs typeface="Times New Roman" pitchFamily="18" charset="0"/>
              </a:rPr>
              <a:t> (mimetično) </a:t>
            </a:r>
            <a:r>
              <a:rPr lang="sl-SI" sz="8800" b="1" dirty="0">
                <a:cs typeface="Times New Roman" pitchFamily="18" charset="0"/>
              </a:rPr>
              <a:t>beleži</a:t>
            </a:r>
            <a:r>
              <a:rPr lang="sl-SI" sz="8800" dirty="0">
                <a:cs typeface="Times New Roman" pitchFamily="18" charset="0"/>
              </a:rPr>
              <a:t>, registrira »zalotene« prizore v njihovem »slučajnem«, »avtonomnem« videzu in pomenu </a:t>
            </a:r>
          </a:p>
        </p:txBody>
      </p:sp>
    </p:spTree>
    <p:extLst>
      <p:ext uri="{BB962C8B-B14F-4D97-AF65-F5344CB8AC3E}">
        <p14:creationId xmlns:p14="http://schemas.microsoft.com/office/powerpoint/2010/main" val="326312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pojmovni aparat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420888"/>
            <a:ext cx="7848872" cy="36724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OSNOVNI POJMOVNI APARAT</a:t>
            </a:r>
            <a:endParaRPr lang="sl-SI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22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400" b="1" dirty="0">
                <a:cs typeface="Times New Roman" pitchFamily="18" charset="0"/>
              </a:rPr>
              <a:t>  realnost </a:t>
            </a:r>
            <a:r>
              <a:rPr lang="sl-SI" sz="4400" dirty="0">
                <a:cs typeface="Times New Roman" pitchFamily="18" charset="0"/>
              </a:rPr>
              <a:t>/ dejanskost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cs typeface="Times New Roman" pitchFamily="18" charset="0"/>
              </a:rPr>
              <a:t>  resnica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b="1" dirty="0">
                <a:cs typeface="Times New Roman" pitchFamily="18" charset="0"/>
              </a:rPr>
              <a:t>  avtentičnost </a:t>
            </a:r>
            <a:r>
              <a:rPr lang="sl-SI" sz="4800" dirty="0">
                <a:cs typeface="Times New Roman" pitchFamily="18" charset="0"/>
              </a:rPr>
              <a:t>/ pristnost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b="1" dirty="0">
                <a:cs typeface="Times New Roman" pitchFamily="18" charset="0"/>
              </a:rPr>
              <a:t>  verodostojnost </a:t>
            </a:r>
            <a:endParaRPr lang="sl-SI" sz="4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b="1" dirty="0">
                <a:cs typeface="Times New Roman" pitchFamily="18" charset="0"/>
              </a:rPr>
              <a:t>  prepričljivost</a:t>
            </a:r>
            <a:endParaRPr lang="sl-SI" sz="4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b="1" dirty="0">
                <a:cs typeface="Times New Roman" pitchFamily="18" charset="0"/>
              </a:rPr>
              <a:t>  verjetnost</a:t>
            </a:r>
            <a:endParaRPr lang="sl-SI" sz="4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98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izhodiščni pojem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endParaRPr lang="sl-SI" sz="4800" b="1" u="sng" dirty="0">
              <a:highlight>
                <a:srgbClr val="00FF00"/>
              </a:highlight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REALNOST / DEJANSKOST</a:t>
            </a:r>
            <a:endParaRPr lang="sl-SI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48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»Slovenski besedi </a:t>
            </a:r>
            <a:r>
              <a:rPr lang="sl-SI" sz="8000" b="1" u="sng" dirty="0">
                <a:cs typeface="Times New Roman" pitchFamily="18" charset="0"/>
              </a:rPr>
              <a:t>stvarnost</a:t>
            </a:r>
            <a:r>
              <a:rPr lang="sl-SI" sz="8000" i="1" dirty="0">
                <a:cs typeface="Times New Roman" pitchFamily="18" charset="0"/>
              </a:rPr>
              <a:t> in </a:t>
            </a:r>
            <a:r>
              <a:rPr lang="sl-SI" sz="8000" b="1" u="sng" dirty="0">
                <a:cs typeface="Times New Roman" pitchFamily="18" charset="0"/>
              </a:rPr>
              <a:t>realnost</a:t>
            </a:r>
            <a:r>
              <a:rPr lang="sl-SI" sz="8000" i="1" dirty="0">
                <a:cs typeface="Times New Roman" pitchFamily="18" charset="0"/>
              </a:rPr>
              <a:t> imata podobno težavo kakor </a:t>
            </a:r>
            <a:r>
              <a:rPr lang="sl-SI" sz="8000" dirty="0" err="1">
                <a:cs typeface="Times New Roman" pitchFamily="18" charset="0"/>
              </a:rPr>
              <a:t>reality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realité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realtà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dirty="0" err="1">
                <a:cs typeface="Times New Roman" pitchFamily="18" charset="0"/>
              </a:rPr>
              <a:t>Sachlichkeit</a:t>
            </a:r>
            <a:r>
              <a:rPr lang="sl-SI" sz="8000" i="1" dirty="0">
                <a:cs typeface="Times New Roman" pitchFamily="18" charset="0"/>
              </a:rPr>
              <a:t> v sodobnih evropskih jezikih. Preveč se nanašata na </a:t>
            </a:r>
            <a:r>
              <a:rPr lang="sl-SI" sz="8000" b="1" i="1" dirty="0">
                <a:cs typeface="Times New Roman" pitchFamily="18" charset="0"/>
              </a:rPr>
              <a:t>stvari in predmete </a:t>
            </a:r>
            <a:r>
              <a:rPr lang="sl-SI" sz="8000" i="1" dirty="0">
                <a:cs typeface="Times New Roman" pitchFamily="18" charset="0"/>
              </a:rPr>
              <a:t>v svetu in se ju vsaj nekoliko drži predstava o </a:t>
            </a:r>
            <a:r>
              <a:rPr lang="sl-SI" sz="8000" b="1" i="1" dirty="0">
                <a:cs typeface="Times New Roman" pitchFamily="18" charset="0"/>
              </a:rPr>
              <a:t>nepremičnosti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mrtvosti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togosti</a:t>
            </a:r>
            <a:r>
              <a:rPr lang="sl-SI" sz="8000" i="1" dirty="0"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sl-SI" sz="4800" i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Nasprotno nemška beseda </a:t>
            </a:r>
            <a:r>
              <a:rPr lang="sl-SI" sz="8000" dirty="0" err="1">
                <a:cs typeface="Times New Roman" pitchFamily="18" charset="0"/>
              </a:rPr>
              <a:t>Tätigkeit</a:t>
            </a:r>
            <a:r>
              <a:rPr lang="sl-SI" sz="8000" i="1" dirty="0">
                <a:cs typeface="Times New Roman" pitchFamily="18" charset="0"/>
              </a:rPr>
              <a:t>, za katero je Božidar Debenjak uveljavil odličen slovenski prevod </a:t>
            </a:r>
            <a:r>
              <a:rPr lang="sl-SI" sz="8000" b="1" u="sng" dirty="0">
                <a:cs typeface="Times New Roman" pitchFamily="18" charset="0"/>
              </a:rPr>
              <a:t>dejanskost</a:t>
            </a:r>
            <a:r>
              <a:rPr lang="sl-SI" sz="8000" i="1" dirty="0">
                <a:cs typeface="Times New Roman" pitchFamily="18" charset="0"/>
              </a:rPr>
              <a:t>, veliko določneje uveljavlja tisto nianso v sodobnih predstavah o realnosti, ki je za nas odločilnejša: da  jo </a:t>
            </a:r>
            <a:r>
              <a:rPr lang="sl-SI" sz="8000" b="1" i="1" dirty="0">
                <a:cs typeface="Times New Roman" pitchFamily="18" charset="0"/>
              </a:rPr>
              <a:t>dejavno izkušamo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živimo</a:t>
            </a:r>
            <a:r>
              <a:rPr lang="sl-SI" sz="8000" i="1" dirty="0">
                <a:cs typeface="Times New Roman" pitchFamily="18" charset="0"/>
              </a:rPr>
              <a:t>, </a:t>
            </a:r>
            <a:r>
              <a:rPr lang="sl-SI" sz="8000" b="1" i="1" dirty="0">
                <a:cs typeface="Times New Roman" pitchFamily="18" charset="0"/>
              </a:rPr>
              <a:t>posegamo vanjo </a:t>
            </a:r>
            <a:r>
              <a:rPr lang="sl-SI" sz="8000" i="1" dirty="0">
                <a:cs typeface="Times New Roman" pitchFamily="18" charset="0"/>
              </a:rPr>
              <a:t>in jo </a:t>
            </a:r>
            <a:r>
              <a:rPr lang="sl-SI" sz="8000" b="1" i="1" dirty="0">
                <a:cs typeface="Times New Roman" pitchFamily="18" charset="0"/>
              </a:rPr>
              <a:t>spreminjamo</a:t>
            </a:r>
            <a:r>
              <a:rPr lang="sl-SI" sz="8000" i="1" dirty="0">
                <a:cs typeface="Times New Roman" pitchFamily="18" charset="0"/>
              </a:rPr>
              <a:t>.« 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                                                                                                      (Jože Vogrinc)</a:t>
            </a:r>
          </a:p>
        </p:txBody>
      </p:sp>
    </p:spTree>
    <p:extLst>
      <p:ext uri="{BB962C8B-B14F-4D97-AF65-F5344CB8AC3E}">
        <p14:creationId xmlns:p14="http://schemas.microsoft.com/office/powerpoint/2010/main" val="277776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65618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sl-SI" sz="4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pojmovna pogojenost</a:t>
            </a:r>
            <a: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sl-SI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16833"/>
            <a:ext cx="7848872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8000" b="1" dirty="0">
                <a:cs typeface="Times New Roman" pitchFamily="18" charset="0"/>
              </a:rPr>
              <a:t> </a:t>
            </a:r>
            <a:endParaRPr lang="sl-SI" sz="8000" dirty="0">
              <a:cs typeface="Times New Roman" pitchFamily="18" charset="0"/>
            </a:endParaRPr>
          </a:p>
          <a:p>
            <a:pPr marL="0" indent="0">
              <a:buNone/>
            </a:pPr>
            <a:endParaRPr lang="sl-SI" sz="4400" b="1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KULTURNA POGOJENOST: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i="1" dirty="0">
                <a:cs typeface="Times New Roman" pitchFamily="18" charset="0"/>
              </a:rPr>
              <a:t>»V primerjavi z </a:t>
            </a:r>
            <a:r>
              <a:rPr lang="sl-SI" sz="8000" b="1" i="1" dirty="0" err="1">
                <a:cs typeface="Times New Roman" pitchFamily="18" charset="0"/>
              </a:rPr>
              <a:t>bollywoodskimi</a:t>
            </a:r>
            <a:r>
              <a:rPr lang="sl-SI" sz="8000" i="1" dirty="0">
                <a:cs typeface="Times New Roman" pitchFamily="18" charset="0"/>
              </a:rPr>
              <a:t> muzikali so </a:t>
            </a:r>
            <a:r>
              <a:rPr lang="sl-SI" sz="8000" b="1" i="1" dirty="0" err="1">
                <a:cs typeface="Times New Roman" pitchFamily="18" charset="0"/>
              </a:rPr>
              <a:t>hollywodski</a:t>
            </a:r>
            <a:r>
              <a:rPr lang="sl-SI" sz="8000" i="1" dirty="0">
                <a:cs typeface="Times New Roman" pitchFamily="18" charset="0"/>
              </a:rPr>
              <a:t> videti kot </a:t>
            </a:r>
            <a:r>
              <a:rPr lang="sl-SI" sz="8000" b="1" i="1" u="sng" dirty="0" err="1">
                <a:cs typeface="Times New Roman" pitchFamily="18" charset="0"/>
              </a:rPr>
              <a:t>neorealistični</a:t>
            </a:r>
            <a:r>
              <a:rPr lang="sl-SI" sz="8000" b="1" i="1" u="sng" dirty="0">
                <a:cs typeface="Times New Roman" pitchFamily="18" charset="0"/>
              </a:rPr>
              <a:t> dokumenti</a:t>
            </a:r>
            <a:r>
              <a:rPr lang="sl-SI" sz="8000" i="1" dirty="0">
                <a:cs typeface="Times New Roman" pitchFamily="18" charset="0"/>
              </a:rPr>
              <a:t>.« </a:t>
            </a: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					                      (</a:t>
            </a:r>
            <a:r>
              <a:rPr lang="sl-SI" sz="8000" dirty="0" err="1">
                <a:cs typeface="Times New Roman" pitchFamily="18" charset="0"/>
              </a:rPr>
              <a:t>Salman</a:t>
            </a:r>
            <a:r>
              <a:rPr lang="sl-SI" sz="8000" dirty="0">
                <a:cs typeface="Times New Roman" pitchFamily="18" charset="0"/>
              </a:rPr>
              <a:t> Rushdie)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ZGODOVINSKA POGOJENOST:</a:t>
            </a:r>
            <a:endParaRPr lang="sl-SI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nemost</a:t>
            </a:r>
            <a:r>
              <a:rPr lang="sl-SI" sz="8000" dirty="0">
                <a:cs typeface="Times New Roman" pitchFamily="18" charset="0"/>
              </a:rPr>
              <a:t> (odsotnost zvoka)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črno-belost</a:t>
            </a:r>
            <a:r>
              <a:rPr lang="sl-SI" sz="8000" dirty="0">
                <a:cs typeface="Times New Roman" pitchFamily="18" charset="0"/>
              </a:rPr>
              <a:t> (odsotnost barv)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8000" b="1" dirty="0">
                <a:cs typeface="Times New Roman" pitchFamily="18" charset="0"/>
              </a:rPr>
              <a:t>dvodimenzionalnost</a:t>
            </a:r>
            <a:r>
              <a:rPr lang="sl-SI" sz="8000" dirty="0">
                <a:cs typeface="Times New Roman" pitchFamily="18" charset="0"/>
              </a:rPr>
              <a:t> / ploskovitost podobe (odsotnost določenih razsežnosti)</a:t>
            </a:r>
          </a:p>
          <a:p>
            <a:pPr marL="0" indent="0">
              <a:buNone/>
            </a:pPr>
            <a:endParaRPr lang="sl-SI" sz="48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sl-SI" sz="8000" dirty="0">
                <a:cs typeface="Times New Roman" pitchFamily="18" charset="0"/>
              </a:rPr>
              <a:t>v nekaterih historičnih obdobjih niso ti »</a:t>
            </a:r>
            <a:r>
              <a:rPr lang="sl-SI" sz="8000" b="1" dirty="0">
                <a:cs typeface="Times New Roman" pitchFamily="18" charset="0"/>
              </a:rPr>
              <a:t>nerealni</a:t>
            </a:r>
            <a:r>
              <a:rPr lang="sl-SI" sz="8000" dirty="0">
                <a:cs typeface="Times New Roman" pitchFamily="18" charset="0"/>
              </a:rPr>
              <a:t>« dejavniki v ničemer vplivali na </a:t>
            </a:r>
            <a:r>
              <a:rPr lang="sl-SI" sz="8000" b="1" u="sng" dirty="0">
                <a:cs typeface="Times New Roman" pitchFamily="18" charset="0"/>
              </a:rPr>
              <a:t>vtis realnosti</a:t>
            </a:r>
            <a:r>
              <a:rPr lang="sl-SI" sz="8000" b="1" dirty="0">
                <a:cs typeface="Times New Roman" pitchFamily="18" charset="0"/>
              </a:rPr>
              <a:t> </a:t>
            </a:r>
            <a:r>
              <a:rPr lang="sl-SI" sz="8000" dirty="0">
                <a:cs typeface="Times New Roman" pitchFamily="18" charset="0"/>
              </a:rPr>
              <a:t>filmov</a:t>
            </a:r>
            <a:r>
              <a:rPr lang="sl-SI" sz="4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sl-SI" sz="4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39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628</Words>
  <Application>Microsoft Office PowerPoint</Application>
  <PresentationFormat>Diaprojekcija na zaslonu (4:3)</PresentationFormat>
  <Paragraphs>184</Paragraphs>
  <Slides>26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PowerPointova predstavitev</vt:lpstr>
      <vt:lpstr>PowerPointova predstavitev</vt:lpstr>
      <vt:lpstr>PowerPointova predstavitev</vt:lpstr>
      <vt:lpstr>  moto </vt:lpstr>
      <vt:lpstr>  koncept </vt:lpstr>
      <vt:lpstr>  opredelitev </vt:lpstr>
      <vt:lpstr>  pojmovni aparat </vt:lpstr>
      <vt:lpstr>  izhodiščni pojem </vt:lpstr>
      <vt:lpstr>  pojmovna pogojenost </vt:lpstr>
      <vt:lpstr>  pristopi </vt:lpstr>
      <vt:lpstr>  prepovedana montaža </vt:lpstr>
      <vt:lpstr>  realistični stil </vt:lpstr>
      <vt:lpstr>  realistično gibanje </vt:lpstr>
      <vt:lpstr>  klasični realizem </vt:lpstr>
      <vt:lpstr>                klasični realizem </vt:lpstr>
      <vt:lpstr>  poistovetenje </vt:lpstr>
      <vt:lpstr>  socialni realizem </vt:lpstr>
      <vt:lpstr>  socialni realizem </vt:lpstr>
      <vt:lpstr>PowerPointova predstavitev</vt:lpstr>
      <vt:lpstr>PowerPointova predstavitev</vt:lpstr>
      <vt:lpstr>  ustroj </vt:lpstr>
      <vt:lpstr>PowerPointova predstavitev</vt:lpstr>
      <vt:lpstr>PowerPointova predstavitev</vt:lpstr>
      <vt:lpstr>PowerPointova predstavitev</vt:lpstr>
      <vt:lpstr>PowerPointova predstavitev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asprah</cp:lastModifiedBy>
  <cp:revision>124</cp:revision>
  <dcterms:created xsi:type="dcterms:W3CDTF">2016-10-24T09:09:32Z</dcterms:created>
  <dcterms:modified xsi:type="dcterms:W3CDTF">2017-10-23T08:04:48Z</dcterms:modified>
</cp:coreProperties>
</file>