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7" r:id="rId2"/>
    <p:sldId id="325" r:id="rId3"/>
    <p:sldId id="374" r:id="rId4"/>
    <p:sldId id="338" r:id="rId5"/>
    <p:sldId id="347" r:id="rId6"/>
    <p:sldId id="459" r:id="rId7"/>
    <p:sldId id="460" r:id="rId8"/>
    <p:sldId id="348" r:id="rId9"/>
    <p:sldId id="339" r:id="rId10"/>
    <p:sldId id="415" r:id="rId11"/>
    <p:sldId id="417" r:id="rId12"/>
    <p:sldId id="418" r:id="rId13"/>
    <p:sldId id="437" r:id="rId14"/>
    <p:sldId id="441" r:id="rId15"/>
    <p:sldId id="442" r:id="rId16"/>
    <p:sldId id="356" r:id="rId17"/>
    <p:sldId id="446" r:id="rId18"/>
    <p:sldId id="461" r:id="rId19"/>
    <p:sldId id="462" r:id="rId20"/>
    <p:sldId id="452" r:id="rId21"/>
    <p:sldId id="463" r:id="rId22"/>
    <p:sldId id="464" r:id="rId23"/>
    <p:sldId id="465" r:id="rId24"/>
    <p:sldId id="468" r:id="rId25"/>
    <p:sldId id="469" r:id="rId26"/>
    <p:sldId id="470" r:id="rId2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508"/>
    <a:srgbClr val="007AD6"/>
    <a:srgbClr val="0081E2"/>
    <a:srgbClr val="E6BA00"/>
    <a:srgbClr val="DAB000"/>
    <a:srgbClr val="BFB605"/>
    <a:srgbClr val="C49F00"/>
    <a:srgbClr val="C8A200"/>
    <a:srgbClr val="0072C8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37" autoAdjust="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57C6-7596-4878-A4BC-552ADBC811F1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C953-A5DC-4F66-AC4E-578F2BB78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413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30C0-0691-4523-9D14-CA0D436DA544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1726-B109-4E8D-BC1F-B4038804FF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9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51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7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0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0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0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4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5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9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1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6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BE40-F3F9-4345-932E-4FFDD4918DAB}" type="datetimeFigureOut">
              <a:rPr lang="sl-SI" smtClean="0"/>
              <a:t>24.10.2017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7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Razumevanje filma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 film – doživljam svet</a:t>
            </a:r>
          </a:p>
        </p:txBody>
      </p:sp>
    </p:spTree>
    <p:extLst>
      <p:ext uri="{BB962C8B-B14F-4D97-AF65-F5344CB8AC3E}">
        <p14:creationId xmlns:p14="http://schemas.microsoft.com/office/powerpoint/2010/main" val="58788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pomeni</a:t>
            </a:r>
            <a:r>
              <a:rPr lang="sl-SI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3"/>
            <a:ext cx="7848872" cy="3240361"/>
          </a:xfrm>
        </p:spPr>
        <p:txBody>
          <a:bodyPr>
            <a:normAutofit fontScale="625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TRIJE POMENI POSTMODERNIZMA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l-SI" sz="3800" dirty="0" smtClean="0">
                <a:ea typeface="Calibri" pitchFamily="34" charset="0"/>
                <a:cs typeface="Times New Roman" pitchFamily="18" charset="0"/>
              </a:rPr>
              <a:t>pomen </a:t>
            </a:r>
            <a:r>
              <a:rPr lang="sl-SI" sz="3800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sl-SI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kulturne dominante</a:t>
            </a:r>
            <a:r>
              <a:rPr lang="sl-SI" sz="3800" dirty="0">
                <a:ea typeface="Calibri" pitchFamily="34" charset="0"/>
                <a:cs typeface="Times New Roman" pitchFamily="18" charset="0"/>
              </a:rPr>
              <a:t>«, ki opredeljuje </a:t>
            </a:r>
            <a:r>
              <a:rPr lang="sl-SI" sz="3800" b="1" dirty="0">
                <a:ea typeface="Calibri" pitchFamily="34" charset="0"/>
                <a:cs typeface="Times New Roman" pitchFamily="18" charset="0"/>
              </a:rPr>
              <a:t>določeno zgodovinsko dobo</a:t>
            </a:r>
            <a:r>
              <a:rPr lang="sl-SI" sz="3800" dirty="0"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2200" dirty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l-SI" sz="3800" dirty="0" smtClean="0">
                <a:ea typeface="Calibri" pitchFamily="34" charset="0"/>
                <a:cs typeface="Times New Roman" pitchFamily="18" charset="0"/>
              </a:rPr>
              <a:t>pomen </a:t>
            </a:r>
            <a:r>
              <a:rPr lang="sl-SI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filozofskega koncepta</a:t>
            </a:r>
            <a:r>
              <a:rPr lang="sl-SI" sz="3800" dirty="0">
                <a:ea typeface="Calibri" pitchFamily="34" charset="0"/>
                <a:cs typeface="Times New Roman" pitchFamily="18" charset="0"/>
              </a:rPr>
              <a:t>, ki označuje </a:t>
            </a:r>
            <a:r>
              <a:rPr lang="sl-SI" sz="3800" b="1" dirty="0">
                <a:ea typeface="Calibri" pitchFamily="34" charset="0"/>
                <a:cs typeface="Times New Roman" pitchFamily="18" charset="0"/>
              </a:rPr>
              <a:t>konec</a:t>
            </a:r>
            <a:r>
              <a:rPr lang="sl-SI" sz="3800" dirty="0">
                <a:ea typeface="Calibri" pitchFamily="34" charset="0"/>
                <a:cs typeface="Times New Roman" pitchFamily="18" charset="0"/>
              </a:rPr>
              <a:t> idealov </a:t>
            </a:r>
            <a:r>
              <a:rPr lang="sl-SI" sz="3800" b="1" dirty="0">
                <a:ea typeface="Calibri" pitchFamily="34" charset="0"/>
                <a:cs typeface="Times New Roman" pitchFamily="18" charset="0"/>
              </a:rPr>
              <a:t>razsvetljenstva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2200" dirty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l-SI" sz="3800" dirty="0" smtClean="0">
                <a:ea typeface="Calibri" pitchFamily="34" charset="0"/>
                <a:cs typeface="Times New Roman" pitchFamily="18" charset="0"/>
              </a:rPr>
              <a:t>pomen </a:t>
            </a:r>
            <a:r>
              <a:rPr lang="sl-SI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umetnostno-zgodovinskega </a:t>
            </a:r>
            <a:r>
              <a:rPr lang="sl-SI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pojma</a:t>
            </a:r>
            <a:r>
              <a:rPr lang="sl-SI" sz="38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3800" dirty="0">
                <a:ea typeface="Calibri" pitchFamily="34" charset="0"/>
                <a:cs typeface="Times New Roman" pitchFamily="18" charset="0"/>
              </a:rPr>
              <a:t>ki določa </a:t>
            </a:r>
            <a:r>
              <a:rPr lang="sl-SI" sz="3800" dirty="0" smtClean="0">
                <a:ea typeface="Calibri" pitchFamily="34" charset="0"/>
                <a:cs typeface="Times New Roman" pitchFamily="18" charset="0"/>
              </a:rPr>
              <a:t>svojevrstni </a:t>
            </a:r>
            <a:r>
              <a:rPr lang="sl-SI" sz="3800" b="1" dirty="0" smtClean="0">
                <a:ea typeface="Calibri" pitchFamily="34" charset="0"/>
                <a:cs typeface="Times New Roman" pitchFamily="18" charset="0"/>
              </a:rPr>
              <a:t>izrazni </a:t>
            </a:r>
            <a:r>
              <a:rPr lang="sl-SI" sz="3800" b="1" dirty="0">
                <a:ea typeface="Calibri" pitchFamily="34" charset="0"/>
                <a:cs typeface="Times New Roman" pitchFamily="18" charset="0"/>
              </a:rPr>
              <a:t>stil </a:t>
            </a:r>
            <a:endParaRPr lang="sl-SI" sz="3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6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logika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992888" cy="3528392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KULTURNA 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LOGIKA POZNEGA KAPITALIZMA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1400" dirty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200" b="1" dirty="0" smtClean="0">
                <a:ea typeface="Calibri" pitchFamily="34" charset="0"/>
                <a:cs typeface="Times New Roman" pitchFamily="18" charset="0"/>
              </a:rPr>
              <a:t>Kulturna </a:t>
            </a:r>
            <a:r>
              <a:rPr lang="sl-SI" sz="2200" b="1" dirty="0">
                <a:ea typeface="Calibri" pitchFamily="34" charset="0"/>
                <a:cs typeface="Times New Roman" pitchFamily="18" charset="0"/>
              </a:rPr>
              <a:t>dominanta </a:t>
            </a:r>
            <a:r>
              <a:rPr lang="sl-SI" sz="2200" dirty="0">
                <a:ea typeface="Calibri" pitchFamily="34" charset="0"/>
                <a:cs typeface="Times New Roman" pitchFamily="18" charset="0"/>
              </a:rPr>
              <a:t>značilna za tretjo fazo </a:t>
            </a:r>
            <a:r>
              <a:rPr lang="sl-SI" sz="2200" b="1" dirty="0">
                <a:ea typeface="Calibri" pitchFamily="34" charset="0"/>
                <a:cs typeface="Times New Roman" pitchFamily="18" charset="0"/>
              </a:rPr>
              <a:t>industrijskega razvoja </a:t>
            </a:r>
            <a:r>
              <a:rPr lang="sl-SI" sz="2200" dirty="0">
                <a:ea typeface="Calibri" pitchFamily="34" charset="0"/>
                <a:cs typeface="Times New Roman" pitchFamily="18" charset="0"/>
              </a:rPr>
              <a:t>–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informacijsko </a:t>
            </a: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družbo </a:t>
            </a:r>
            <a:endParaRPr lang="sl-SI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1200" dirty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l-SI" sz="1800" dirty="0">
                <a:ea typeface="Calibri" pitchFamily="34" charset="0"/>
                <a:cs typeface="Times New Roman" pitchFamily="18" charset="0"/>
              </a:rPr>
              <a:t>z</a:t>
            </a:r>
            <a:r>
              <a:rPr lang="sl-SI" sz="1800" dirty="0" smtClean="0">
                <a:ea typeface="Calibri" pitchFamily="34" charset="0"/>
                <a:cs typeface="Times New Roman" pitchFamily="18" charset="0"/>
              </a:rPr>
              <a:t>a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REALIZEM</a:t>
            </a:r>
            <a:r>
              <a:rPr lang="sl-SI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sl-SI" sz="1800" dirty="0">
                <a:ea typeface="Calibri" pitchFamily="34" charset="0"/>
                <a:cs typeface="Times New Roman" pitchFamily="18" charset="0"/>
              </a:rPr>
              <a:t>je bila značilen začetek </a:t>
            </a:r>
            <a:r>
              <a:rPr lang="sl-SI" sz="1800" b="1" dirty="0" err="1">
                <a:ea typeface="Calibri" pitchFamily="34" charset="0"/>
                <a:cs typeface="Times New Roman" pitchFamily="18" charset="0"/>
              </a:rPr>
              <a:t>idustrializacije</a:t>
            </a:r>
            <a:r>
              <a:rPr lang="sl-SI" sz="18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1800" dirty="0">
                <a:ea typeface="Calibri" pitchFamily="34" charset="0"/>
                <a:cs typeface="Times New Roman" pitchFamily="18" charset="0"/>
              </a:rPr>
              <a:t>(parni stroj) kar </a:t>
            </a:r>
            <a:r>
              <a:rPr lang="sl-SI" sz="1800" dirty="0" smtClean="0">
                <a:ea typeface="Calibri" pitchFamily="34" charset="0"/>
                <a:cs typeface="Times New Roman" pitchFamily="18" charset="0"/>
              </a:rPr>
              <a:t>je vzpodbudilo </a:t>
            </a:r>
            <a:r>
              <a:rPr lang="sl-SI" sz="1800" dirty="0">
                <a:ea typeface="Calibri" pitchFamily="34" charset="0"/>
                <a:cs typeface="Times New Roman" pitchFamily="18" charset="0"/>
              </a:rPr>
              <a:t>razvoj </a:t>
            </a:r>
            <a:r>
              <a:rPr lang="sl-SI" sz="1800" b="1" dirty="0">
                <a:ea typeface="Calibri" pitchFamily="34" charset="0"/>
                <a:cs typeface="Times New Roman" pitchFamily="18" charset="0"/>
              </a:rPr>
              <a:t>tržnega kapitalizma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1200" dirty="0">
                <a:ea typeface="Calibri" pitchFamily="34" charset="0"/>
                <a:cs typeface="Times New Roman" pitchFamily="18" charset="0"/>
              </a:rPr>
              <a:t>        </a:t>
            </a:r>
            <a:endParaRPr lang="sl-SI" sz="1200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l-SI" sz="1800" dirty="0" smtClean="0">
                <a:cs typeface="Arial" pitchFamily="34" charset="0"/>
              </a:rPr>
              <a:t>z</a:t>
            </a:r>
            <a:r>
              <a:rPr lang="sl-SI" sz="1800" dirty="0" smtClean="0">
                <a:ea typeface="Calibri" pitchFamily="34" charset="0"/>
                <a:cs typeface="Times New Roman" pitchFamily="18" charset="0"/>
              </a:rPr>
              <a:t>a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MODERNIZEM</a:t>
            </a:r>
            <a:r>
              <a:rPr lang="sl-SI" sz="18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1800" b="1" dirty="0">
                <a:ea typeface="Calibri" pitchFamily="34" charset="0"/>
                <a:cs typeface="Times New Roman" pitchFamily="18" charset="0"/>
              </a:rPr>
              <a:t>imperializem</a:t>
            </a:r>
            <a:r>
              <a:rPr lang="sl-SI" sz="1800" dirty="0">
                <a:ea typeface="Calibri" pitchFamily="34" charset="0"/>
                <a:cs typeface="Times New Roman" pitchFamily="18" charset="0"/>
              </a:rPr>
              <a:t> ali </a:t>
            </a:r>
            <a:r>
              <a:rPr lang="sl-SI" sz="1800" b="1" dirty="0">
                <a:ea typeface="Calibri" pitchFamily="34" charset="0"/>
                <a:cs typeface="Times New Roman" pitchFamily="18" charset="0"/>
              </a:rPr>
              <a:t>monopolni kapitalizem </a:t>
            </a:r>
            <a:r>
              <a:rPr lang="sl-SI" sz="1800" dirty="0">
                <a:ea typeface="Calibri" pitchFamily="34" charset="0"/>
                <a:cs typeface="Times New Roman" pitchFamily="18" charset="0"/>
              </a:rPr>
              <a:t>(električna </a:t>
            </a:r>
            <a:r>
              <a:rPr lang="sl-SI" sz="1800" dirty="0" smtClean="0">
                <a:ea typeface="Calibri" pitchFamily="34" charset="0"/>
                <a:cs typeface="Times New Roman" pitchFamily="18" charset="0"/>
              </a:rPr>
              <a:t>energija </a:t>
            </a:r>
            <a:r>
              <a:rPr lang="sl-SI" sz="1800" dirty="0">
                <a:ea typeface="Calibri" pitchFamily="34" charset="0"/>
                <a:cs typeface="Times New Roman" pitchFamily="18" charset="0"/>
              </a:rPr>
              <a:t>in motorji z </a:t>
            </a:r>
            <a:r>
              <a:rPr lang="sl-SI" sz="1800" dirty="0" err="1">
                <a:ea typeface="Calibri" pitchFamily="34" charset="0"/>
                <a:cs typeface="Times New Roman" pitchFamily="18" charset="0"/>
              </a:rPr>
              <a:t>notrnajim</a:t>
            </a:r>
            <a:r>
              <a:rPr lang="sl-SI" sz="1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1800" dirty="0" smtClean="0">
                <a:ea typeface="Calibri" pitchFamily="34" charset="0"/>
                <a:cs typeface="Times New Roman" pitchFamily="18" charset="0"/>
              </a:rPr>
              <a:t>izgorevanjem)</a:t>
            </a:r>
            <a:endParaRPr lang="sl-SI" sz="1800" dirty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1200" dirty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l-SI" sz="1800" dirty="0">
                <a:ea typeface="Calibri" pitchFamily="34" charset="0"/>
                <a:cs typeface="Arial" pitchFamily="34" charset="0"/>
              </a:rPr>
              <a:t>z</a:t>
            </a:r>
            <a:r>
              <a:rPr lang="sl-SI" sz="1800" dirty="0" smtClean="0">
                <a:ea typeface="Calibri" pitchFamily="34" charset="0"/>
                <a:cs typeface="Times New Roman" pitchFamily="18" charset="0"/>
              </a:rPr>
              <a:t>a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POSTMODERNIZEM</a:t>
            </a:r>
            <a:r>
              <a:rPr lang="sl-SI" sz="18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1800" b="1" dirty="0" err="1">
                <a:ea typeface="Calibri" pitchFamily="34" charset="0"/>
                <a:cs typeface="Times New Roman" pitchFamily="18" charset="0"/>
              </a:rPr>
              <a:t>multinacionalni</a:t>
            </a:r>
            <a:r>
              <a:rPr lang="sl-SI" sz="1800" dirty="0">
                <a:ea typeface="Calibri" pitchFamily="34" charset="0"/>
                <a:cs typeface="Times New Roman" pitchFamily="18" charset="0"/>
              </a:rPr>
              <a:t> oz. </a:t>
            </a:r>
            <a:r>
              <a:rPr lang="sl-SI" sz="1800" b="1" dirty="0">
                <a:ea typeface="Calibri" pitchFamily="34" charset="0"/>
                <a:cs typeface="Times New Roman" pitchFamily="18" charset="0"/>
              </a:rPr>
              <a:t>globalni kapitalizem </a:t>
            </a:r>
            <a:r>
              <a:rPr lang="sl-SI" sz="1800" dirty="0">
                <a:ea typeface="Calibri" pitchFamily="34" charset="0"/>
                <a:cs typeface="Times New Roman" pitchFamily="18" charset="0"/>
              </a:rPr>
              <a:t>(</a:t>
            </a:r>
            <a:r>
              <a:rPr lang="sl-SI" sz="1800" dirty="0" smtClean="0">
                <a:ea typeface="Calibri" pitchFamily="34" charset="0"/>
                <a:cs typeface="Times New Roman" pitchFamily="18" charset="0"/>
              </a:rPr>
              <a:t>elektronika in </a:t>
            </a:r>
            <a:r>
              <a:rPr lang="sl-SI" sz="1800" dirty="0">
                <a:ea typeface="Calibri" pitchFamily="34" charset="0"/>
                <a:cs typeface="Times New Roman" pitchFamily="18" charset="0"/>
              </a:rPr>
              <a:t>atomska energija)	</a:t>
            </a:r>
            <a:endParaRPr lang="sl-SI" sz="1800" dirty="0"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3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stil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992888" cy="3600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POSTMODERNI STIL(I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sl-SI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 smtClean="0">
                <a:cs typeface="Times New Roman" pitchFamily="18" charset="0"/>
              </a:rPr>
              <a:t>zamenjava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izvirnosti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z </a:t>
            </a: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eklekticizmom</a:t>
            </a:r>
            <a:endParaRPr lang="sl-SI" sz="2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 smtClean="0">
                <a:cs typeface="Times New Roman" pitchFamily="18" charset="0"/>
              </a:rPr>
              <a:t>zamenjava </a:t>
            </a:r>
            <a:r>
              <a:rPr lang="sl-SI" sz="2000" b="1" dirty="0">
                <a:cs typeface="Times New Roman" pitchFamily="18" charset="0"/>
              </a:rPr>
              <a:t>izumljanja</a:t>
            </a:r>
            <a:r>
              <a:rPr lang="sl-SI" sz="2000" dirty="0">
                <a:cs typeface="Times New Roman" pitchFamily="18" charset="0"/>
              </a:rPr>
              <a:t> z </a:t>
            </a:r>
            <a:r>
              <a:rPr lang="sl-SI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reartikulacijo</a:t>
            </a:r>
            <a:endParaRPr lang="sl-SI" sz="2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cs typeface="Times New Roman" pitchFamily="18" charset="0"/>
              </a:rPr>
              <a:t>v</a:t>
            </a:r>
            <a:r>
              <a:rPr lang="sl-SI" sz="2000" dirty="0" smtClean="0">
                <a:cs typeface="Times New Roman" pitchFamily="18" charset="0"/>
              </a:rPr>
              <a:t>račanje </a:t>
            </a:r>
            <a:r>
              <a:rPr lang="sl-SI" sz="2000" dirty="0">
                <a:cs typeface="Times New Roman" pitchFamily="18" charset="0"/>
              </a:rPr>
              <a:t>k </a:t>
            </a:r>
            <a:r>
              <a:rPr lang="sl-SI" sz="2000" b="1" dirty="0" smtClean="0">
                <a:cs typeface="Times New Roman" pitchFamily="18" charset="0"/>
              </a:rPr>
              <a:t>tradicionalni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pripovedni zasnovi </a:t>
            </a:r>
            <a:r>
              <a:rPr lang="sl-SI" sz="2000" dirty="0">
                <a:cs typeface="Times New Roman" pitchFamily="18" charset="0"/>
              </a:rPr>
              <a:t>(uvod, zaplet, </a:t>
            </a:r>
            <a:r>
              <a:rPr lang="sl-SI" sz="2000" dirty="0" smtClean="0">
                <a:cs typeface="Times New Roman" pitchFamily="18" charset="0"/>
              </a:rPr>
              <a:t>vrh, razplet</a:t>
            </a:r>
            <a:r>
              <a:rPr lang="sl-SI" sz="2000" dirty="0">
                <a:cs typeface="Times New Roman" pitchFamily="18" charset="0"/>
              </a:rPr>
              <a:t>, sklep</a:t>
            </a:r>
            <a:r>
              <a:rPr lang="sl-SI" sz="2000" dirty="0" smtClean="0">
                <a:cs typeface="Times New Roman" pitchFamily="18" charset="0"/>
              </a:rPr>
              <a:t>)</a:t>
            </a:r>
            <a:endParaRPr lang="sl-SI" sz="2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cs typeface="Times New Roman" pitchFamily="18" charset="0"/>
              </a:rPr>
              <a:t>s</a:t>
            </a:r>
            <a:r>
              <a:rPr lang="sl-SI" sz="2000" dirty="0" smtClean="0">
                <a:cs typeface="Times New Roman" pitchFamily="18" charset="0"/>
              </a:rPr>
              <a:t>topnjevanje </a:t>
            </a:r>
            <a:r>
              <a:rPr lang="sl-S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metafikcijskih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2000" b="1" dirty="0">
                <a:cs typeface="Times New Roman" pitchFamily="18" charset="0"/>
              </a:rPr>
              <a:t>prijemov </a:t>
            </a:r>
            <a:r>
              <a:rPr lang="sl-SI" sz="2000" dirty="0">
                <a:cs typeface="Times New Roman" pitchFamily="18" charset="0"/>
              </a:rPr>
              <a:t>(</a:t>
            </a:r>
            <a:r>
              <a:rPr lang="sl-SI" sz="2000" dirty="0" err="1">
                <a:cs typeface="Times New Roman" pitchFamily="18" charset="0"/>
              </a:rPr>
              <a:t>intertekstualnost</a:t>
            </a:r>
            <a:r>
              <a:rPr lang="sl-SI" sz="2000" dirty="0">
                <a:cs typeface="Times New Roman" pitchFamily="18" charset="0"/>
              </a:rPr>
              <a:t>, imitacija, simulacija, kolaž, </a:t>
            </a:r>
            <a:r>
              <a:rPr lang="sl-SI" sz="2000" dirty="0" err="1" smtClean="0">
                <a:cs typeface="Times New Roman" pitchFamily="18" charset="0"/>
              </a:rPr>
              <a:t>pastiš</a:t>
            </a:r>
            <a:r>
              <a:rPr lang="sl-SI" sz="2000" dirty="0">
                <a:cs typeface="Times New Roman" pitchFamily="18" charset="0"/>
              </a:rPr>
              <a:t>, palimpsest – v obliki »</a:t>
            </a:r>
            <a:r>
              <a:rPr lang="sl-SI" sz="2000" dirty="0" err="1">
                <a:cs typeface="Times New Roman" pitchFamily="18" charset="0"/>
              </a:rPr>
              <a:t>kanibalizacije</a:t>
            </a:r>
            <a:r>
              <a:rPr lang="sl-SI" sz="2000" dirty="0">
                <a:cs typeface="Times New Roman" pitchFamily="18" charset="0"/>
              </a:rPr>
              <a:t>« in </a:t>
            </a:r>
            <a:r>
              <a:rPr lang="sl-SI" sz="2000" dirty="0" err="1">
                <a:cs typeface="Times New Roman" pitchFamily="18" charset="0"/>
              </a:rPr>
              <a:t>sopostavljanje</a:t>
            </a:r>
            <a:r>
              <a:rPr lang="sl-SI" sz="2000" dirty="0">
                <a:cs typeface="Times New Roman" pitchFamily="18" charset="0"/>
              </a:rPr>
              <a:t> preteklih stilov)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cs typeface="Times New Roman" pitchFamily="18" charset="0"/>
              </a:rPr>
              <a:t>z</a:t>
            </a:r>
            <a:r>
              <a:rPr lang="sl-SI" sz="2000" dirty="0" smtClean="0">
                <a:cs typeface="Times New Roman" pitchFamily="18" charset="0"/>
              </a:rPr>
              <a:t>abris </a:t>
            </a:r>
            <a:r>
              <a:rPr lang="sl-SI" sz="2000" dirty="0">
                <a:cs typeface="Times New Roman" pitchFamily="18" charset="0"/>
              </a:rPr>
              <a:t>meja med modernistično </a:t>
            </a:r>
            <a:r>
              <a:rPr lang="sl-SI" sz="2000" b="1" dirty="0">
                <a:cs typeface="Times New Roman" pitchFamily="18" charset="0"/>
              </a:rPr>
              <a:t>»visoko kulturo</a:t>
            </a:r>
            <a:r>
              <a:rPr lang="sl-SI" sz="2000" dirty="0">
                <a:cs typeface="Times New Roman" pitchFamily="18" charset="0"/>
              </a:rPr>
              <a:t>« in množično oz. </a:t>
            </a:r>
            <a:r>
              <a:rPr lang="sl-SI" sz="2000" dirty="0" smtClean="0">
                <a:cs typeface="Times New Roman" pitchFamily="18" charset="0"/>
              </a:rPr>
              <a:t>komercialno </a:t>
            </a:r>
            <a:r>
              <a:rPr lang="sl-SI" sz="2000" b="1" dirty="0" smtClean="0">
                <a:cs typeface="Times New Roman" pitchFamily="18" charset="0"/>
              </a:rPr>
              <a:t>»</a:t>
            </a:r>
            <a:r>
              <a:rPr lang="sl-SI" sz="2000" b="1" dirty="0">
                <a:cs typeface="Times New Roman" pitchFamily="18" charset="0"/>
              </a:rPr>
              <a:t>popularno kulturo</a:t>
            </a:r>
            <a:r>
              <a:rPr lang="sl-SI" sz="2000" b="1" dirty="0" smtClean="0">
                <a:cs typeface="Times New Roman" pitchFamily="18" charset="0"/>
              </a:rPr>
              <a:t>«</a:t>
            </a:r>
            <a:endParaRPr lang="sl-SI" sz="2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površinskost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oz. poudarjanje zunanjosti in </a:t>
            </a:r>
            <a:r>
              <a:rPr lang="sl-SI" sz="2000" dirty="0" smtClean="0">
                <a:cs typeface="Times New Roman" pitchFamily="18" charset="0"/>
              </a:rPr>
              <a:t>površja</a:t>
            </a:r>
            <a:endParaRPr lang="sl-SI" sz="2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sintaksa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utemeljena na </a:t>
            </a:r>
            <a:r>
              <a:rPr lang="sl-SI" sz="2000" b="1" dirty="0">
                <a:cs typeface="Times New Roman" pitchFamily="18" charset="0"/>
              </a:rPr>
              <a:t>diskontinuiteti</a:t>
            </a:r>
            <a:r>
              <a:rPr lang="sl-SI" sz="2000" dirty="0">
                <a:cs typeface="Times New Roman" pitchFamily="18" charset="0"/>
              </a:rPr>
              <a:t> in </a:t>
            </a:r>
            <a:r>
              <a:rPr lang="sl-SI" sz="2000" b="1" dirty="0" smtClean="0">
                <a:cs typeface="Times New Roman" pitchFamily="18" charset="0"/>
              </a:rPr>
              <a:t>razdrobljenosti</a:t>
            </a:r>
            <a:endParaRPr lang="sl-SI" sz="2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 smtClean="0">
                <a:cs typeface="Times New Roman" pitchFamily="18" charset="0"/>
              </a:rPr>
              <a:t>opuščanje </a:t>
            </a:r>
            <a:r>
              <a:rPr lang="sl-SI" sz="2000" dirty="0">
                <a:cs typeface="Times New Roman" pitchFamily="18" charset="0"/>
              </a:rPr>
              <a:t>metafizičnih pojmovanj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resnice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in </a:t>
            </a: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resničnosti</a:t>
            </a: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b="1" dirty="0">
                <a:solidFill>
                  <a:srgbClr val="005EA4"/>
                </a:solidFill>
                <a:cs typeface="Times New Roman" pitchFamily="18" charset="0"/>
              </a:rPr>
              <a:t>	</a:t>
            </a:r>
            <a:endParaRPr lang="sl-SI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4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  <a:t>filmski </a:t>
            </a:r>
            <a: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  <a:t>postmodernizem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992888" cy="3600401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FILMSKI </a:t>
            </a:r>
            <a:r>
              <a:rPr lang="sl-SI" sz="1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POSTMODERNIZEM </a:t>
            </a:r>
            <a:endParaRPr lang="sl-SI" sz="1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800" dirty="0" smtClean="0">
                <a:cs typeface="Times New Roman" pitchFamily="18" charset="0"/>
              </a:rPr>
              <a:t>(od </a:t>
            </a:r>
            <a:r>
              <a:rPr lang="sl-SI" sz="8800" dirty="0">
                <a:cs typeface="Times New Roman" pitchFamily="18" charset="0"/>
              </a:rPr>
              <a:t>konca 70-let XX. stol. naprej)</a:t>
            </a:r>
          </a:p>
          <a:p>
            <a:pPr marL="0" indent="0">
              <a:buNone/>
            </a:pPr>
            <a:endPara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800" b="1" dirty="0" smtClean="0">
                <a:cs typeface="Times New Roman" pitchFamily="18" charset="0"/>
              </a:rPr>
              <a:t>Zgodovinska </a:t>
            </a:r>
            <a:r>
              <a:rPr lang="sl-SI" sz="8800" b="1" dirty="0">
                <a:cs typeface="Times New Roman" pitchFamily="18" charset="0"/>
              </a:rPr>
              <a:t>transformacija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vizualnih </a:t>
            </a:r>
            <a:r>
              <a:rPr lang="sl-SI" sz="8800" b="1" dirty="0">
                <a:cs typeface="Times New Roman" pitchFamily="18" charset="0"/>
              </a:rPr>
              <a:t>in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pripovednih </a:t>
            </a:r>
            <a:r>
              <a:rPr lang="sl-SI" sz="8800" b="1" dirty="0" smtClean="0">
                <a:cs typeface="Times New Roman" pitchFamily="18" charset="0"/>
              </a:rPr>
              <a:t>oblik</a:t>
            </a:r>
          </a:p>
          <a:p>
            <a:pPr marL="0" indent="0">
              <a:buNone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 smtClean="0">
                <a:cs typeface="Times New Roman" pitchFamily="18" charset="0"/>
              </a:rPr>
              <a:t>izpodbijanje logike </a:t>
            </a:r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binarnih nasprotij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 smtClean="0">
                <a:cs typeface="Times New Roman" pitchFamily="18" charset="0"/>
              </a:rPr>
              <a:t>novi poudarki tistih aktivnosti gledalca, ki priznavajo </a:t>
            </a:r>
            <a:r>
              <a:rPr lang="sl-SI" sz="8000" b="1" dirty="0" smtClean="0">
                <a:cs typeface="Times New Roman" pitchFamily="18" charset="0"/>
              </a:rPr>
              <a:t>kulturne</a:t>
            </a:r>
            <a:r>
              <a:rPr lang="sl-SI" sz="8000" dirty="0" smtClean="0">
                <a:cs typeface="Times New Roman" pitchFamily="18" charset="0"/>
              </a:rPr>
              <a:t> in </a:t>
            </a:r>
            <a:r>
              <a:rPr lang="sl-SI" sz="8000" b="1" dirty="0" smtClean="0">
                <a:cs typeface="Times New Roman" pitchFamily="18" charset="0"/>
              </a:rPr>
              <a:t>družbene posebnosti </a:t>
            </a:r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subjekta</a:t>
            </a:r>
            <a:r>
              <a:rPr lang="sl-SI" sz="8000" dirty="0" smtClean="0">
                <a:cs typeface="Times New Roman" pitchFamily="18" charset="0"/>
              </a:rPr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 smtClean="0">
                <a:cs typeface="Times New Roman" pitchFamily="18" charset="0"/>
              </a:rPr>
              <a:t>zanimanje za </a:t>
            </a:r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hibridni</a:t>
            </a:r>
            <a:r>
              <a:rPr lang="sl-SI" sz="8000" b="1" dirty="0" smtClean="0">
                <a:cs typeface="Times New Roman" pitchFamily="18" charset="0"/>
              </a:rPr>
              <a:t> film </a:t>
            </a:r>
            <a:r>
              <a:rPr lang="sl-SI" sz="8000" dirty="0" smtClean="0">
                <a:cs typeface="Times New Roman" pitchFamily="18" charset="0"/>
              </a:rPr>
              <a:t>in </a:t>
            </a:r>
            <a:r>
              <a:rPr lang="sl-SI" sz="8000" b="1" dirty="0" smtClean="0">
                <a:cs typeface="Times New Roman" pitchFamily="18" charset="0"/>
              </a:rPr>
              <a:t>politike identitet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 smtClean="0">
                <a:cs typeface="Times New Roman" pitchFamily="18" charset="0"/>
              </a:rPr>
              <a:t>estetske strategije </a:t>
            </a:r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prisvajanja</a:t>
            </a:r>
            <a:r>
              <a:rPr lang="sl-SI" sz="8000" b="1" dirty="0" smtClean="0">
                <a:cs typeface="Times New Roman" pitchFamily="18" charset="0"/>
              </a:rPr>
              <a:t> </a:t>
            </a:r>
            <a:r>
              <a:rPr lang="sl-SI" sz="8000" dirty="0" smtClean="0">
                <a:cs typeface="Times New Roman" pitchFamily="18" charset="0"/>
              </a:rPr>
              <a:t>in</a:t>
            </a:r>
            <a:r>
              <a:rPr lang="sl-SI" sz="8000" b="1" dirty="0" smtClean="0">
                <a:cs typeface="Times New Roman" pitchFamily="18" charset="0"/>
              </a:rPr>
              <a:t> </a:t>
            </a:r>
            <a:r>
              <a:rPr lang="sl-SI" sz="8000" b="1" dirty="0" err="1" smtClean="0">
                <a:cs typeface="Times New Roman" pitchFamily="18" charset="0"/>
              </a:rPr>
              <a:t>pastiša</a:t>
            </a:r>
            <a:r>
              <a:rPr lang="sl-SI" sz="8000" dirty="0" smtClean="0">
                <a:cs typeface="Times New Roman" pitchFamily="18" charset="0"/>
              </a:rPr>
              <a:t>, ki spodkopavajo razlikovanje med avantgardno in popularno umetnostjo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 smtClean="0">
                <a:cs typeface="Times New Roman" pitchFamily="18" charset="0"/>
              </a:rPr>
              <a:t>obnova zanimanja za </a:t>
            </a:r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popularnost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dirty="0" smtClean="0">
                <a:cs typeface="Times New Roman" pitchFamily="18" charset="0"/>
              </a:rPr>
              <a:t>zavračanje </a:t>
            </a:r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značilnosti </a:t>
            </a:r>
            <a:r>
              <a:rPr lang="sl-SI" sz="8000" b="1" dirty="0" smtClean="0">
                <a:cs typeface="Times New Roman" pitchFamily="18" charset="0"/>
              </a:rPr>
              <a:t>posameznega vizualnega </a:t>
            </a:r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medija </a:t>
            </a:r>
            <a:r>
              <a:rPr lang="sl-SI" sz="8000" dirty="0" smtClean="0">
                <a:cs typeface="Times New Roman" pitchFamily="18" charset="0"/>
              </a:rPr>
              <a:t>(filma, televizije, videa, digitalnih umetnosti)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dvojna </a:t>
            </a:r>
            <a:r>
              <a:rPr lang="sl-SI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kodiranost</a:t>
            </a:r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000" dirty="0" smtClean="0">
                <a:cs typeface="Times New Roman" pitchFamily="18" charset="0"/>
              </a:rPr>
              <a:t>dela</a:t>
            </a:r>
            <a:endParaRPr lang="sl-SI" sz="8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6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800" dirty="0" smtClean="0">
                <a:solidFill>
                  <a:schemeClr val="bg1"/>
                </a:solidFill>
                <a:cs typeface="Arial" panose="020B0604020202020204" pitchFamily="34" charset="0"/>
              </a:rPr>
              <a:t>značilnosti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8064896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BISTVENE 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ZNAČILNOSTI POSTMODERNEGA FILMA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sl-SI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000" dirty="0" smtClean="0">
                <a:cs typeface="Times New Roman" pitchFamily="18" charset="0"/>
              </a:rPr>
              <a:t>   </a:t>
            </a:r>
            <a:r>
              <a:rPr lang="sl-SI" sz="2000" b="1" dirty="0" err="1" smtClean="0">
                <a:cs typeface="Times New Roman" pitchFamily="18" charset="0"/>
              </a:rPr>
              <a:t>intertekstualnost</a:t>
            </a:r>
            <a:r>
              <a:rPr lang="sl-SI" sz="2000" b="1" dirty="0">
                <a:cs typeface="Times New Roman" pitchFamily="18" charset="0"/>
              </a:rPr>
              <a:t>, </a:t>
            </a:r>
            <a:r>
              <a:rPr lang="sl-SI" sz="2000" b="1" dirty="0" err="1">
                <a:cs typeface="Times New Roman" pitchFamily="18" charset="0"/>
              </a:rPr>
              <a:t>citatološkost</a:t>
            </a:r>
            <a:r>
              <a:rPr lang="sl-SI" sz="2000" b="1" dirty="0">
                <a:cs typeface="Times New Roman" pitchFamily="18" charset="0"/>
              </a:rPr>
              <a:t>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000" dirty="0">
                <a:cs typeface="Times New Roman" pitchFamily="18" charset="0"/>
              </a:rPr>
              <a:t>   </a:t>
            </a:r>
            <a:r>
              <a:rPr lang="sl-SI" sz="2000" dirty="0" smtClean="0">
                <a:cs typeface="Times New Roman" pitchFamily="18" charset="0"/>
              </a:rPr>
              <a:t>mešanje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žanrskih</a:t>
            </a:r>
            <a:r>
              <a:rPr lang="sl-SI" sz="2000" b="1" dirty="0">
                <a:cs typeface="Times New Roman" pitchFamily="18" charset="0"/>
              </a:rPr>
              <a:t> </a:t>
            </a:r>
            <a:r>
              <a:rPr lang="sl-SI" sz="2000" b="1" dirty="0" smtClean="0">
                <a:cs typeface="Times New Roman" pitchFamily="18" charset="0"/>
              </a:rPr>
              <a:t>pravil</a:t>
            </a:r>
            <a:endParaRPr lang="sl-SI" sz="2000" b="1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000" dirty="0">
                <a:cs typeface="Times New Roman" pitchFamily="18" charset="0"/>
              </a:rPr>
              <a:t>   </a:t>
            </a: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nelinearna / </a:t>
            </a:r>
            <a:r>
              <a:rPr lang="sl-SI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mnogosmerna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pripovedna struktura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000" dirty="0">
                <a:cs typeface="Times New Roman" pitchFamily="18" charset="0"/>
              </a:rPr>
              <a:t>   </a:t>
            </a:r>
            <a:r>
              <a:rPr lang="sl-SI" sz="2000" b="1" dirty="0" smtClean="0">
                <a:cs typeface="Times New Roman" pitchFamily="18" charset="0"/>
              </a:rPr>
              <a:t>odprti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zaključki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000" dirty="0">
                <a:cs typeface="Times New Roman" pitchFamily="18" charset="0"/>
              </a:rPr>
              <a:t>   </a:t>
            </a:r>
            <a:r>
              <a:rPr lang="sl-SI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samorefleksivnost</a:t>
            </a: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/ </a:t>
            </a:r>
            <a:r>
              <a:rPr lang="sl-SI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samopremišljevanje</a:t>
            </a:r>
            <a:endParaRPr lang="sl-S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000" dirty="0">
                <a:cs typeface="Times New Roman" pitchFamily="18" charset="0"/>
              </a:rPr>
              <a:t>   </a:t>
            </a: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kombinatorika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2000" dirty="0">
                <a:cs typeface="Times New Roman" pitchFamily="18" charset="0"/>
              </a:rPr>
              <a:t>medijskih formatov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000" dirty="0">
                <a:cs typeface="Times New Roman" pitchFamily="18" charset="0"/>
              </a:rPr>
              <a:t>   </a:t>
            </a:r>
            <a:r>
              <a:rPr lang="sl-SI" sz="2000" dirty="0" smtClean="0">
                <a:cs typeface="Times New Roman" pitchFamily="18" charset="0"/>
              </a:rPr>
              <a:t>slabitev </a:t>
            </a:r>
            <a:r>
              <a:rPr lang="sl-SI" sz="2000" dirty="0">
                <a:cs typeface="Times New Roman" pitchFamily="18" charset="0"/>
              </a:rPr>
              <a:t>meja med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popularno kulturo </a:t>
            </a:r>
            <a:r>
              <a:rPr lang="sl-SI" sz="2000" dirty="0">
                <a:cs typeface="Times New Roman" pitchFamily="18" charset="0"/>
              </a:rPr>
              <a:t>in </a:t>
            </a:r>
            <a:r>
              <a:rPr lang="sl-SI" sz="2000" b="1" dirty="0">
                <a:cs typeface="Times New Roman" pitchFamily="18" charset="0"/>
              </a:rPr>
              <a:t>visoko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umetnostjo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000" dirty="0">
                <a:cs typeface="Times New Roman" pitchFamily="18" charset="0"/>
              </a:rPr>
              <a:t>   </a:t>
            </a: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relativizacija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2000" b="1" dirty="0">
                <a:cs typeface="Times New Roman" pitchFamily="18" charset="0"/>
              </a:rPr>
              <a:t>moralnih </a:t>
            </a:r>
            <a:r>
              <a:rPr lang="sl-SI" sz="2000" b="1" dirty="0" smtClean="0">
                <a:cs typeface="Times New Roman" pitchFamily="18" charset="0"/>
              </a:rPr>
              <a:t>meja</a:t>
            </a:r>
            <a:endParaRPr lang="sl-SI" sz="2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2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značilnosti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88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800" dirty="0" smtClean="0">
                <a:cs typeface="Times New Roman" pitchFamily="18" charset="0"/>
              </a:rPr>
              <a:t>Dela </a:t>
            </a:r>
            <a:r>
              <a:rPr lang="sl-SI" sz="8800" dirty="0">
                <a:cs typeface="Times New Roman" pitchFamily="18" charset="0"/>
              </a:rPr>
              <a:t>postmoderne kinematografije ne vsebujejo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politično-ideoloških sporoči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</a:t>
            </a:r>
            <a:r>
              <a:rPr lang="sl-SI" sz="8800" dirty="0">
                <a:cs typeface="Times New Roman" pitchFamily="18" charset="0"/>
              </a:rPr>
              <a:t>, ampak </a:t>
            </a:r>
            <a:r>
              <a:rPr lang="sl-SI" sz="8800" dirty="0" smtClean="0">
                <a:cs typeface="Times New Roman" pitchFamily="18" charset="0"/>
              </a:rPr>
              <a:t>predvsem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odražajo</a:t>
            </a:r>
            <a:r>
              <a:rPr lang="sl-SI" sz="8800" b="1" dirty="0">
                <a:cs typeface="Times New Roman" pitchFamily="18" charset="0"/>
              </a:rPr>
              <a:t> sodobna družbena stanja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kaosa</a:t>
            </a:r>
            <a:r>
              <a:rPr lang="sl-SI" sz="8800" dirty="0">
                <a:cs typeface="Times New Roman" pitchFamily="18" charset="0"/>
              </a:rPr>
              <a:t>, </a:t>
            </a:r>
            <a:r>
              <a:rPr lang="sl-SI" sz="8800" b="1" dirty="0">
                <a:cs typeface="Times New Roman" pitchFamily="18" charset="0"/>
              </a:rPr>
              <a:t>diskontinuitete</a:t>
            </a:r>
            <a:r>
              <a:rPr lang="sl-SI" sz="8800" dirty="0">
                <a:cs typeface="Times New Roman" pitchFamily="18" charset="0"/>
              </a:rPr>
              <a:t>, </a:t>
            </a:r>
            <a:r>
              <a:rPr lang="sl-SI" sz="8800" b="1" dirty="0">
                <a:cs typeface="Times New Roman" pitchFamily="18" charset="0"/>
              </a:rPr>
              <a:t>fragmentacije</a:t>
            </a:r>
            <a:r>
              <a:rPr lang="sl-SI" sz="8800" dirty="0">
                <a:cs typeface="Times New Roman" pitchFamily="18" charset="0"/>
              </a:rPr>
              <a:t> </a:t>
            </a:r>
            <a:r>
              <a:rPr lang="sl-SI" sz="8800" b="1" dirty="0" smtClean="0">
                <a:cs typeface="Times New Roman" pitchFamily="18" charset="0"/>
              </a:rPr>
              <a:t>izkustva </a:t>
            </a:r>
            <a:r>
              <a:rPr lang="sl-SI" sz="8800" b="1" dirty="0">
                <a:cs typeface="Times New Roman" pitchFamily="18" charset="0"/>
              </a:rPr>
              <a:t>vsakdanjosti </a:t>
            </a:r>
            <a:r>
              <a:rPr lang="sl-SI" sz="8800" dirty="0">
                <a:cs typeface="Times New Roman" pitchFamily="18" charset="0"/>
              </a:rPr>
              <a:t>in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medijsko </a:t>
            </a:r>
            <a:r>
              <a:rPr lang="sl-SI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izkoriščanje </a:t>
            </a:r>
            <a:r>
              <a:rPr lang="sl-SI" sz="8800" dirty="0" smtClean="0">
                <a:cs typeface="Times New Roman" pitchFamily="18" charset="0"/>
              </a:rPr>
              <a:t>človeške </a:t>
            </a:r>
            <a:r>
              <a:rPr lang="sl-SI" sz="8800" b="1" dirty="0">
                <a:cs typeface="Times New Roman" pitchFamily="18" charset="0"/>
              </a:rPr>
              <a:t>seksualnosti</a:t>
            </a:r>
            <a:r>
              <a:rPr lang="sl-SI" sz="8800" dirty="0">
                <a:cs typeface="Times New Roman" pitchFamily="18" charset="0"/>
              </a:rPr>
              <a:t> in </a:t>
            </a:r>
            <a:r>
              <a:rPr lang="sl-SI" sz="8800" b="1" dirty="0">
                <a:cs typeface="Times New Roman" pitchFamily="18" charset="0"/>
              </a:rPr>
              <a:t>nasilja</a:t>
            </a:r>
            <a:r>
              <a:rPr lang="sl-SI" sz="88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800" dirty="0">
                <a:cs typeface="Times New Roman" pitchFamily="18" charset="0"/>
              </a:rPr>
              <a:t>Filmi se torej razumejo </a:t>
            </a:r>
            <a:r>
              <a:rPr lang="sl-SI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znotrajtekstualno</a:t>
            </a:r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8800" dirty="0">
                <a:cs typeface="Times New Roman" pitchFamily="18" charset="0"/>
              </a:rPr>
              <a:t>– preko že obstoječih filmskih del</a:t>
            </a:r>
            <a:r>
              <a:rPr lang="sl-SI" sz="8800" dirty="0" smtClean="0"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800" i="1" dirty="0" smtClean="0">
                <a:cs typeface="Times New Roman" pitchFamily="18" charset="0"/>
              </a:rPr>
              <a:t>»</a:t>
            </a:r>
            <a:r>
              <a:rPr lang="sl-SI" sz="8800" i="1" dirty="0">
                <a:cs typeface="Times New Roman" pitchFamily="18" charset="0"/>
              </a:rPr>
              <a:t>Nahajamo se v '</a:t>
            </a:r>
            <a:r>
              <a:rPr lang="sl-SI" sz="8800" i="1" dirty="0" err="1">
                <a:cs typeface="Times New Roman" pitchFamily="18" charset="0"/>
              </a:rPr>
              <a:t>intertekstualnosati</a:t>
            </a:r>
            <a:r>
              <a:rPr lang="sl-SI" sz="8800" i="1" dirty="0">
                <a:cs typeface="Times New Roman" pitchFamily="18" charset="0"/>
              </a:rPr>
              <a:t>' kot hoteni, vgrajeni lastnosti estetskega učinka </a:t>
            </a:r>
            <a:r>
              <a:rPr lang="sl-SI" sz="8800" i="1" dirty="0" smtClean="0">
                <a:cs typeface="Times New Roman" pitchFamily="18" charset="0"/>
              </a:rPr>
              <a:t>in operatorju 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novega pojmovanja 'preteklosti'</a:t>
            </a:r>
            <a:r>
              <a:rPr lang="sl-SI" sz="8800" b="1" i="1" dirty="0">
                <a:cs typeface="Times New Roman" pitchFamily="18" charset="0"/>
              </a:rPr>
              <a:t> </a:t>
            </a:r>
            <a:r>
              <a:rPr lang="sl-SI" sz="8800" i="1" dirty="0">
                <a:cs typeface="Times New Roman" pitchFamily="18" charset="0"/>
              </a:rPr>
              <a:t>in </a:t>
            </a:r>
            <a:r>
              <a:rPr lang="sl-SI" sz="8800" b="1" i="1" dirty="0" err="1">
                <a:cs typeface="Times New Roman" pitchFamily="18" charset="0"/>
              </a:rPr>
              <a:t>psevdozgodovinske</a:t>
            </a:r>
            <a:r>
              <a:rPr lang="sl-SI" sz="8800" b="1" i="1" dirty="0">
                <a:cs typeface="Times New Roman" pitchFamily="18" charset="0"/>
              </a:rPr>
              <a:t> globine</a:t>
            </a:r>
            <a:r>
              <a:rPr lang="sl-SI" sz="8800" i="1" dirty="0">
                <a:cs typeface="Times New Roman" pitchFamily="18" charset="0"/>
              </a:rPr>
              <a:t>, v </a:t>
            </a:r>
            <a:r>
              <a:rPr lang="sl-SI" sz="8800" i="1" dirty="0" smtClean="0">
                <a:cs typeface="Times New Roman" pitchFamily="18" charset="0"/>
              </a:rPr>
              <a:t>katerih </a:t>
            </a:r>
            <a:r>
              <a:rPr lang="sl-SI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zgodovina 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estetskih stilov </a:t>
            </a:r>
            <a:r>
              <a:rPr lang="sl-SI" sz="8800" i="1" dirty="0">
                <a:cs typeface="Times New Roman" pitchFamily="18" charset="0"/>
              </a:rPr>
              <a:t>zamenjuje 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'dejansko' zgodovino</a:t>
            </a:r>
            <a:r>
              <a:rPr lang="sl-SI" sz="8800" i="1" dirty="0">
                <a:cs typeface="Times New Roman" pitchFamily="18" charset="0"/>
              </a:rPr>
              <a:t>.« </a:t>
            </a:r>
            <a:endParaRPr lang="sl-SI" sz="8800" i="1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itchFamily="18" charset="0"/>
              </a:rPr>
              <a:t> </a:t>
            </a:r>
            <a:r>
              <a:rPr lang="sl-SI" sz="8000" i="1" dirty="0" smtClean="0"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sl-SI" sz="8000" dirty="0" smtClean="0">
                <a:cs typeface="Times New Roman" pitchFamily="18" charset="0"/>
              </a:rPr>
              <a:t>(</a:t>
            </a:r>
            <a:r>
              <a:rPr lang="sl-SI" sz="8000" dirty="0" err="1">
                <a:cs typeface="Times New Roman" pitchFamily="18" charset="0"/>
              </a:rPr>
              <a:t>Fredric</a:t>
            </a:r>
            <a:r>
              <a:rPr lang="sl-SI" sz="8000" dirty="0">
                <a:cs typeface="Times New Roman" pitchFamily="18" charset="0"/>
              </a:rPr>
              <a:t> </a:t>
            </a:r>
            <a:r>
              <a:rPr lang="sl-SI" sz="8000" dirty="0" err="1">
                <a:cs typeface="Times New Roman" pitchFamily="18" charset="0"/>
              </a:rPr>
              <a:t>Jameson</a:t>
            </a:r>
            <a:r>
              <a:rPr lang="sl-SI" sz="8000" dirty="0">
                <a:cs typeface="Times New Roman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18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določila</a:t>
            </a:r>
            <a:r>
              <a:rPr lang="sl-SI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8136904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POSTMODRENI FILMI POVZEMAJO DOLOČILA SODOBNEGA </a:t>
            </a: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SVETA</a:t>
            </a:r>
          </a:p>
          <a:p>
            <a:pPr marL="0" indent="0">
              <a:buNone/>
            </a:pP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1800" b="1" dirty="0" smtClean="0">
                <a:cs typeface="Times New Roman" pitchFamily="18" charset="0"/>
              </a:rPr>
              <a:t>konec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zgodovine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razdrobljenost</a:t>
            </a:r>
            <a:r>
              <a:rPr lang="sl-SI" sz="1800" b="1" dirty="0" smtClean="0">
                <a:cs typeface="Times New Roman" pitchFamily="18" charset="0"/>
              </a:rPr>
              <a:t> </a:t>
            </a:r>
            <a:r>
              <a:rPr lang="sl-SI" sz="1800" b="1" dirty="0">
                <a:cs typeface="Times New Roman" pitchFamily="18" charset="0"/>
              </a:rPr>
              <a:t>izkustva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vsakdanjosti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virtualna</a:t>
            </a:r>
            <a:r>
              <a:rPr lang="sl-SI" sz="1800" b="1" dirty="0" smtClean="0">
                <a:cs typeface="Times New Roman" pitchFamily="18" charset="0"/>
              </a:rPr>
              <a:t> realnost </a:t>
            </a:r>
            <a:r>
              <a:rPr lang="sl-SI" sz="1800" dirty="0" smtClean="0">
                <a:cs typeface="Times New Roman" pitchFamily="18" charset="0"/>
              </a:rPr>
              <a:t>in</a:t>
            </a:r>
            <a:r>
              <a:rPr lang="sl-SI" sz="1800" b="1" dirty="0" smtClean="0">
                <a:cs typeface="Times New Roman" pitchFamily="18" charset="0"/>
              </a:rPr>
              <a:t>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simulacija </a:t>
            </a:r>
            <a:r>
              <a:rPr lang="sl-SI" sz="1800" b="1" dirty="0">
                <a:cs typeface="Times New Roman" pitchFamily="18" charset="0"/>
              </a:rPr>
              <a:t>realnosti </a:t>
            </a:r>
            <a:endParaRPr lang="sl-SI" sz="1800" b="1" dirty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1800" b="1" dirty="0" smtClean="0">
                <a:cs typeface="Times New Roman" pitchFamily="18" charset="0"/>
              </a:rPr>
              <a:t>jezikovne </a:t>
            </a:r>
            <a:r>
              <a:rPr lang="sl-SI" sz="1800" b="1" dirty="0">
                <a:cs typeface="Times New Roman" pitchFamily="18" charset="0"/>
              </a:rPr>
              <a:t>igre </a:t>
            </a:r>
            <a:r>
              <a:rPr lang="sl-SI" sz="1800" dirty="0">
                <a:cs typeface="Times New Roman" pitchFamily="18" charset="0"/>
              </a:rPr>
              <a:t>in</a:t>
            </a:r>
            <a:r>
              <a:rPr lang="sl-SI" sz="1800" b="1" dirty="0">
                <a:cs typeface="Times New Roman" pitchFamily="18" charset="0"/>
              </a:rPr>
              <a:t>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preigravanje </a:t>
            </a:r>
            <a:r>
              <a:rPr lang="sl-SI" sz="1800" b="1" dirty="0">
                <a:cs typeface="Times New Roman" pitchFamily="18" charset="0"/>
              </a:rPr>
              <a:t>pomenov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izguba </a:t>
            </a: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kriterijev </a:t>
            </a:r>
            <a:r>
              <a:rPr lang="sl-SI" sz="1800" dirty="0">
                <a:cs typeface="Times New Roman" pitchFamily="18" charset="0"/>
              </a:rPr>
              <a:t>za</a:t>
            </a:r>
            <a:r>
              <a:rPr lang="sl-SI" sz="1800" b="1" dirty="0">
                <a:cs typeface="Times New Roman" pitchFamily="18" charset="0"/>
              </a:rPr>
              <a:t> moralno </a:t>
            </a:r>
            <a:r>
              <a:rPr lang="sl-SI" sz="1800" dirty="0">
                <a:cs typeface="Times New Roman" pitchFamily="18" charset="0"/>
              </a:rPr>
              <a:t>in</a:t>
            </a:r>
            <a:r>
              <a:rPr lang="sl-SI" sz="1800" b="1" dirty="0">
                <a:cs typeface="Times New Roman" pitchFamily="18" charset="0"/>
              </a:rPr>
              <a:t> estetsko presojanje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hiperrealnost</a:t>
            </a: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intertekstualnost</a:t>
            </a: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1800" b="1" dirty="0">
                <a:cs typeface="Times New Roman" pitchFamily="18" charset="0"/>
              </a:rPr>
              <a:t>sodobnih kulturnih proizvodov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citatnost </a:t>
            </a:r>
            <a:r>
              <a:rPr lang="sl-SI" sz="1800" b="1" dirty="0">
                <a:cs typeface="Times New Roman" pitchFamily="18" charset="0"/>
              </a:rPr>
              <a:t>umetniških del 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eklekticizem </a:t>
            </a:r>
            <a:endPara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shizofrenija</a:t>
            </a:r>
            <a:endPara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decentriranost</a:t>
            </a: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pseudo</a:t>
            </a: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-dogodki </a:t>
            </a:r>
            <a:r>
              <a:rPr lang="sl-SI" sz="1800" dirty="0" smtClean="0">
                <a:cs typeface="Times New Roman" pitchFamily="18" charset="0"/>
              </a:rPr>
              <a:t>in</a:t>
            </a:r>
            <a:r>
              <a:rPr lang="sl-SI" sz="1800" b="1" dirty="0" smtClean="0">
                <a:cs typeface="Times New Roman" pitchFamily="18" charset="0"/>
              </a:rPr>
              <a:t> </a:t>
            </a:r>
            <a:r>
              <a:rPr lang="sl-SI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pseudo-iskustva</a:t>
            </a:r>
            <a:r>
              <a:rPr lang="sl-SI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6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recepcija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064896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SPREJEMANJE POSTMODERNEGA FILMA</a:t>
            </a:r>
            <a:endParaRPr lang="sl-SI" sz="1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4000" b="1" dirty="0" smtClean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</a:t>
            </a:r>
            <a:r>
              <a:rPr lang="sl-SI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fleksivnost</a:t>
            </a:r>
            <a:r>
              <a:rPr lang="sl-SI" sz="7200" b="1" dirty="0" smtClean="0">
                <a:cs typeface="Times New Roman" pitchFamily="18" charset="0"/>
              </a:rPr>
              <a:t> </a:t>
            </a:r>
            <a:r>
              <a:rPr lang="sl-SI" sz="7200" dirty="0">
                <a:cs typeface="Times New Roman" pitchFamily="18" charset="0"/>
              </a:rPr>
              <a:t>– ali so v </a:t>
            </a:r>
            <a:r>
              <a:rPr lang="sl-SI" sz="7200" dirty="0" err="1">
                <a:cs typeface="Times New Roman" pitchFamily="18" charset="0"/>
              </a:rPr>
              <a:t>znotrajfilmskem</a:t>
            </a:r>
            <a:r>
              <a:rPr lang="sl-SI" sz="7200" dirty="0">
                <a:cs typeface="Times New Roman" pitchFamily="18" charset="0"/>
              </a:rPr>
              <a:t> zgledovanju deli drugih stvaritev </a:t>
            </a:r>
            <a:r>
              <a:rPr lang="sl-SI" sz="7200" b="1" dirty="0">
                <a:solidFill>
                  <a:srgbClr val="005EA4"/>
                </a:solidFill>
                <a:cs typeface="Times New Roman" pitchFamily="18" charset="0"/>
              </a:rPr>
              <a:t>preprosto </a:t>
            </a:r>
            <a:r>
              <a:rPr lang="sl-SI" sz="7200" b="1" dirty="0" smtClean="0">
                <a:solidFill>
                  <a:srgbClr val="005EA4"/>
                </a:solidFill>
                <a:cs typeface="Times New Roman" pitchFamily="18" charset="0"/>
              </a:rPr>
              <a:t>preneseni </a:t>
            </a:r>
            <a:r>
              <a:rPr lang="sl-SI" sz="7200" b="1" dirty="0">
                <a:solidFill>
                  <a:srgbClr val="005EA4"/>
                </a:solidFill>
                <a:cs typeface="Times New Roman" pitchFamily="18" charset="0"/>
              </a:rPr>
              <a:t>/ povzeti</a:t>
            </a:r>
            <a:r>
              <a:rPr lang="sl-SI" sz="7200" dirty="0">
                <a:cs typeface="Times New Roman" pitchFamily="18" charset="0"/>
              </a:rPr>
              <a:t> ali jih novo delo presega z </a:t>
            </a:r>
            <a:r>
              <a:rPr lang="sl-SI" sz="7200" b="1" dirty="0">
                <a:solidFill>
                  <a:srgbClr val="AD6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rekombinacijo izvornih pomenov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4000" b="1" dirty="0" smtClean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</a:t>
            </a:r>
            <a:r>
              <a:rPr lang="sl-SI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premembe</a:t>
            </a:r>
            <a:r>
              <a:rPr lang="sl-SI" sz="7200" b="1" dirty="0" smtClean="0">
                <a:cs typeface="Times New Roman" pitchFamily="18" charset="0"/>
              </a:rPr>
              <a:t> </a:t>
            </a:r>
            <a:r>
              <a:rPr lang="sl-SI" sz="7200" dirty="0">
                <a:cs typeface="Times New Roman" pitchFamily="18" charset="0"/>
              </a:rPr>
              <a:t>– v </a:t>
            </a:r>
            <a:r>
              <a:rPr lang="sl-SI" sz="7200" b="1" dirty="0">
                <a:solidFill>
                  <a:srgbClr val="005EA4"/>
                </a:solidFill>
                <a:cs typeface="Times New Roman" pitchFamily="18" charset="0"/>
              </a:rPr>
              <a:t>kolikšni meri </a:t>
            </a:r>
            <a:r>
              <a:rPr lang="sl-SI" sz="7200" dirty="0">
                <a:cs typeface="Times New Roman" pitchFamily="18" charset="0"/>
              </a:rPr>
              <a:t>spremembe in nove </a:t>
            </a:r>
            <a:r>
              <a:rPr lang="sl-SI" sz="7200" dirty="0" err="1">
                <a:cs typeface="Times New Roman" pitchFamily="18" charset="0"/>
              </a:rPr>
              <a:t>kontekstualizacije</a:t>
            </a:r>
            <a:r>
              <a:rPr lang="sl-SI" sz="7200" dirty="0">
                <a:cs typeface="Times New Roman" pitchFamily="18" charset="0"/>
              </a:rPr>
              <a:t> določenega </a:t>
            </a:r>
            <a:r>
              <a:rPr lang="sl-SI" sz="7200" dirty="0" smtClean="0">
                <a:cs typeface="Times New Roman" pitchFamily="18" charset="0"/>
              </a:rPr>
              <a:t>citata </a:t>
            </a:r>
            <a:r>
              <a:rPr lang="sl-SI" sz="7200" b="1" dirty="0">
                <a:solidFill>
                  <a:srgbClr val="AD6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prispevajo k filmu kot </a:t>
            </a:r>
            <a:r>
              <a:rPr lang="sl-SI" sz="7200" b="1" dirty="0" smtClean="0">
                <a:solidFill>
                  <a:srgbClr val="AD6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celoti</a:t>
            </a:r>
          </a:p>
          <a:p>
            <a:pPr marL="0" indent="0">
              <a:buNone/>
            </a:pPr>
            <a:endParaRPr lang="sl-SI" sz="4000" b="1" dirty="0" smtClean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</a:t>
            </a:r>
            <a:r>
              <a:rPr lang="sl-SI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repoznavnost</a:t>
            </a:r>
            <a:r>
              <a:rPr lang="sl-SI" sz="7200" b="1" dirty="0" smtClean="0">
                <a:cs typeface="Times New Roman" pitchFamily="18" charset="0"/>
              </a:rPr>
              <a:t> </a:t>
            </a:r>
            <a:r>
              <a:rPr lang="sl-SI" sz="7200" dirty="0">
                <a:cs typeface="Times New Roman" pitchFamily="18" charset="0"/>
              </a:rPr>
              <a:t>– ali je film mogoče </a:t>
            </a:r>
            <a:r>
              <a:rPr lang="sl-SI" sz="7200" b="1" dirty="0">
                <a:solidFill>
                  <a:srgbClr val="005EA4"/>
                </a:solidFill>
                <a:cs typeface="Times New Roman" pitchFamily="18" charset="0"/>
              </a:rPr>
              <a:t>razumeti / spremljati</a:t>
            </a:r>
            <a:r>
              <a:rPr lang="sl-SI" sz="7200" dirty="0">
                <a:cs typeface="Times New Roman" pitchFamily="18" charset="0"/>
              </a:rPr>
              <a:t> tudi če ne razumemo vseh </a:t>
            </a:r>
            <a:r>
              <a:rPr lang="sl-SI" sz="7200" b="1" dirty="0" smtClean="0">
                <a:solidFill>
                  <a:srgbClr val="AD6A07"/>
                </a:solidFill>
                <a:cs typeface="Times New Roman" pitchFamily="18" charset="0"/>
              </a:rPr>
              <a:t>navedb </a:t>
            </a:r>
            <a:r>
              <a:rPr lang="sl-SI" sz="7200" b="1" dirty="0">
                <a:solidFill>
                  <a:srgbClr val="AD6A07"/>
                </a:solidFill>
                <a:cs typeface="Times New Roman" pitchFamily="18" charset="0"/>
              </a:rPr>
              <a:t>in aluzij</a:t>
            </a:r>
            <a:r>
              <a:rPr lang="sl-SI" sz="7200" dirty="0">
                <a:cs typeface="Times New Roman" pitchFamily="18" charset="0"/>
              </a:rPr>
              <a:t>, ki se nanašajo na druga dela</a:t>
            </a:r>
          </a:p>
          <a:p>
            <a:pPr marL="0" indent="0">
              <a:buNone/>
            </a:pPr>
            <a:endParaRPr lang="sl-SI" sz="4000" b="1" dirty="0" smtClean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cs typeface="Times New Roman" pitchFamily="18" charset="0"/>
              </a:rPr>
              <a:t>k</a:t>
            </a:r>
            <a:r>
              <a:rPr lang="sl-SI" sz="7200" b="1" dirty="0" smtClean="0">
                <a:cs typeface="Times New Roman" pitchFamily="18" charset="0"/>
              </a:rPr>
              <a:t>oličina </a:t>
            </a: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prevzemanja</a:t>
            </a:r>
            <a:r>
              <a:rPr lang="sl-SI" sz="7200" b="1" dirty="0">
                <a:cs typeface="Times New Roman" pitchFamily="18" charset="0"/>
              </a:rPr>
              <a:t> </a:t>
            </a:r>
            <a:r>
              <a:rPr lang="sl-SI" sz="7200" dirty="0">
                <a:cs typeface="Times New Roman" pitchFamily="18" charset="0"/>
              </a:rPr>
              <a:t>– ali je določeno delo </a:t>
            </a:r>
            <a:r>
              <a:rPr lang="sl-SI" sz="7200" b="1" dirty="0">
                <a:solidFill>
                  <a:srgbClr val="005EA4"/>
                </a:solidFill>
                <a:cs typeface="Times New Roman" pitchFamily="18" charset="0"/>
              </a:rPr>
              <a:t>preneseno v celoti </a:t>
            </a:r>
            <a:r>
              <a:rPr lang="sl-SI" sz="7200" dirty="0">
                <a:cs typeface="Times New Roman" pitchFamily="18" charset="0"/>
              </a:rPr>
              <a:t>(npr. </a:t>
            </a:r>
            <a:r>
              <a:rPr lang="sl-SI" sz="7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remake</a:t>
            </a:r>
            <a:r>
              <a:rPr lang="sl-SI" sz="7200" dirty="0">
                <a:cs typeface="Times New Roman" pitchFamily="18" charset="0"/>
              </a:rPr>
              <a:t>) ali </a:t>
            </a:r>
            <a:r>
              <a:rPr lang="sl-SI" sz="7200" dirty="0" smtClean="0">
                <a:cs typeface="Times New Roman" pitchFamily="18" charset="0"/>
              </a:rPr>
              <a:t>je </a:t>
            </a:r>
            <a:r>
              <a:rPr lang="sl-SI" sz="7200" dirty="0">
                <a:cs typeface="Times New Roman" pitchFamily="18" charset="0"/>
              </a:rPr>
              <a:t>citiran oz. povzet samo </a:t>
            </a:r>
            <a:r>
              <a:rPr lang="sl-SI" sz="7200" b="1" dirty="0">
                <a:solidFill>
                  <a:srgbClr val="AD6A07"/>
                </a:solidFill>
                <a:cs typeface="Times New Roman" pitchFamily="18" charset="0"/>
              </a:rPr>
              <a:t>krajši del filma</a:t>
            </a:r>
          </a:p>
          <a:p>
            <a:pPr marL="0" indent="0">
              <a:buNone/>
            </a:pPr>
            <a:endParaRPr lang="sl-SI" sz="4000" b="1" dirty="0" smtClean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</a:t>
            </a:r>
            <a:r>
              <a:rPr lang="sl-SI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trukturne </a:t>
            </a: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omejitve </a:t>
            </a:r>
            <a:r>
              <a:rPr lang="sl-SI" sz="7200" dirty="0">
                <a:cs typeface="Times New Roman" pitchFamily="18" charset="0"/>
              </a:rPr>
              <a:t>– do kolikšne mere je gledalec </a:t>
            </a:r>
            <a:r>
              <a:rPr lang="sl-SI" sz="7200" b="1" dirty="0">
                <a:solidFill>
                  <a:srgbClr val="005EA4"/>
                </a:solidFill>
                <a:cs typeface="Times New Roman" pitchFamily="18" charset="0"/>
              </a:rPr>
              <a:t>uspel </a:t>
            </a:r>
            <a:r>
              <a:rPr lang="sl-SI" sz="7200" b="1" dirty="0" err="1">
                <a:solidFill>
                  <a:srgbClr val="005EA4"/>
                </a:solidFill>
                <a:cs typeface="Times New Roman" pitchFamily="18" charset="0"/>
              </a:rPr>
              <a:t>kontekstualizirati</a:t>
            </a:r>
            <a:r>
              <a:rPr lang="sl-SI" sz="7200" b="1" dirty="0">
                <a:solidFill>
                  <a:srgbClr val="005EA4"/>
                </a:solidFill>
                <a:cs typeface="Times New Roman" pitchFamily="18" charset="0"/>
              </a:rPr>
              <a:t> film</a:t>
            </a:r>
            <a:r>
              <a:rPr lang="sl-SI" sz="7200" dirty="0">
                <a:cs typeface="Times New Roman" pitchFamily="18" charset="0"/>
              </a:rPr>
              <a:t>, </a:t>
            </a:r>
            <a:r>
              <a:rPr lang="sl-SI" sz="7200" dirty="0" smtClean="0">
                <a:cs typeface="Times New Roman" pitchFamily="18" charset="0"/>
              </a:rPr>
              <a:t>kot </a:t>
            </a:r>
            <a:r>
              <a:rPr lang="sl-SI" sz="7200" b="1" dirty="0">
                <a:solidFill>
                  <a:srgbClr val="AD6A07"/>
                </a:solidFill>
                <a:cs typeface="Times New Roman" pitchFamily="18" charset="0"/>
              </a:rPr>
              <a:t>del ožje oz. širše strukture </a:t>
            </a:r>
            <a:r>
              <a:rPr lang="sl-SI" sz="7200" dirty="0">
                <a:cs typeface="Times New Roman" pitchFamily="18" charset="0"/>
              </a:rPr>
              <a:t>(kot del nekega žanra, serije ali širšega kulturnega </a:t>
            </a:r>
            <a:r>
              <a:rPr lang="sl-SI" sz="7200" dirty="0" smtClean="0">
                <a:cs typeface="Times New Roman" pitchFamily="18" charset="0"/>
              </a:rPr>
              <a:t>polja</a:t>
            </a:r>
            <a:r>
              <a:rPr lang="sl-SI" sz="7200" dirty="0">
                <a:cs typeface="Times New Roman" pitchFamily="18" charset="0"/>
              </a:rPr>
              <a:t>, ki zajema tudi književnost, glasbo, likovno umetnost)</a:t>
            </a:r>
          </a:p>
        </p:txBody>
      </p:sp>
    </p:spTree>
    <p:extLst>
      <p:ext uri="{BB962C8B-B14F-4D97-AF65-F5344CB8AC3E}">
        <p14:creationId xmlns:p14="http://schemas.microsoft.com/office/powerpoint/2010/main" val="167626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film sweet hereafter, ima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664"/>
            <a:ext cx="43924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251520" y="2924944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Atom </a:t>
            </a:r>
            <a:r>
              <a:rPr lang="sl-SI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Egoyan</a:t>
            </a:r>
            <a:endParaRPr lang="sl-SI" b="1" i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sl-SI" b="1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Sladki poslej</a:t>
            </a:r>
            <a:r>
              <a:rPr lang="sl-SI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sl-SI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sl-SI" i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The</a:t>
            </a:r>
            <a:r>
              <a:rPr lang="sl-SI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sl-SI" i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Sweet</a:t>
            </a:r>
            <a:r>
              <a:rPr lang="sl-SI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sl-SI" i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Hereafter</a:t>
            </a:r>
            <a:r>
              <a:rPr lang="sl-SI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1997) </a:t>
            </a:r>
          </a:p>
          <a:p>
            <a:pPr algn="ctr"/>
            <a:endParaRPr lang="sl-S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51520" y="2924944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l-SI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 descr="Rezultat iskanja slik za atom egoyan, ima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930" y="1556792"/>
            <a:ext cx="68994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1187624" y="836713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ATOM EGOYAN </a:t>
            </a:r>
            <a:r>
              <a:rPr lang="sl-SI" sz="2400" b="1" dirty="0" smtClean="0">
                <a:solidFill>
                  <a:prstClr val="black"/>
                </a:solidFill>
                <a:cs typeface="Times New Roman" pitchFamily="18" charset="0"/>
              </a:rPr>
              <a:t>(1960 – Kanada/Armenija/Egipt)</a:t>
            </a:r>
            <a:endParaRPr lang="sl-SI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848872" cy="3312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OSNOVNE DILEME FILMSKEGA </a:t>
            </a:r>
            <a:r>
              <a:rPr lang="sl-SI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POSTMODERNIZMA</a:t>
            </a:r>
            <a:endParaRPr lang="sl-SI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25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  <a:t>dela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7"/>
            <a:ext cx="7848872" cy="33843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NAJVIDNEJŠA 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FILMSKA 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DELA</a:t>
            </a:r>
            <a:r>
              <a:rPr lang="sl-SI" b="1" dirty="0"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sl-SI" sz="12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b="1" i="1" dirty="0">
                <a:cs typeface="Times New Roman" pitchFamily="18" charset="0"/>
              </a:rPr>
              <a:t>      Zlagalec</a:t>
            </a:r>
            <a:r>
              <a:rPr lang="sl-SI" sz="2000" dirty="0">
                <a:cs typeface="Times New Roman" pitchFamily="18" charset="0"/>
              </a:rPr>
              <a:t> (</a:t>
            </a:r>
            <a:r>
              <a:rPr lang="sl-SI" sz="2000" i="1" dirty="0" err="1">
                <a:cs typeface="Times New Roman" pitchFamily="18" charset="0"/>
              </a:rPr>
              <a:t>The</a:t>
            </a:r>
            <a:r>
              <a:rPr lang="sl-SI" sz="2000" i="1" dirty="0">
                <a:cs typeface="Times New Roman" pitchFamily="18" charset="0"/>
              </a:rPr>
              <a:t> </a:t>
            </a:r>
            <a:r>
              <a:rPr lang="sl-SI" sz="2000" i="1" dirty="0" err="1">
                <a:cs typeface="Times New Roman" pitchFamily="18" charset="0"/>
              </a:rPr>
              <a:t>Adjuster</a:t>
            </a:r>
            <a:r>
              <a:rPr lang="sl-SI" sz="2000" dirty="0">
                <a:cs typeface="Times New Roman" pitchFamily="18" charset="0"/>
              </a:rPr>
              <a:t>, 1991)</a:t>
            </a:r>
          </a:p>
          <a:p>
            <a:pPr marL="0" indent="0">
              <a:buNone/>
            </a:pPr>
            <a:r>
              <a:rPr lang="sl-SI" sz="2000" b="1" i="1" dirty="0">
                <a:cs typeface="Times New Roman" pitchFamily="18" charset="0"/>
              </a:rPr>
              <a:t>      Eksotika</a:t>
            </a:r>
            <a:r>
              <a:rPr lang="sl-SI" sz="2000" dirty="0">
                <a:cs typeface="Times New Roman" pitchFamily="18" charset="0"/>
              </a:rPr>
              <a:t> (</a:t>
            </a:r>
            <a:r>
              <a:rPr lang="sl-SI" sz="2000" i="1" dirty="0" err="1">
                <a:cs typeface="Times New Roman" pitchFamily="18" charset="0"/>
              </a:rPr>
              <a:t>Exotica</a:t>
            </a:r>
            <a:r>
              <a:rPr lang="sl-SI" sz="2000" dirty="0">
                <a:cs typeface="Times New Roman" pitchFamily="18" charset="0"/>
              </a:rPr>
              <a:t>, 1994)</a:t>
            </a:r>
          </a:p>
          <a:p>
            <a:pPr marL="0" indent="0">
              <a:buNone/>
            </a:pPr>
            <a:r>
              <a:rPr lang="sl-SI" sz="2000" b="1" i="1" dirty="0">
                <a:cs typeface="Times New Roman" pitchFamily="18" charset="0"/>
              </a:rPr>
              <a:t>      Sladki poslej</a:t>
            </a:r>
            <a:r>
              <a:rPr lang="sl-SI" sz="2000" dirty="0">
                <a:cs typeface="Times New Roman" pitchFamily="18" charset="0"/>
              </a:rPr>
              <a:t> (</a:t>
            </a:r>
            <a:r>
              <a:rPr lang="sl-SI" sz="2000" i="1" dirty="0" err="1">
                <a:cs typeface="Times New Roman" pitchFamily="18" charset="0"/>
              </a:rPr>
              <a:t>The</a:t>
            </a:r>
            <a:r>
              <a:rPr lang="sl-SI" sz="2000" i="1" dirty="0">
                <a:cs typeface="Times New Roman" pitchFamily="18" charset="0"/>
              </a:rPr>
              <a:t> </a:t>
            </a:r>
            <a:r>
              <a:rPr lang="sl-SI" sz="2000" i="1" dirty="0" err="1">
                <a:cs typeface="Times New Roman" pitchFamily="18" charset="0"/>
              </a:rPr>
              <a:t>Sweet</a:t>
            </a:r>
            <a:r>
              <a:rPr lang="sl-SI" sz="2000" i="1" dirty="0">
                <a:cs typeface="Times New Roman" pitchFamily="18" charset="0"/>
              </a:rPr>
              <a:t> </a:t>
            </a:r>
            <a:r>
              <a:rPr lang="sl-SI" sz="2000" i="1" dirty="0" err="1">
                <a:cs typeface="Times New Roman" pitchFamily="18" charset="0"/>
              </a:rPr>
              <a:t>Hereafter</a:t>
            </a:r>
            <a:r>
              <a:rPr lang="sl-SI" sz="2000" dirty="0">
                <a:cs typeface="Times New Roman" pitchFamily="18" charset="0"/>
              </a:rPr>
              <a:t>, 1997)</a:t>
            </a:r>
          </a:p>
          <a:p>
            <a:pPr marL="0" indent="0">
              <a:buNone/>
            </a:pPr>
            <a:r>
              <a:rPr lang="sl-SI" sz="2000" b="1" i="1" dirty="0">
                <a:cs typeface="Times New Roman" pitchFamily="18" charset="0"/>
              </a:rPr>
              <a:t>      Ararat</a:t>
            </a:r>
            <a:r>
              <a:rPr lang="sl-SI" sz="2000" dirty="0">
                <a:cs typeface="Times New Roman" pitchFamily="18" charset="0"/>
              </a:rPr>
              <a:t> (2002)</a:t>
            </a:r>
          </a:p>
          <a:p>
            <a:pPr marL="0" indent="0">
              <a:buNone/>
            </a:pPr>
            <a:r>
              <a:rPr lang="sl-SI" sz="2000" b="1" i="1" dirty="0">
                <a:cs typeface="Times New Roman" pitchFamily="18" charset="0"/>
              </a:rPr>
              <a:t>      </a:t>
            </a:r>
            <a:r>
              <a:rPr lang="sl-SI" sz="2000" b="1" i="1" dirty="0" err="1">
                <a:cs typeface="Times New Roman" pitchFamily="18" charset="0"/>
              </a:rPr>
              <a:t>Chloe</a:t>
            </a:r>
            <a:r>
              <a:rPr lang="sl-SI" sz="2000" dirty="0">
                <a:cs typeface="Times New Roman" pitchFamily="18" charset="0"/>
              </a:rPr>
              <a:t> (2009)</a:t>
            </a:r>
          </a:p>
          <a:p>
            <a:pPr marL="0" indent="0">
              <a:buNone/>
            </a:pPr>
            <a:r>
              <a:rPr lang="sl-SI" sz="2000" b="1" i="1" dirty="0">
                <a:cs typeface="Times New Roman" pitchFamily="18" charset="0"/>
              </a:rPr>
              <a:t>      Spomni se</a:t>
            </a:r>
            <a:r>
              <a:rPr lang="sl-SI" sz="2000" dirty="0">
                <a:cs typeface="Times New Roman" pitchFamily="18" charset="0"/>
              </a:rPr>
              <a:t> (</a:t>
            </a:r>
            <a:r>
              <a:rPr lang="sl-SI" sz="2000" i="1" dirty="0" err="1">
                <a:cs typeface="Times New Roman" pitchFamily="18" charset="0"/>
              </a:rPr>
              <a:t>Remember</a:t>
            </a:r>
            <a:r>
              <a:rPr lang="sl-SI" sz="2000" dirty="0">
                <a:cs typeface="Times New Roman" pitchFamily="18" charset="0"/>
              </a:rPr>
              <a:t>, 2015)</a:t>
            </a:r>
            <a:r>
              <a:rPr lang="sl-SI" sz="2000" i="1" dirty="0">
                <a:cs typeface="Times New Roman" pitchFamily="18" charset="0"/>
              </a:rPr>
              <a:t> </a:t>
            </a:r>
            <a:endParaRPr lang="sl-SI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teme</a:t>
            </a:r>
            <a:r>
              <a:rPr lang="sl-SI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848872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OSREDNJE 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TEMATIKE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1400" dirty="0">
              <a:cs typeface="Times New Roman" pitchFamily="18" charset="0"/>
            </a:endParaRPr>
          </a:p>
          <a:p>
            <a:pPr indent="373063">
              <a:buFont typeface="Wingdings" panose="05000000000000000000" pitchFamily="2" charset="2"/>
              <a:buChar char="Ø"/>
            </a:pP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eksil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/ pregnanstvo / </a:t>
            </a:r>
            <a:r>
              <a:rPr lang="sl-SI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pribežništvo</a:t>
            </a:r>
            <a:endParaRPr lang="sl-SI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indent="373063">
              <a:buFont typeface="Wingdings" panose="05000000000000000000" pitchFamily="2" charset="2"/>
              <a:buChar char="Ø"/>
            </a:pP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diaspora </a:t>
            </a:r>
            <a:endParaRPr lang="sl-SI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indent="373063" defTabSz="715963">
              <a:buFont typeface="Wingdings" panose="05000000000000000000" pitchFamily="2" charset="2"/>
              <a:buChar char="Ø"/>
            </a:pP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odtujenost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/ neprilagodljivost</a:t>
            </a:r>
          </a:p>
          <a:p>
            <a:pPr indent="373063" defTabSz="715963">
              <a:buFont typeface="Wingdings" panose="05000000000000000000" pitchFamily="2" charset="2"/>
              <a:buChar char="Ø"/>
            </a:pPr>
            <a:r>
              <a:rPr lang="sl-SI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večnacionalnost</a:t>
            </a: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sl-SI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indent="373063" defTabSz="715963">
              <a:buFont typeface="Wingdings" panose="05000000000000000000" pitchFamily="2" charset="2"/>
              <a:buChar char="Ø"/>
            </a:pPr>
            <a:r>
              <a:rPr lang="sl-SI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mednacionalnost</a:t>
            </a:r>
            <a:endParaRPr lang="sl-SI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indent="373063" defTabSz="715963">
              <a:buFont typeface="Wingdings" panose="05000000000000000000" pitchFamily="2" charset="2"/>
              <a:buChar char="Ø"/>
            </a:pP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travmatska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preteklost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dirty="0" smtClean="0">
                <a:cs typeface="Times New Roman" panose="02020603050405020304" pitchFamily="18" charset="0"/>
              </a:rPr>
              <a:t>.</a:t>
            </a:r>
            <a:endParaRPr lang="sl-SI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7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  <a:t>pojmovni </a:t>
            </a:r>
            <a:r>
              <a:rPr lang="sl-SI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kontekst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848872" cy="4104456"/>
          </a:xfrm>
        </p:spPr>
        <p:txBody>
          <a:bodyPr>
            <a:normAutofit fontScale="5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NJEGOVA DELA LAHKO OBRAVNAVAMO V SKLOPU POJMOV</a:t>
            </a:r>
            <a:r>
              <a:rPr lang="sl-SI" sz="6600" b="1" dirty="0" smtClean="0">
                <a:cs typeface="Times New Roman" pitchFamily="18" charset="0"/>
              </a:rPr>
              <a:t> </a:t>
            </a:r>
            <a:endParaRPr lang="sl-SI" sz="66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3700" i="1" dirty="0">
                <a:cs typeface="Times New Roman" pitchFamily="18" charset="0"/>
              </a:rPr>
              <a:t> </a:t>
            </a:r>
            <a:endParaRPr lang="sl-SI" sz="3700" dirty="0">
              <a:cs typeface="Times New Roman" pitchFamily="18" charset="0"/>
            </a:endParaRPr>
          </a:p>
          <a:p>
            <a:pPr indent="373063">
              <a:buFont typeface="Wingdings" panose="05000000000000000000" pitchFamily="2" charset="2"/>
              <a:buChar char="Ø"/>
            </a:pPr>
            <a:r>
              <a:rPr lang="sl-SI" sz="5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eksilni</a:t>
            </a:r>
            <a:r>
              <a:rPr lang="sl-SI" sz="5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</a:t>
            </a:r>
            <a:r>
              <a:rPr lang="sl-SI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indent="373063">
              <a:buFont typeface="Wingdings" panose="05000000000000000000" pitchFamily="2" charset="2"/>
              <a:buChar char="Ø"/>
            </a:pPr>
            <a:r>
              <a:rPr lang="sl-SI" sz="5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diasporni</a:t>
            </a:r>
            <a:r>
              <a:rPr lang="sl-SI" sz="5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</a:t>
            </a:r>
            <a:r>
              <a:rPr lang="sl-SI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indent="373063">
              <a:buFont typeface="Wingdings" panose="05000000000000000000" pitchFamily="2" charset="2"/>
              <a:buChar char="Ø"/>
            </a:pPr>
            <a:r>
              <a:rPr lang="sl-SI" sz="5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migrantski </a:t>
            </a:r>
            <a:r>
              <a:rPr lang="sl-SI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</a:t>
            </a:r>
            <a:r>
              <a:rPr lang="sl-SI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indent="373063">
              <a:buFont typeface="Wingdings" panose="05000000000000000000" pitchFamily="2" charset="2"/>
              <a:buChar char="Ø"/>
            </a:pPr>
            <a:r>
              <a:rPr lang="sl-SI" sz="5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multinacionalni</a:t>
            </a:r>
            <a:r>
              <a:rPr lang="sl-SI" sz="5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</a:t>
            </a:r>
            <a:r>
              <a:rPr lang="sl-SI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indent="373063">
              <a:buFont typeface="Wingdings" panose="05000000000000000000" pitchFamily="2" charset="2"/>
              <a:buChar char="Ø"/>
            </a:pPr>
            <a:r>
              <a:rPr lang="sl-SI" sz="5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travmatski </a:t>
            </a:r>
            <a:r>
              <a:rPr lang="sl-SI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film</a:t>
            </a:r>
            <a:endParaRPr lang="sl-SI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62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  <a:t>okoliščine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7"/>
            <a:ext cx="7848872" cy="33843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SLADKI 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POSLEJ 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 POSTMODERNIZEM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4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400" dirty="0" err="1">
                <a:cs typeface="Times New Roman" pitchFamily="18" charset="0"/>
              </a:rPr>
              <a:t>Egoyana</a:t>
            </a:r>
            <a:r>
              <a:rPr lang="sl-SI" sz="2400" dirty="0">
                <a:cs typeface="Times New Roman" pitchFamily="18" charset="0"/>
              </a:rPr>
              <a:t> so pogosto opredeljevali kot avtorja ene »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najprivlačnejših oblik filmskega postmodernizma</a:t>
            </a:r>
            <a:r>
              <a:rPr lang="sl-SI" sz="2400" dirty="0">
                <a:cs typeface="Times New Roman" pitchFamily="18" charset="0"/>
              </a:rPr>
              <a:t>«, povzemajoč skovanko znamenitega britanskega kritika </a:t>
            </a:r>
            <a:r>
              <a:rPr lang="sl-SI" sz="2400" b="1" dirty="0">
                <a:cs typeface="Times New Roman" pitchFamily="18" charset="0"/>
              </a:rPr>
              <a:t>Jonathana </a:t>
            </a:r>
            <a:r>
              <a:rPr lang="sl-SI" sz="2400" b="1" dirty="0" err="1">
                <a:cs typeface="Times New Roman" pitchFamily="18" charset="0"/>
              </a:rPr>
              <a:t>Romneyja</a:t>
            </a:r>
            <a:r>
              <a:rPr lang="sl-SI" sz="2400" dirty="0"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0364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teme</a:t>
            </a:r>
            <a:r>
              <a:rPr lang="sl-SI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848872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Ključne </a:t>
            </a:r>
            <a:r>
              <a:rPr lang="sl-SI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tematike filma (in avtorjevega opusa nasploh):</a:t>
            </a:r>
            <a:endParaRPr lang="sl-SI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200" dirty="0">
                <a:cs typeface="Times New Roman" pitchFamily="18" charset="0"/>
              </a:rPr>
              <a:t> 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200" b="1" dirty="0" smtClean="0">
                <a:cs typeface="Times New Roman" pitchFamily="18" charset="0"/>
              </a:rPr>
              <a:t>spomin </a:t>
            </a:r>
            <a:r>
              <a:rPr lang="sl-SI" sz="2200" b="1" dirty="0">
                <a:cs typeface="Times New Roman" pitchFamily="18" charset="0"/>
              </a:rPr>
              <a:t>na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travmatično</a:t>
            </a:r>
            <a:r>
              <a:rPr lang="sl-SI" sz="2200" b="1" dirty="0">
                <a:cs typeface="Times New Roman" pitchFamily="18" charset="0"/>
              </a:rPr>
              <a:t> preteklost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postspomin</a:t>
            </a: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l-SI" sz="2200" b="1" dirty="0">
                <a:cs typeface="Times New Roman" pitchFamily="18" charset="0"/>
              </a:rPr>
              <a:t>/ </a:t>
            </a:r>
            <a:r>
              <a:rPr lang="sl-SI" sz="2200" b="1" dirty="0" err="1">
                <a:cs typeface="Times New Roman" pitchFamily="18" charset="0"/>
              </a:rPr>
              <a:t>zaprečen</a:t>
            </a:r>
            <a:r>
              <a:rPr lang="sl-SI" sz="2200" b="1" dirty="0">
                <a:cs typeface="Times New Roman" pitchFamily="18" charset="0"/>
              </a:rPr>
              <a:t>, posredovan spomin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popačeno </a:t>
            </a:r>
            <a:r>
              <a:rPr lang="sl-SI" sz="2200" b="1" dirty="0">
                <a:cs typeface="Times New Roman" pitchFamily="18" charset="0"/>
              </a:rPr>
              <a:t>predstavljanje preteklosti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200" b="1" dirty="0" smtClean="0">
                <a:cs typeface="Times New Roman" pitchFamily="18" charset="0"/>
              </a:rPr>
              <a:t>predelovanje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travme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200" b="1" dirty="0" smtClean="0">
                <a:cs typeface="Times New Roman" pitchFamily="18" charset="0"/>
              </a:rPr>
              <a:t>iskanje </a:t>
            </a:r>
            <a:r>
              <a:rPr lang="sl-SI" sz="2200" b="1" dirty="0">
                <a:cs typeface="Times New Roman" pitchFamily="18" charset="0"/>
              </a:rPr>
              <a:t>možnosti </a:t>
            </a:r>
            <a:r>
              <a:rPr lang="sl-SI" sz="2200" b="1" dirty="0" smtClean="0">
                <a:cs typeface="Times New Roman" pitchFamily="18" charset="0"/>
              </a:rPr>
              <a:t>artikulacije / izražanja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resnice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2200" b="1" dirty="0" smtClean="0">
                <a:cs typeface="Times New Roman" pitchFamily="18" charset="0"/>
              </a:rPr>
              <a:t>vprašanje </a:t>
            </a:r>
            <a:r>
              <a:rPr lang="sl-SI" sz="2200" b="1" dirty="0">
                <a:cs typeface="Times New Roman" pitchFamily="18" charset="0"/>
              </a:rPr>
              <a:t>(nedoločljivosti) </a:t>
            </a:r>
            <a:r>
              <a:rPr lang="sl-SI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resnice </a:t>
            </a: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same</a:t>
            </a:r>
            <a:endParaRPr lang="sl-SI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18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strategije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l-SI" sz="1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Temeljne vizualno/pripovedne strategije:</a:t>
            </a:r>
            <a:endParaRPr lang="sl-SI" sz="1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4800" dirty="0">
                <a:cs typeface="Times New Roman" pitchFamily="18" charset="0"/>
              </a:rPr>
              <a:t> </a:t>
            </a: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8000" b="1" dirty="0" smtClean="0">
                <a:cs typeface="Times New Roman" pitchFamily="18" charset="0"/>
              </a:rPr>
              <a:t>uporaba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vizualnih sredstev </a:t>
            </a:r>
            <a:r>
              <a:rPr lang="sl-SI" sz="8000" b="1" dirty="0">
                <a:cs typeface="Times New Roman" pitchFamily="18" charset="0"/>
              </a:rPr>
              <a:t>podvajanj </a:t>
            </a:r>
            <a:r>
              <a:rPr lang="sl-SI" sz="8000" dirty="0">
                <a:cs typeface="Times New Roman" pitchFamily="18" charset="0"/>
              </a:rPr>
              <a:t>in</a:t>
            </a:r>
            <a:r>
              <a:rPr lang="sl-SI" sz="8000" b="1" dirty="0">
                <a:cs typeface="Times New Roman" pitchFamily="18" charset="0"/>
              </a:rPr>
              <a:t> dvoumnosti:  </a:t>
            </a:r>
          </a:p>
          <a:p>
            <a:pPr marL="715963" indent="0">
              <a:buNone/>
            </a:pPr>
            <a:r>
              <a:rPr lang="sl-SI" sz="8000" dirty="0" smtClean="0">
                <a:cs typeface="Times New Roman" pitchFamily="18" charset="0"/>
              </a:rPr>
              <a:t>stekla</a:t>
            </a:r>
            <a:r>
              <a:rPr lang="sl-SI" sz="8000" dirty="0">
                <a:cs typeface="Times New Roman" pitchFamily="18" charset="0"/>
              </a:rPr>
              <a:t>, ogledala kot vrsta posebnih dodatnih »zaslonov</a:t>
            </a:r>
            <a:r>
              <a:rPr lang="sl-SI" sz="8000" dirty="0" smtClean="0">
                <a:cs typeface="Times New Roman" pitchFamily="18" charset="0"/>
              </a:rPr>
              <a:t>«</a:t>
            </a:r>
          </a:p>
          <a:p>
            <a:pPr marL="358775" indent="0">
              <a:buNone/>
            </a:pPr>
            <a:endParaRPr lang="sl-SI" sz="3700" b="1" dirty="0" smtClean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8000" b="1" dirty="0" smtClean="0">
                <a:cs typeface="Times New Roman" pitchFamily="18" charset="0"/>
              </a:rPr>
              <a:t>uporaba </a:t>
            </a:r>
            <a:r>
              <a:rPr lang="sl-SI" sz="8000" b="1" dirty="0">
                <a:cs typeface="Times New Roman" pitchFamily="18" charset="0"/>
              </a:rPr>
              <a:t>pesnitve </a:t>
            </a:r>
            <a:r>
              <a:rPr lang="sl-SI" sz="8000" b="1" i="1" dirty="0">
                <a:cs typeface="Times New Roman" pitchFamily="18" charset="0"/>
              </a:rPr>
              <a:t>Piskač iz </a:t>
            </a:r>
            <a:r>
              <a:rPr lang="sl-SI" sz="8000" b="1" i="1" dirty="0" err="1">
                <a:cs typeface="Times New Roman" pitchFamily="18" charset="0"/>
              </a:rPr>
              <a:t>Hamelina</a:t>
            </a:r>
            <a:r>
              <a:rPr lang="sl-SI" sz="8000" b="1" i="1" dirty="0">
                <a:cs typeface="Times New Roman" pitchFamily="18" charset="0"/>
              </a:rPr>
              <a:t>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kot vzporedne motivacije </a:t>
            </a:r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pripovedi</a:t>
            </a:r>
          </a:p>
          <a:p>
            <a:pPr marL="358775" indent="0">
              <a:buNone/>
            </a:pPr>
            <a:endParaRPr lang="sl-SI" sz="3700" b="1" dirty="0" smtClean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8000" b="1" dirty="0" smtClean="0">
                <a:cs typeface="Times New Roman" pitchFamily="18" charset="0"/>
              </a:rPr>
              <a:t>pripovedna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nelinearnost </a:t>
            </a:r>
            <a:r>
              <a:rPr lang="sl-SI" sz="8000" b="1" dirty="0">
                <a:cs typeface="Times New Roman" pitchFamily="18" charset="0"/>
              </a:rPr>
              <a:t>/ nepovezanost in fragmentarnost /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razdrobljenost </a:t>
            </a:r>
          </a:p>
          <a:p>
            <a:pPr marL="358775" indent="0">
              <a:buNone/>
            </a:pPr>
            <a:endParaRPr lang="sl-SI" sz="3700" b="1" dirty="0" smtClean="0">
              <a:cs typeface="Times New Roman" pitchFamily="18" charset="0"/>
            </a:endParaRPr>
          </a:p>
          <a:p>
            <a:pPr marL="715963" indent="-357188">
              <a:buFont typeface="Wingdings" panose="05000000000000000000" pitchFamily="2" charset="2"/>
              <a:buChar char="Ø"/>
            </a:pPr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koncentrična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zgradba </a:t>
            </a:r>
            <a:r>
              <a:rPr lang="sl-SI" sz="8000" b="1" dirty="0">
                <a:cs typeface="Times New Roman" pitchFamily="18" charset="0"/>
              </a:rPr>
              <a:t>okoli osrednjega dogodka filma</a:t>
            </a:r>
          </a:p>
        </p:txBody>
      </p:sp>
    </p:spTree>
    <p:extLst>
      <p:ext uri="{BB962C8B-B14F-4D97-AF65-F5344CB8AC3E}">
        <p14:creationId xmlns:p14="http://schemas.microsoft.com/office/powerpoint/2010/main" val="2413332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897" y="3429000"/>
            <a:ext cx="4688230" cy="10668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9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79"/>
            <a:ext cx="7848872" cy="309634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sl-SI" sz="9600" b="1" i="1" dirty="0">
                <a:cs typeface="Times New Roman" panose="02020603050405020304" pitchFamily="18" charset="0"/>
              </a:rPr>
              <a:t>Sladki poslej</a:t>
            </a:r>
            <a:r>
              <a:rPr lang="sl-SI" sz="9600" dirty="0">
                <a:cs typeface="Times New Roman" panose="02020603050405020304" pitchFamily="18" charset="0"/>
              </a:rPr>
              <a:t> </a:t>
            </a:r>
            <a:endParaRPr lang="sl-SI" sz="96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l-SI" sz="9600" dirty="0" smtClean="0">
                <a:cs typeface="Times New Roman" panose="02020603050405020304" pitchFamily="18" charset="0"/>
              </a:rPr>
              <a:t>(</a:t>
            </a:r>
            <a:r>
              <a:rPr lang="sl-SI" sz="9600" i="1" dirty="0" err="1">
                <a:cs typeface="Times New Roman" panose="02020603050405020304" pitchFamily="18" charset="0"/>
              </a:rPr>
              <a:t>The</a:t>
            </a:r>
            <a:r>
              <a:rPr lang="sl-SI" sz="9600" i="1" dirty="0">
                <a:cs typeface="Times New Roman" panose="02020603050405020304" pitchFamily="18" charset="0"/>
              </a:rPr>
              <a:t> </a:t>
            </a:r>
            <a:r>
              <a:rPr lang="sl-SI" sz="9600" i="1" dirty="0" err="1">
                <a:cs typeface="Times New Roman" panose="02020603050405020304" pitchFamily="18" charset="0"/>
              </a:rPr>
              <a:t>Sweet</a:t>
            </a:r>
            <a:r>
              <a:rPr lang="sl-SI" sz="9600" i="1" dirty="0">
                <a:cs typeface="Times New Roman" panose="02020603050405020304" pitchFamily="18" charset="0"/>
              </a:rPr>
              <a:t> </a:t>
            </a:r>
            <a:r>
              <a:rPr lang="sl-SI" sz="9600" i="1" dirty="0" err="1">
                <a:cs typeface="Times New Roman" panose="02020603050405020304" pitchFamily="18" charset="0"/>
              </a:rPr>
              <a:t>Hereafter</a:t>
            </a:r>
            <a:r>
              <a:rPr lang="sl-SI" sz="9600" dirty="0">
                <a:cs typeface="Times New Roman" panose="02020603050405020304" pitchFamily="18" charset="0"/>
              </a:rPr>
              <a:t>, 1997)</a:t>
            </a:r>
            <a:r>
              <a:rPr lang="sl-SI" sz="96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sl-SI" sz="9600" b="1" dirty="0">
                <a:solidFill>
                  <a:schemeClr val="bg1"/>
                </a:solidFill>
                <a:cs typeface="Times New Roman" panose="02020603050405020304" pitchFamily="18" charset="0"/>
              </a:rPr>
              <a:t>Atom </a:t>
            </a:r>
            <a:r>
              <a:rPr lang="sl-SI" sz="9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Egoyan</a:t>
            </a:r>
            <a:r>
              <a:rPr lang="sl-SI" sz="9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sl-SI" sz="96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l-SI" sz="9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sl-SI" sz="9600" dirty="0">
                <a:solidFill>
                  <a:schemeClr val="bg1"/>
                </a:solidFill>
                <a:cs typeface="Times New Roman" panose="02020603050405020304" pitchFamily="18" charset="0"/>
              </a:rPr>
              <a:t>Kanada)</a:t>
            </a:r>
          </a:p>
        </p:txBody>
      </p:sp>
    </p:spTree>
    <p:extLst>
      <p:ext uri="{BB962C8B-B14F-4D97-AF65-F5344CB8AC3E}">
        <p14:creationId xmlns:p14="http://schemas.microsoft.com/office/powerpoint/2010/main" val="224261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moto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80"/>
            <a:ext cx="7848872" cy="4104455"/>
          </a:xfrm>
        </p:spPr>
        <p:txBody>
          <a:bodyPr>
            <a:normAutofit fontScale="40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sz="6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6000" i="1" dirty="0" smtClean="0">
                <a:ea typeface="Calibri" pitchFamily="34" charset="0"/>
                <a:cs typeface="Times New Roman" pitchFamily="18" charset="0"/>
              </a:rPr>
              <a:t>Biti </a:t>
            </a:r>
            <a:r>
              <a:rPr lang="sl-SI" sz="6000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onstran</a:t>
            </a:r>
            <a:r>
              <a:rPr lang="sl-SI" sz="6000" i="1" dirty="0">
                <a:ea typeface="Calibri" pitchFamily="34" charset="0"/>
                <a:cs typeface="Times New Roman" pitchFamily="18" charset="0"/>
              </a:rPr>
              <a:t>« pomeni naselitev </a:t>
            </a:r>
            <a:r>
              <a:rPr lang="sl-SI" sz="6000" b="1" i="1" dirty="0">
                <a:ea typeface="Calibri" pitchFamily="34" charset="0"/>
                <a:cs typeface="Times New Roman" pitchFamily="18" charset="0"/>
              </a:rPr>
              <a:t>vmesnega prostora</a:t>
            </a:r>
            <a:r>
              <a:rPr lang="sl-SI" sz="6000" i="1" dirty="0">
                <a:ea typeface="Calibri" pitchFamily="34" charset="0"/>
                <a:cs typeface="Times New Roman" pitchFamily="18" charset="0"/>
              </a:rPr>
              <a:t>, kot vam bo povedal vsak slovar. Toda bivati »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onstran</a:t>
            </a:r>
            <a:r>
              <a:rPr lang="sl-SI" sz="6000" i="1" dirty="0">
                <a:ea typeface="Calibri" pitchFamily="34" charset="0"/>
                <a:cs typeface="Times New Roman" pitchFamily="18" charset="0"/>
              </a:rPr>
              <a:t>« pomeni tudi biti del revizijskega časa, </a:t>
            </a:r>
            <a:r>
              <a:rPr lang="sl-SI" sz="6000" b="1" i="1" dirty="0">
                <a:ea typeface="Calibri" pitchFamily="34" charset="0"/>
                <a:cs typeface="Times New Roman" pitchFamily="18" charset="0"/>
              </a:rPr>
              <a:t>vrnitve v sedanjost </a:t>
            </a:r>
            <a:r>
              <a:rPr lang="sl-SI" sz="6000" i="1" dirty="0">
                <a:ea typeface="Calibri" pitchFamily="34" charset="0"/>
                <a:cs typeface="Times New Roman" pitchFamily="18" charset="0"/>
              </a:rPr>
              <a:t>za </a:t>
            </a:r>
            <a:r>
              <a:rPr lang="sl-SI" sz="6000" b="1" i="1" dirty="0">
                <a:ea typeface="Calibri" pitchFamily="34" charset="0"/>
                <a:cs typeface="Times New Roman" pitchFamily="18" charset="0"/>
              </a:rPr>
              <a:t>ponovni opis </a:t>
            </a:r>
            <a:r>
              <a:rPr lang="sl-SI" sz="6000" i="1" dirty="0">
                <a:ea typeface="Calibri" pitchFamily="34" charset="0"/>
                <a:cs typeface="Times New Roman" pitchFamily="18" charset="0"/>
              </a:rPr>
              <a:t>svoje kulturne sodobnosti; pomeni </a:t>
            </a:r>
            <a:r>
              <a:rPr lang="sl-SI" sz="6000" b="1" i="1" dirty="0">
                <a:ea typeface="Calibri" pitchFamily="34" charset="0"/>
                <a:cs typeface="Times New Roman" pitchFamily="18" charset="0"/>
              </a:rPr>
              <a:t>ponovni opis </a:t>
            </a:r>
            <a:r>
              <a:rPr lang="sl-SI" sz="6000" i="1" dirty="0">
                <a:ea typeface="Calibri" pitchFamily="34" charset="0"/>
                <a:cs typeface="Times New Roman" pitchFamily="18" charset="0"/>
              </a:rPr>
              <a:t>svoje človeške, zgodovinske skupnosti; pomeni 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dotakniti se prihodnosti z njene tukajšnje strani</a:t>
            </a:r>
            <a:r>
              <a:rPr lang="sl-SI" sz="6000" i="1" dirty="0">
                <a:ea typeface="Calibri" pitchFamily="34" charset="0"/>
                <a:cs typeface="Times New Roman" pitchFamily="18" charset="0"/>
              </a:rPr>
              <a:t>. V tem smislu vmesni prostor »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onstran</a:t>
            </a:r>
            <a:r>
              <a:rPr lang="sl-SI" sz="6000" i="1" dirty="0">
                <a:ea typeface="Calibri" pitchFamily="34" charset="0"/>
                <a:cs typeface="Times New Roman" pitchFamily="18" charset="0"/>
              </a:rPr>
              <a:t>« postaja prostor 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poseganja </a:t>
            </a:r>
            <a:r>
              <a:rPr lang="sl-SI" sz="6000" b="1" i="1" dirty="0">
                <a:ea typeface="Calibri" pitchFamily="34" charset="0"/>
                <a:cs typeface="Times New Roman" pitchFamily="18" charset="0"/>
              </a:rPr>
              <a:t>v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tukaj </a:t>
            </a:r>
            <a:r>
              <a:rPr lang="sl-SI" sz="6000" b="1" i="1" dirty="0">
                <a:ea typeface="Calibri" pitchFamily="34" charset="0"/>
                <a:cs typeface="Times New Roman" pitchFamily="18" charset="0"/>
              </a:rPr>
              <a:t>in</a:t>
            </a: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zdaj</a:t>
            </a:r>
            <a:r>
              <a:rPr lang="sl-SI" sz="6000" i="1" dirty="0">
                <a:ea typeface="Calibri" pitchFamily="34" charset="0"/>
                <a:cs typeface="Times New Roman" pitchFamily="18" charset="0"/>
              </a:rPr>
              <a:t>. </a:t>
            </a:r>
            <a:endParaRPr lang="sl-SI" sz="8000" dirty="0"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sz="6000" dirty="0" smtClean="0"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60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6000" dirty="0" smtClean="0">
                <a:ea typeface="Calibri" pitchFamily="34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sl-SI" sz="6000" dirty="0" smtClean="0">
                <a:ea typeface="Calibri" pitchFamily="34" charset="0"/>
                <a:cs typeface="Times New Roman" pitchFamily="18" charset="0"/>
              </a:rPr>
              <a:t>             Homi </a:t>
            </a:r>
            <a:r>
              <a:rPr lang="sl-SI" sz="6000" dirty="0" err="1">
                <a:ea typeface="Calibri" pitchFamily="34" charset="0"/>
                <a:cs typeface="Times New Roman" pitchFamily="18" charset="0"/>
              </a:rPr>
              <a:t>Bhabha</a:t>
            </a:r>
            <a:endParaRPr lang="sl-SI" sz="60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posteriornost</a:t>
            </a:r>
            <a:r>
              <a:rPr lang="sl-SI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OBDOBJE POST-ov </a:t>
            </a:r>
            <a:r>
              <a:rPr lang="sl-SI" sz="1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oz. čas </a:t>
            </a: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POSTERIORNOSTI</a:t>
            </a:r>
            <a:endParaRPr lang="sl-SI" sz="1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b="1" i="1" dirty="0">
                <a:cs typeface="Times New Roman" pitchFamily="18" charset="0"/>
              </a:rPr>
              <a:t> </a:t>
            </a:r>
            <a:endParaRPr lang="sl-SI" sz="8000" dirty="0">
              <a:cs typeface="Times New Roman" pitchFamily="18" charset="0"/>
            </a:endParaRPr>
          </a:p>
          <a:p>
            <a:pPr marL="715963" indent="-357188" defTabSz="358775">
              <a:buFont typeface="Wingdings" panose="05000000000000000000" pitchFamily="2" charset="2"/>
              <a:buChar char="Ø"/>
            </a:pPr>
            <a:r>
              <a:rPr lang="sl-SI" sz="8000" b="1" i="1" dirty="0">
                <a:cs typeface="Times New Roman" pitchFamily="18" charset="0"/>
              </a:rPr>
              <a:t>	</a:t>
            </a: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</a:t>
            </a:r>
            <a:r>
              <a:rPr lang="sl-SI" sz="9600" b="1" dirty="0">
                <a:cs typeface="Times New Roman" pitchFamily="18" charset="0"/>
              </a:rPr>
              <a:t>industrijska družba</a:t>
            </a:r>
            <a:endParaRPr lang="sl-SI" sz="9600" dirty="0">
              <a:cs typeface="Times New Roman" pitchFamily="18" charset="0"/>
            </a:endParaRPr>
          </a:p>
          <a:p>
            <a:pPr marL="715963" indent="-357188" defTabSz="358775">
              <a:buFont typeface="Wingdings" panose="05000000000000000000" pitchFamily="2" charset="2"/>
              <a:buChar char="Ø"/>
            </a:pPr>
            <a:r>
              <a:rPr lang="sl-SI" sz="9600" b="1" i="1" dirty="0">
                <a:cs typeface="Times New Roman" pitchFamily="18" charset="0"/>
              </a:rPr>
              <a:t>	</a:t>
            </a:r>
            <a:r>
              <a:rPr lang="sl-SI" sz="9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</a:t>
            </a:r>
            <a:r>
              <a:rPr lang="sl-SI" sz="9600" b="1" dirty="0" err="1" smtClean="0">
                <a:cs typeface="Times New Roman" pitchFamily="18" charset="0"/>
              </a:rPr>
              <a:t>zgodovina</a:t>
            </a:r>
            <a:endParaRPr lang="sl-SI" sz="9600" dirty="0">
              <a:cs typeface="Times New Roman" pitchFamily="18" charset="0"/>
            </a:endParaRPr>
          </a:p>
          <a:p>
            <a:pPr marL="715963" indent="-357188" defTabSz="358775">
              <a:buFont typeface="Wingdings" panose="05000000000000000000" pitchFamily="2" charset="2"/>
              <a:buChar char="Ø"/>
            </a:pPr>
            <a:r>
              <a:rPr lang="sl-SI" sz="9600" b="1" i="1" dirty="0">
                <a:cs typeface="Times New Roman" pitchFamily="18" charset="0"/>
              </a:rPr>
              <a:t>	</a:t>
            </a:r>
            <a:r>
              <a:rPr lang="sl-SI" sz="9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</a:t>
            </a:r>
            <a:r>
              <a:rPr lang="sl-SI" sz="9600" b="1" dirty="0" err="1" smtClean="0">
                <a:cs typeface="Times New Roman" pitchFamily="18" charset="0"/>
              </a:rPr>
              <a:t>spomin</a:t>
            </a:r>
            <a:endParaRPr lang="sl-SI" sz="9600" dirty="0">
              <a:cs typeface="Times New Roman" pitchFamily="18" charset="0"/>
            </a:endParaRPr>
          </a:p>
          <a:p>
            <a:pPr marL="715963" indent="-357188" defTabSz="358775">
              <a:buFont typeface="Wingdings" panose="05000000000000000000" pitchFamily="2" charset="2"/>
              <a:buChar char="Ø"/>
            </a:pPr>
            <a:r>
              <a:rPr lang="sl-SI" sz="9600" b="1" i="1" dirty="0">
                <a:cs typeface="Times New Roman" pitchFamily="18" charset="0"/>
              </a:rPr>
              <a:t>	</a:t>
            </a:r>
            <a:r>
              <a:rPr lang="sl-SI" sz="9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</a:t>
            </a:r>
            <a:r>
              <a:rPr lang="sl-SI" sz="9600" b="1" dirty="0" err="1" smtClean="0">
                <a:cs typeface="Times New Roman" pitchFamily="18" charset="0"/>
              </a:rPr>
              <a:t>resnica</a:t>
            </a:r>
            <a:endParaRPr lang="sl-SI" sz="9600" dirty="0">
              <a:cs typeface="Times New Roman" pitchFamily="18" charset="0"/>
            </a:endParaRPr>
          </a:p>
          <a:p>
            <a:pPr marL="715963" indent="-357188" defTabSz="358775">
              <a:buFont typeface="Wingdings" panose="05000000000000000000" pitchFamily="2" charset="2"/>
              <a:buChar char="Ø"/>
            </a:pPr>
            <a:r>
              <a:rPr lang="sl-SI" sz="9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</a:t>
            </a:r>
            <a:r>
              <a:rPr lang="sl-SI" sz="9600" b="1" dirty="0" err="1" smtClean="0">
                <a:cs typeface="Times New Roman" pitchFamily="18" charset="0"/>
              </a:rPr>
              <a:t>strukturalizem</a:t>
            </a:r>
            <a:endParaRPr lang="sl-SI" sz="9600" dirty="0">
              <a:cs typeface="Times New Roman" pitchFamily="18" charset="0"/>
            </a:endParaRPr>
          </a:p>
          <a:p>
            <a:pPr marL="715963" indent="-357188" defTabSz="358775">
              <a:buFont typeface="Wingdings" panose="05000000000000000000" pitchFamily="2" charset="2"/>
              <a:buChar char="Ø"/>
            </a:pPr>
            <a:r>
              <a:rPr lang="sl-SI" sz="9600" b="1" i="1" dirty="0">
                <a:cs typeface="Times New Roman" pitchFamily="18" charset="0"/>
              </a:rPr>
              <a:t>	</a:t>
            </a:r>
            <a:r>
              <a:rPr lang="sl-SI" sz="9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</a:t>
            </a:r>
            <a:r>
              <a:rPr lang="sl-SI" sz="9600" b="1" dirty="0" err="1" smtClean="0">
                <a:cs typeface="Times New Roman" pitchFamily="18" charset="0"/>
              </a:rPr>
              <a:t>kolonialnost</a:t>
            </a:r>
            <a:endParaRPr lang="sl-SI" sz="9600" dirty="0">
              <a:cs typeface="Times New Roman" pitchFamily="18" charset="0"/>
            </a:endParaRPr>
          </a:p>
          <a:p>
            <a:pPr marL="715963" indent="-357188" defTabSz="358775">
              <a:buFont typeface="Wingdings" panose="05000000000000000000" pitchFamily="2" charset="2"/>
              <a:buChar char="Ø"/>
            </a:pPr>
            <a:r>
              <a:rPr lang="sl-SI" sz="9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</a:t>
            </a:r>
            <a:r>
              <a:rPr lang="sl-SI" sz="9600" b="1" dirty="0" err="1" smtClean="0">
                <a:cs typeface="Times New Roman" pitchFamily="18" charset="0"/>
              </a:rPr>
              <a:t>feminizem</a:t>
            </a:r>
            <a:endParaRPr lang="sl-SI" sz="9600" dirty="0">
              <a:cs typeface="Times New Roman" pitchFamily="18" charset="0"/>
            </a:endParaRPr>
          </a:p>
          <a:p>
            <a:pPr marL="715963" indent="-357188" defTabSz="358775">
              <a:buFont typeface="Wingdings" panose="05000000000000000000" pitchFamily="2" charset="2"/>
              <a:buChar char="Ø"/>
            </a:pPr>
            <a:r>
              <a:rPr lang="sl-SI" sz="9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</a:t>
            </a:r>
            <a:r>
              <a:rPr lang="sl-SI" sz="9600" b="1" dirty="0" err="1" smtClean="0">
                <a:cs typeface="Times New Roman" pitchFamily="18" charset="0"/>
              </a:rPr>
              <a:t>jugoslovansko</a:t>
            </a:r>
            <a:endParaRPr lang="sl-SI" sz="9600" dirty="0">
              <a:cs typeface="Times New Roman" pitchFamily="18" charset="0"/>
            </a:endParaRPr>
          </a:p>
          <a:p>
            <a:pPr marL="715963" indent="-357188" defTabSz="358775">
              <a:buFont typeface="Wingdings" panose="05000000000000000000" pitchFamily="2" charset="2"/>
              <a:buChar char="Ø"/>
            </a:pPr>
            <a:r>
              <a:rPr lang="sl-SI" sz="9600" b="1" i="1" dirty="0">
                <a:cs typeface="Times New Roman" pitchFamily="18" charset="0"/>
              </a:rPr>
              <a:t>	</a:t>
            </a:r>
            <a:r>
              <a:rPr lang="sl-SI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</a:t>
            </a:r>
            <a:r>
              <a:rPr lang="sl-SI" sz="9600" b="1" dirty="0" smtClean="0">
                <a:cs typeface="Times New Roman" pitchFamily="18" charset="0"/>
              </a:rPr>
              <a:t>socialistično</a:t>
            </a:r>
            <a:endParaRPr lang="sl-SI" sz="9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posteriornost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136904" cy="4464497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sz="2400" b="1" i="1" dirty="0" smtClean="0">
              <a:solidFill>
                <a:srgbClr val="005EA4"/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sz="2400" b="1" i="1" dirty="0">
              <a:solidFill>
                <a:srgbClr val="005EA4"/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sz="2400" b="1" i="1" dirty="0" smtClean="0">
              <a:solidFill>
                <a:srgbClr val="005EA4"/>
              </a:solidFill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400" i="1" dirty="0" smtClean="0">
                <a:cs typeface="Times New Roman" pitchFamily="18" charset="0"/>
              </a:rPr>
              <a:t>Filme </a:t>
            </a:r>
            <a:r>
              <a:rPr lang="sl-SI" sz="2400" b="1" i="1" dirty="0">
                <a:cs typeface="Times New Roman" pitchFamily="18" charset="0"/>
              </a:rPr>
              <a:t>razumemo</a:t>
            </a:r>
            <a:r>
              <a:rPr lang="sl-SI" sz="2400" i="1" dirty="0">
                <a:cs typeface="Times New Roman" pitchFamily="18" charset="0"/>
              </a:rPr>
              <a:t> v 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odnosu</a:t>
            </a:r>
            <a:r>
              <a:rPr lang="sl-SI" sz="2400" i="1" dirty="0">
                <a:cs typeface="Times New Roman" pitchFamily="18" charset="0"/>
              </a:rPr>
              <a:t> do filmov, ki smo jih že videli, njihove </a:t>
            </a:r>
            <a:r>
              <a:rPr lang="sl-SI" sz="2400" b="1" i="1" dirty="0">
                <a:cs typeface="Times New Roman" pitchFamily="18" charset="0"/>
              </a:rPr>
              <a:t>svetove</a:t>
            </a:r>
            <a:r>
              <a:rPr lang="sl-SI" sz="2400" i="1" dirty="0">
                <a:cs typeface="Times New Roman" pitchFamily="18" charset="0"/>
              </a:rPr>
              <a:t> pa glede na 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svoje svetove </a:t>
            </a:r>
            <a:r>
              <a:rPr lang="sl-SI" sz="2400" i="1" dirty="0">
                <a:cs typeface="Times New Roman" pitchFamily="18" charset="0"/>
              </a:rPr>
              <a:t>v kontekstu pojma </a:t>
            </a:r>
            <a:r>
              <a:rPr lang="sl-SI" sz="2400" i="1" dirty="0" err="1">
                <a:cs typeface="Times New Roman" pitchFamily="18" charset="0"/>
              </a:rPr>
              <a:t>intertekstualnosti</a:t>
            </a:r>
            <a:r>
              <a:rPr lang="sl-SI" sz="2400" i="1" dirty="0">
                <a:cs typeface="Times New Roman" pitchFamily="18" charset="0"/>
              </a:rPr>
              <a:t>, ki opisuje načine, na katere bomo vsak </a:t>
            </a:r>
            <a:r>
              <a:rPr lang="sl-SI" sz="2400" b="1" i="1" dirty="0">
                <a:cs typeface="Times New Roman" pitchFamily="18" charset="0"/>
              </a:rPr>
              <a:t>filmski tekst 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razumeli </a:t>
            </a:r>
            <a:r>
              <a:rPr lang="sl-SI" sz="2400" b="1" i="1" dirty="0">
                <a:cs typeface="Times New Roman" pitchFamily="18" charset="0"/>
              </a:rPr>
              <a:t>v skladu s svojimi 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izkušnjami</a:t>
            </a:r>
            <a:r>
              <a:rPr lang="sl-SI" sz="2400" b="1" i="1" dirty="0">
                <a:cs typeface="Times New Roman" pitchFamily="18" charset="0"/>
              </a:rPr>
              <a:t> </a:t>
            </a:r>
            <a:r>
              <a:rPr lang="sl-SI" sz="2400" i="1" dirty="0">
                <a:cs typeface="Times New Roman" pitchFamily="18" charset="0"/>
              </a:rPr>
              <a:t>z 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drugimi filmi </a:t>
            </a:r>
            <a:r>
              <a:rPr lang="sl-SI" sz="2400" i="1" dirty="0">
                <a:cs typeface="Times New Roman" pitchFamily="18" charset="0"/>
              </a:rPr>
              <a:t>oziroma glede na našo 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zavest o njih</a:t>
            </a:r>
            <a:r>
              <a:rPr lang="sl-SI" sz="2400" i="1" dirty="0">
                <a:cs typeface="Times New Roman" pitchFamily="18" charset="0"/>
              </a:rPr>
              <a:t>.</a:t>
            </a:r>
            <a:endParaRPr lang="sl-SI" sz="2400" dirty="0"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1200" b="1" dirty="0"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sl-SI" sz="2400" b="1" dirty="0">
                <a:ea typeface="Calibri" pitchFamily="34" charset="0"/>
                <a:cs typeface="Times New Roman" pitchFamily="18" charset="0"/>
              </a:rPr>
              <a:t>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200" b="1" dirty="0"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sl-SI" sz="2200" b="1" dirty="0" smtClean="0">
                <a:ea typeface="Calibri" pitchFamily="34" charset="0"/>
                <a:cs typeface="Times New Roman" pitchFamily="18" charset="0"/>
              </a:rPr>
              <a:t>         </a:t>
            </a:r>
            <a:r>
              <a:rPr lang="sl-SI" sz="2200" dirty="0" err="1" smtClean="0">
                <a:ea typeface="Calibri" pitchFamily="34" charset="0"/>
                <a:cs typeface="Times New Roman" pitchFamily="18" charset="0"/>
              </a:rPr>
              <a:t>Greame</a:t>
            </a:r>
            <a:r>
              <a:rPr lang="sl-SI" sz="22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2200" dirty="0">
                <a:ea typeface="Calibri" pitchFamily="34" charset="0"/>
                <a:cs typeface="Times New Roman" pitchFamily="18" charset="0"/>
              </a:rPr>
              <a:t>Turner</a:t>
            </a:r>
            <a:endParaRPr lang="sl-SI" sz="2200" dirty="0">
              <a:cs typeface="Times New Roman" pitchFamily="18" charset="0"/>
            </a:endParaRPr>
          </a:p>
          <a:p>
            <a:endParaRPr lang="sl-S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film pulp fic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2656"/>
            <a:ext cx="4320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528" y="1524139"/>
            <a:ext cx="25922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Quentin Tarantino</a:t>
            </a:r>
            <a:endParaRPr kumimoji="0" lang="sl-SI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Šund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sl-SI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Pulp </a:t>
            </a:r>
            <a:r>
              <a:rPr kumimoji="0" lang="sl-SI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Fiction</a:t>
            </a:r>
            <a:r>
              <a:rPr kumimoji="0" 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1994)</a:t>
            </a:r>
            <a:endParaRPr kumimoji="0" 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ustvarjalci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20888"/>
            <a:ext cx="7848872" cy="2520281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NAJVIDNEJŠI FILMSKI USTVARJALCI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sz="8000" dirty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9600" b="1" dirty="0">
                <a:ea typeface="Calibri" pitchFamily="34" charset="0"/>
                <a:cs typeface="Times New Roman" pitchFamily="18" charset="0"/>
              </a:rPr>
              <a:t>ZDRUŽENE DRŽAVE AMERIKE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4800" dirty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dirty="0" smtClean="0">
                <a:ea typeface="Calibri" pitchFamily="34" charset="0"/>
                <a:cs typeface="Times New Roman" pitchFamily="18" charset="0"/>
              </a:rPr>
              <a:t>David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Lynch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Ridley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Scott, Brata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Coen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David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Cronenberg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Steven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Soderberg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David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dirty="0" err="1" smtClean="0">
                <a:ea typeface="Calibri" pitchFamily="34" charset="0"/>
                <a:cs typeface="Times New Roman" pitchFamily="18" charset="0"/>
              </a:rPr>
              <a:t>Mamet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Tim Burton, John Waters, Jim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Jarmusch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Woody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Allen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Martin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Scorsese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7200" dirty="0" smtClean="0">
                <a:ea typeface="Calibri" pitchFamily="34" charset="0"/>
                <a:cs typeface="Times New Roman" pitchFamily="18" charset="0"/>
              </a:rPr>
              <a:t>Terry </a:t>
            </a:r>
            <a:r>
              <a:rPr lang="sl-SI" sz="7200" dirty="0" err="1" smtClean="0">
                <a:ea typeface="Calibri" pitchFamily="34" charset="0"/>
                <a:cs typeface="Times New Roman" pitchFamily="18" charset="0"/>
              </a:rPr>
              <a:t>Gilliam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Wes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Crawen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Robert Altman, Oliver Stone, Brian De Palma, Quentin </a:t>
            </a:r>
            <a:r>
              <a:rPr lang="sl-SI" sz="7200" dirty="0" smtClean="0">
                <a:ea typeface="Calibri" pitchFamily="34" charset="0"/>
                <a:cs typeface="Times New Roman" pitchFamily="18" charset="0"/>
              </a:rPr>
              <a:t>Tarantino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Wes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Anderson, Sam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Raimi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Harmony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Korine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Todd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Haynes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Christopher </a:t>
            </a:r>
            <a:r>
              <a:rPr lang="sl-SI" sz="7200" dirty="0" err="1" smtClean="0">
                <a:ea typeface="Calibri" pitchFamily="34" charset="0"/>
                <a:cs typeface="Times New Roman" pitchFamily="18" charset="0"/>
              </a:rPr>
              <a:t>Nolan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Paul Thomas Anderson,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Spike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Jonze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Charlie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Kaufman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4800" dirty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9600" b="1" dirty="0">
                <a:ea typeface="Calibri" pitchFamily="34" charset="0"/>
                <a:cs typeface="Times New Roman" pitchFamily="18" charset="0"/>
              </a:rPr>
              <a:t>SVETOVNI FILM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4800" dirty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dirty="0" err="1" smtClean="0">
                <a:ea typeface="Calibri" pitchFamily="34" charset="0"/>
                <a:cs typeface="Times New Roman" pitchFamily="18" charset="0"/>
              </a:rPr>
              <a:t>Wim</a:t>
            </a:r>
            <a:r>
              <a:rPr lang="sl-SI" sz="72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Wenders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Lars von Trier,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Sergio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Sollima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Michael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Haneke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Satoshi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Kon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Wong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  </a:t>
            </a:r>
            <a:r>
              <a:rPr lang="sl-SI" sz="7200" dirty="0" smtClean="0">
                <a:ea typeface="Calibri" pitchFamily="34" charset="0"/>
                <a:cs typeface="Times New Roman" pitchFamily="18" charset="0"/>
              </a:rPr>
              <a:t>Kar-</a:t>
            </a:r>
            <a:r>
              <a:rPr lang="sl-SI" sz="7200" dirty="0" err="1" smtClean="0">
                <a:ea typeface="Calibri" pitchFamily="34" charset="0"/>
                <a:cs typeface="Times New Roman" pitchFamily="18" charset="0"/>
              </a:rPr>
              <a:t>wai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Leos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Carax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Peter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Greenaway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Atom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Egoyan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Edward </a:t>
            </a:r>
            <a:r>
              <a:rPr lang="sl-SI" sz="7200" dirty="0" err="1">
                <a:ea typeface="Calibri" pitchFamily="34" charset="0"/>
                <a:cs typeface="Times New Roman" pitchFamily="18" charset="0"/>
              </a:rPr>
              <a:t>Yang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sl-SI" sz="7200" i="1" dirty="0">
                <a:ea typeface="Calibri" pitchFamily="34" charset="0"/>
                <a:cs typeface="Times New Roman" pitchFamily="18" charset="0"/>
              </a:rPr>
              <a:t>Dogma 95 </a:t>
            </a:r>
            <a:endParaRPr lang="sl-SI" sz="72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2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določila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9"/>
            <a:ext cx="7920880" cy="3384376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1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KLJUČNA DOLOČILA</a:t>
            </a:r>
            <a:endParaRPr lang="sl-SI" sz="1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8000" b="1" dirty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POSTMODERNA</a:t>
            </a:r>
            <a:r>
              <a:rPr lang="sl-SI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je 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zgodovinsko obdobje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ki je nasledilo moderno in v katerem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dirty="0" smtClean="0">
                <a:ea typeface="Calibri" pitchFamily="34" charset="0"/>
                <a:cs typeface="Times New Roman" pitchFamily="18" charset="0"/>
              </a:rPr>
              <a:t>živimo 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še danes. </a:t>
            </a:r>
            <a:endParaRPr lang="sl-SI" sz="7200" dirty="0" smtClean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4800" dirty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POSTMODERNIZEM</a:t>
            </a:r>
            <a:r>
              <a:rPr lang="sl-SI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je 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intelektualno-umetnostna kritika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modernističnega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dirty="0" smtClean="0">
                <a:ea typeface="Calibri" pitchFamily="34" charset="0"/>
                <a:cs typeface="Times New Roman" pitchFamily="18" charset="0"/>
              </a:rPr>
              <a:t>načina 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mišljenja, ustvarjanja in delovanja. </a:t>
            </a:r>
            <a:endParaRPr lang="sl-SI" sz="7200" dirty="0" smtClean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4800" dirty="0">
              <a:cs typeface="Times New Roman" pitchFamily="18" charset="0"/>
            </a:endParaRPr>
          </a:p>
          <a:p>
            <a:pPr marL="0" lvl="0" indent="3587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b="1" dirty="0" smtClean="0">
                <a:ea typeface="Calibri" pitchFamily="34" charset="0"/>
                <a:cs typeface="Times New Roman" pitchFamily="18" charset="0"/>
              </a:rPr>
              <a:t>- Televizija</a:t>
            </a:r>
            <a:r>
              <a:rPr lang="sl-SI" sz="72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je denimo stvar 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postmoderne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vendar pa zavoljo tega 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njene </a:t>
            </a:r>
            <a:r>
              <a:rPr lang="sl-SI" sz="7200" b="1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lvl="0" indent="3587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b="1" dirty="0" smtClean="0">
                <a:ea typeface="Calibri" pitchFamily="34" charset="0"/>
                <a:cs typeface="Times New Roman" pitchFamily="18" charset="0"/>
              </a:rPr>
              <a:t>vsebine še 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niso samoumevno postmodernistične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. </a:t>
            </a:r>
            <a:endParaRPr lang="sl-SI" sz="7200" dirty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4800" b="1" dirty="0">
                <a:ea typeface="Calibri" pitchFamily="34" charset="0"/>
                <a:cs typeface="Times New Roman" pitchFamily="18" charset="0"/>
              </a:rPr>
              <a:t>     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  </a:t>
            </a:r>
            <a:endParaRPr lang="sl-SI" sz="7200" b="1" dirty="0" smtClean="0">
              <a:ea typeface="Calibri" pitchFamily="34" charset="0"/>
              <a:cs typeface="Times New Roman" pitchFamily="18" charset="0"/>
            </a:endParaRPr>
          </a:p>
          <a:p>
            <a:pPr marL="0" lvl="0" indent="35877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b="1" dirty="0" smtClean="0">
                <a:ea typeface="Calibri" pitchFamily="34" charset="0"/>
                <a:cs typeface="Times New Roman" pitchFamily="18" charset="0"/>
              </a:rPr>
              <a:t>- 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Roman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je tipična oblika 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moderne umetnosti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 ki je lahko vsebovala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dirty="0">
                <a:ea typeface="Calibri" pitchFamily="34" charset="0"/>
                <a:cs typeface="Times New Roman" pitchFamily="18" charset="0"/>
              </a:rPr>
              <a:t>       </a:t>
            </a:r>
            <a:r>
              <a:rPr lang="sl-SI" sz="7200" b="1" dirty="0" smtClean="0">
                <a:ea typeface="Calibri" pitchFamily="34" charset="0"/>
                <a:cs typeface="Times New Roman" pitchFamily="18" charset="0"/>
              </a:rPr>
              <a:t>postmodernistične 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elemente 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še pred dejanskim nastopom postmoderne. </a:t>
            </a:r>
            <a:endParaRPr lang="sl-SI" sz="7200" dirty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4800" b="1" dirty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KRITIČNI </a:t>
            </a:r>
            <a:r>
              <a:rPr lang="sl-S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POSTMODERNIZEM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 povzema tisto, kar je na postmodernizmu </a:t>
            </a:r>
            <a:r>
              <a:rPr lang="sl-SI" sz="7200" b="1" dirty="0" smtClean="0">
                <a:ea typeface="Calibri" pitchFamily="34" charset="0"/>
                <a:cs typeface="Times New Roman" pitchFamily="18" charset="0"/>
              </a:rPr>
              <a:t>kritičnega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 ustvarjalnega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 subverzivnega 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in potencialno </a:t>
            </a:r>
            <a:r>
              <a:rPr lang="sl-SI" sz="7200" b="1" dirty="0" err="1" smtClean="0">
                <a:ea typeface="Calibri" pitchFamily="34" charset="0"/>
                <a:cs typeface="Times New Roman" pitchFamily="18" charset="0"/>
              </a:rPr>
              <a:t>emancipatornega</a:t>
            </a:r>
            <a:r>
              <a:rPr lang="sl-SI" sz="7200" b="1" dirty="0" smtClean="0">
                <a:ea typeface="Calibri" pitchFamily="34" charset="0"/>
                <a:cs typeface="Times New Roman" pitchFamily="18" charset="0"/>
              </a:rPr>
              <a:t> / osvobodilnega</a:t>
            </a:r>
            <a:r>
              <a:rPr lang="sl-SI" sz="72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sl-SI" sz="7200" b="1" dirty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4800" b="1" dirty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KOMFORMISTIČNI </a:t>
            </a:r>
            <a:r>
              <a:rPr lang="sl-SI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POSTMODERNIZEM</a:t>
            </a:r>
            <a:r>
              <a:rPr lang="sl-SI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zajema tisto, kar je pri </a:t>
            </a:r>
            <a:r>
              <a:rPr lang="sl-SI" sz="7200" dirty="0" smtClean="0">
                <a:ea typeface="Calibri" pitchFamily="34" charset="0"/>
                <a:cs typeface="Times New Roman" pitchFamily="18" charset="0"/>
              </a:rPr>
              <a:t>postmodernizmu</a:t>
            </a:r>
            <a:r>
              <a:rPr lang="sl-SI" sz="72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konvencionalnega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,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 konservativnega 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in kar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7200" dirty="0">
                <a:ea typeface="Calibri" pitchFamily="34" charset="0"/>
                <a:cs typeface="Times New Roman" pitchFamily="18" charset="0"/>
              </a:rPr>
              <a:t>služi </a:t>
            </a:r>
            <a:r>
              <a:rPr lang="sl-SI" sz="7200" dirty="0" smtClean="0">
                <a:ea typeface="Calibri" pitchFamily="34" charset="0"/>
                <a:cs typeface="Times New Roman" pitchFamily="18" charset="0"/>
              </a:rPr>
              <a:t>predvsem </a:t>
            </a:r>
            <a:r>
              <a:rPr lang="sl-SI" sz="7200" b="1" dirty="0" smtClean="0">
                <a:ea typeface="Calibri" pitchFamily="34" charset="0"/>
                <a:cs typeface="Times New Roman" pitchFamily="18" charset="0"/>
              </a:rPr>
              <a:t>reprodukciji </a:t>
            </a:r>
            <a:r>
              <a:rPr lang="sl-SI" sz="7200" b="1" dirty="0">
                <a:ea typeface="Calibri" pitchFamily="34" charset="0"/>
                <a:cs typeface="Times New Roman" pitchFamily="18" charset="0"/>
              </a:rPr>
              <a:t>uveljavljenega </a:t>
            </a:r>
            <a:r>
              <a:rPr lang="sl-SI" sz="7200" b="1" dirty="0" smtClean="0">
                <a:ea typeface="Calibri" pitchFamily="34" charset="0"/>
                <a:cs typeface="Times New Roman" pitchFamily="18" charset="0"/>
              </a:rPr>
              <a:t>stanja</a:t>
            </a:r>
            <a:r>
              <a:rPr lang="sl-SI" sz="72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sl-SI" sz="7200" dirty="0">
              <a:cs typeface="Times New Roman" pitchFamily="18" charset="0"/>
            </a:endParaRPr>
          </a:p>
          <a:p>
            <a:endParaRPr lang="sl-SI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8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970</Words>
  <Application>Microsoft Office PowerPoint</Application>
  <PresentationFormat>Diaprojekcija na zaslonu (4:3)</PresentationFormat>
  <Paragraphs>228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  moto </vt:lpstr>
      <vt:lpstr>  posteriornost </vt:lpstr>
      <vt:lpstr>                posteriornost </vt:lpstr>
      <vt:lpstr>PowerPointova predstavitev</vt:lpstr>
      <vt:lpstr>  ustvarjalci </vt:lpstr>
      <vt:lpstr>  določila </vt:lpstr>
      <vt:lpstr>  pomeni </vt:lpstr>
      <vt:lpstr>  logika </vt:lpstr>
      <vt:lpstr>  stil </vt:lpstr>
      <vt:lpstr>  filmski postmodernizem </vt:lpstr>
      <vt:lpstr>  značilnosti </vt:lpstr>
      <vt:lpstr>  značilnosti </vt:lpstr>
      <vt:lpstr>  določila </vt:lpstr>
      <vt:lpstr>  recepcija </vt:lpstr>
      <vt:lpstr>PowerPointova predstavitev</vt:lpstr>
      <vt:lpstr>PowerPointova predstavitev</vt:lpstr>
      <vt:lpstr>  dela </vt:lpstr>
      <vt:lpstr>  teme </vt:lpstr>
      <vt:lpstr>  pojmovni kontekst </vt:lpstr>
      <vt:lpstr>  okoliščine </vt:lpstr>
      <vt:lpstr>  teme </vt:lpstr>
      <vt:lpstr>  strategije 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asprah</cp:lastModifiedBy>
  <cp:revision>116</cp:revision>
  <dcterms:created xsi:type="dcterms:W3CDTF">2016-10-24T09:09:32Z</dcterms:created>
  <dcterms:modified xsi:type="dcterms:W3CDTF">2017-10-24T12:06:21Z</dcterms:modified>
</cp:coreProperties>
</file>