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3C8-417B-4125-8F47-3EEB4DE72063}" type="datetimeFigureOut">
              <a:rPr lang="sl-SI" smtClean="0"/>
              <a:t>21. 03. 2018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73C5-AEF4-4769-B152-592EC547AD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669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3C8-417B-4125-8F47-3EEB4DE72063}" type="datetimeFigureOut">
              <a:rPr lang="sl-SI" smtClean="0"/>
              <a:t>21. 03. 2018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73C5-AEF4-4769-B152-592EC547AD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15535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3C8-417B-4125-8F47-3EEB4DE72063}" type="datetimeFigureOut">
              <a:rPr lang="sl-SI" smtClean="0"/>
              <a:t>21. 03. 2018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73C5-AEF4-4769-B152-592EC547AD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1284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3C8-417B-4125-8F47-3EEB4DE72063}" type="datetimeFigureOut">
              <a:rPr lang="sl-SI" smtClean="0"/>
              <a:t>21. 03. 2018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73C5-AEF4-4769-B152-592EC547AD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5327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3C8-417B-4125-8F47-3EEB4DE72063}" type="datetimeFigureOut">
              <a:rPr lang="sl-SI" smtClean="0"/>
              <a:t>21. 03. 2018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73C5-AEF4-4769-B152-592EC547AD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4731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3C8-417B-4125-8F47-3EEB4DE72063}" type="datetimeFigureOut">
              <a:rPr lang="sl-SI" smtClean="0"/>
              <a:t>21. 03. 2018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73C5-AEF4-4769-B152-592EC547AD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935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3C8-417B-4125-8F47-3EEB4DE72063}" type="datetimeFigureOut">
              <a:rPr lang="sl-SI" smtClean="0"/>
              <a:t>21. 03. 2018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73C5-AEF4-4769-B152-592EC547AD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660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3C8-417B-4125-8F47-3EEB4DE72063}" type="datetimeFigureOut">
              <a:rPr lang="sl-SI" smtClean="0"/>
              <a:t>21. 03. 2018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73C5-AEF4-4769-B152-592EC547AD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3203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3C8-417B-4125-8F47-3EEB4DE72063}" type="datetimeFigureOut">
              <a:rPr lang="sl-SI" smtClean="0"/>
              <a:t>21. 03. 2018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73C5-AEF4-4769-B152-592EC547AD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768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3C8-417B-4125-8F47-3EEB4DE72063}" type="datetimeFigureOut">
              <a:rPr lang="sl-SI" smtClean="0"/>
              <a:t>21. 03. 2018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73C5-AEF4-4769-B152-592EC547AD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1311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3C8-417B-4125-8F47-3EEB4DE72063}" type="datetimeFigureOut">
              <a:rPr lang="sl-SI" smtClean="0"/>
              <a:t>21. 03. 2018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73C5-AEF4-4769-B152-592EC547AD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7484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E33C8-417B-4125-8F47-3EEB4DE72063}" type="datetimeFigureOut">
              <a:rPr lang="sl-SI" smtClean="0"/>
              <a:t>21. 03. 2018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F73C5-AEF4-4769-B152-592EC547AD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0801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16449" y="3652295"/>
            <a:ext cx="6805748" cy="813134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sl-SI" b="1" i="0" dirty="0">
                <a:solidFill>
                  <a:schemeClr val="tx1"/>
                </a:solidFill>
                <a:latin typeface="+mn-lt"/>
              </a:rPr>
              <a:t>Uvodni modul: Filmska vzgoja v učilnici in v kinu </a:t>
            </a:r>
            <a:r>
              <a:rPr lang="sl-SI" b="1" i="0" dirty="0" smtClean="0">
                <a:solidFill>
                  <a:schemeClr val="tx1"/>
                </a:solidFill>
                <a:latin typeface="+mn-lt"/>
              </a:rPr>
              <a:t>– </a:t>
            </a:r>
            <a:r>
              <a:rPr lang="sl-SI" b="1" i="0" dirty="0" smtClean="0">
                <a:solidFill>
                  <a:schemeClr val="tx1"/>
                </a:solidFill>
                <a:latin typeface="+mn-lt"/>
              </a:rPr>
              <a:t>Posebnosti kakovostne filmske vzgoje</a:t>
            </a:r>
            <a:endParaRPr lang="sl-SI" b="1" i="0" dirty="0" smtClean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sl-SI" b="1" i="0" dirty="0" smtClean="0">
                <a:solidFill>
                  <a:schemeClr val="tx1"/>
                </a:solidFill>
                <a:latin typeface="+mn-lt"/>
              </a:rPr>
              <a:t>Predavatelj: dr. Robi Kroflič</a:t>
            </a:r>
            <a:endParaRPr lang="sl-SI" b="1" i="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sl-SI" b="1" i="0" dirty="0" smtClean="0">
                <a:solidFill>
                  <a:schemeClr val="tx1"/>
                </a:solidFill>
                <a:latin typeface="+mn-lt"/>
              </a:rPr>
              <a:t>Radovljica, 7.12.2017</a:t>
            </a:r>
            <a:endParaRPr lang="sl-SI" b="1" i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17" y="5437940"/>
            <a:ext cx="2320290" cy="719537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711" y="5415519"/>
            <a:ext cx="1579300" cy="764381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907" y="5621974"/>
            <a:ext cx="1425785" cy="351473"/>
          </a:xfrm>
          <a:prstGeom prst="rect">
            <a:avLst/>
          </a:prstGeom>
        </p:spPr>
      </p:pic>
      <p:pic>
        <p:nvPicPr>
          <p:cNvPr id="8" name="Picture 3" descr="../Downloads/Evropski%20socialni%20sklad/¶ivali%20barvne/sova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215" y="5480248"/>
            <a:ext cx="471488" cy="634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Slika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188" y="900622"/>
            <a:ext cx="4968552" cy="276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22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l-SI" b="1" dirty="0"/>
              <a:t>Gledalec naredi film, zato je doživetje filma osnova filmske izkušnje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sz="3800" dirty="0" smtClean="0"/>
              <a:t>Kako </a:t>
            </a:r>
            <a:r>
              <a:rPr lang="sl-SI" sz="3800" dirty="0"/>
              <a:t>doživetje filma opiše Mirjana </a:t>
            </a:r>
            <a:r>
              <a:rPr lang="sl-SI" sz="3800" dirty="0" smtClean="0"/>
              <a:t>Borčić?</a:t>
            </a:r>
            <a:endParaRPr lang="sl-SI" sz="3800" dirty="0"/>
          </a:p>
          <a:p>
            <a:pPr marL="0" indent="0">
              <a:buNone/>
            </a:pPr>
            <a:r>
              <a:rPr lang="sl-SI" dirty="0"/>
              <a:t> </a:t>
            </a:r>
          </a:p>
          <a:p>
            <a:pPr lvl="0"/>
            <a:r>
              <a:rPr lang="sl-SI" dirty="0"/>
              <a:t>»</a:t>
            </a:r>
            <a:r>
              <a:rPr lang="sl-SI" dirty="0">
                <a:solidFill>
                  <a:srgbClr val="C00000"/>
                </a:solidFill>
              </a:rPr>
              <a:t>Doživljanje filma je aktiven proces med avtorjevim sporočilom in gledalčevo izkušnjo</a:t>
            </a:r>
            <a:r>
              <a:rPr lang="sl-SI" dirty="0"/>
              <a:t>, ki nadgrajuje gledalčev izkustveni svet. Filmska vzgoja naj bi prav zaradi tega spodbujala intenzivno filmsko doživetje in tako ustvarjala pogoje za samostojno oblikovanje estetskih, etičnih in družbenih vrednot.« </a:t>
            </a:r>
          </a:p>
          <a:p>
            <a:r>
              <a:rPr lang="sl-SI" dirty="0"/>
              <a:t>»…</a:t>
            </a:r>
            <a:r>
              <a:rPr lang="sl-SI" dirty="0">
                <a:solidFill>
                  <a:srgbClr val="C00000"/>
                </a:solidFill>
              </a:rPr>
              <a:t>filmsko doživetje … ustvarja v vsakem posamezniku posebno čustveno in razumsko razpoloženje… Doživeti film pomeni dojeti filmsko dogajanje  in ga dejavno včleniti v svoj spoznavni svet</a:t>
            </a:r>
            <a:r>
              <a:rPr lang="sl-SI" dirty="0"/>
              <a:t>: je sporazumevanje, s katerim iščemo pomen vidnemu in določamo smisel avtorjevega sporočanja.« </a:t>
            </a:r>
          </a:p>
        </p:txBody>
      </p:sp>
    </p:spTree>
    <p:extLst>
      <p:ext uri="{BB962C8B-B14F-4D97-AF65-F5344CB8AC3E}">
        <p14:creationId xmlns:p14="http://schemas.microsoft.com/office/powerpoint/2010/main" val="2143186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548680"/>
            <a:ext cx="8507288" cy="61926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l-SI" sz="4000" dirty="0" smtClean="0"/>
              <a:t>Kaj </a:t>
            </a:r>
            <a:r>
              <a:rPr lang="sl-SI" sz="4000" dirty="0"/>
              <a:t>o doživetju filma pravi Alain </a:t>
            </a:r>
            <a:r>
              <a:rPr lang="sl-SI" sz="4000" dirty="0" err="1"/>
              <a:t>Bergala</a:t>
            </a:r>
            <a:r>
              <a:rPr lang="sl-SI" sz="4000" dirty="0" smtClean="0"/>
              <a:t>?</a:t>
            </a:r>
          </a:p>
          <a:p>
            <a:pPr marL="0" indent="0">
              <a:buNone/>
            </a:pPr>
            <a:endParaRPr lang="sl-SI" sz="3400" dirty="0"/>
          </a:p>
          <a:p>
            <a:pPr lvl="0"/>
            <a:r>
              <a:rPr lang="sl-SI" sz="3400" dirty="0">
                <a:solidFill>
                  <a:srgbClr val="C00000"/>
                </a:solidFill>
              </a:rPr>
              <a:t>Pravi stik s filmom je edinstveno, neopredeljivo, osupljivo Srečanje</a:t>
            </a:r>
            <a:r>
              <a:rPr lang="sl-SI" sz="3400" dirty="0"/>
              <a:t>: »…film, ki me je čakal, (je) vedel nekaj o mojem enigmatičnem odnosu do sveta; nekaj, česar se sam nisem zavedal in kar sem nosil v sebi kot skrivnost, ki je čakala, da jo nekdo razkrije… </a:t>
            </a:r>
            <a:r>
              <a:rPr lang="sl-SI" sz="3400" dirty="0">
                <a:solidFill>
                  <a:srgbClr val="C00000"/>
                </a:solidFill>
              </a:rPr>
              <a:t>Med srečanjem zadostuje, da z začudenjem zaznamo uganko in pustimo filmu, da nas pretrese. Čas razjasnitve o prišel kasneje…</a:t>
            </a:r>
            <a:r>
              <a:rPr lang="sl-SI" sz="3400" dirty="0"/>
              <a:t>« </a:t>
            </a:r>
          </a:p>
          <a:p>
            <a:pPr lvl="0"/>
            <a:r>
              <a:rPr lang="sl-SI" sz="3400" dirty="0"/>
              <a:t>»</a:t>
            </a:r>
            <a:r>
              <a:rPr lang="sl-SI" sz="3400" dirty="0">
                <a:solidFill>
                  <a:srgbClr val="C00000"/>
                </a:solidFill>
              </a:rPr>
              <a:t>Najslabša pri srečanju z umetnino je ravnodušnost</a:t>
            </a:r>
            <a:r>
              <a:rPr lang="sl-SI" sz="3400" dirty="0"/>
              <a:t>, …vse drugo – silna zavrnitev, težave z razumevanjem, razdraženost – so le priprte poti dostopa</a:t>
            </a:r>
            <a:r>
              <a:rPr lang="sl-SI" sz="3400" dirty="0" smtClean="0"/>
              <a:t>.«</a:t>
            </a:r>
            <a:endParaRPr lang="sl-SI" sz="3400" dirty="0"/>
          </a:p>
          <a:p>
            <a:pPr lvl="0"/>
            <a:r>
              <a:rPr lang="sl-SI" sz="3400" dirty="0"/>
              <a:t>»Vsak preveč pedagoški odnos trči ob dejstvo, da </a:t>
            </a:r>
            <a:r>
              <a:rPr lang="sl-SI" sz="3400" dirty="0">
                <a:solidFill>
                  <a:srgbClr val="C00000"/>
                </a:solidFill>
              </a:rPr>
              <a:t>nihče ne more drugemu prihraniti časa tako, da mu preda svoje izkušnje</a:t>
            </a:r>
            <a:r>
              <a:rPr lang="sl-SI" sz="3400" dirty="0"/>
              <a:t>, predvsem glede oblikovanja okusa in osebnega presojanja</a:t>
            </a:r>
            <a:r>
              <a:rPr lang="sl-SI" sz="3400" dirty="0" smtClean="0"/>
              <a:t>.«</a:t>
            </a:r>
            <a:endParaRPr lang="sl-SI" sz="3400" dirty="0"/>
          </a:p>
          <a:p>
            <a:pPr lvl="0"/>
            <a:r>
              <a:rPr lang="sl-SI" sz="3400" dirty="0">
                <a:solidFill>
                  <a:srgbClr val="C00000"/>
                </a:solidFill>
              </a:rPr>
              <a:t>Učitelj</a:t>
            </a:r>
            <a:r>
              <a:rPr lang="sl-SI" sz="3400" dirty="0"/>
              <a:t>, ki prevzame vlogo karizmatičnega posrednika, »</a:t>
            </a:r>
            <a:r>
              <a:rPr lang="sl-SI" sz="3400" dirty="0">
                <a:solidFill>
                  <a:srgbClr val="C00000"/>
                </a:solidFill>
              </a:rPr>
              <a:t>izstopi iz okvirjev svoje vzgoje« in postane »'posrednik', </a:t>
            </a:r>
            <a:r>
              <a:rPr lang="sl-SI" sz="3400" dirty="0" err="1">
                <a:solidFill>
                  <a:srgbClr val="C00000"/>
                </a:solidFill>
              </a:rPr>
              <a:t>iniciator</a:t>
            </a:r>
            <a:r>
              <a:rPr lang="sl-SI" sz="3400" dirty="0">
                <a:solidFill>
                  <a:srgbClr val="C00000"/>
                </a:solidFill>
              </a:rPr>
              <a:t> na področju umetnosti</a:t>
            </a:r>
            <a:r>
              <a:rPr lang="sl-SI" sz="3400" dirty="0"/>
              <a:t>, ki jo je izbral po svoji volji, saj se ga osebno dotika</a:t>
            </a:r>
            <a:r>
              <a:rPr lang="sl-SI" sz="3400" dirty="0" smtClean="0"/>
              <a:t>.«</a:t>
            </a:r>
            <a:endParaRPr lang="sl-SI" sz="34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38451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dirty="0"/>
              <a:t>Kaj o pomenu (umetniškega) doživetja zvemo iz humanistične in pedagoške tradicije?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Začetek pri Pitagori: »Življenje je kakor športne igre: nekateri se jih udeležujejo kot tekmovalci, drugi zato, da bi trgovali, toda najboljši prihajajo kot </a:t>
            </a:r>
            <a:r>
              <a:rPr lang="sl-SI" i="1" dirty="0"/>
              <a:t>gledalci.</a:t>
            </a:r>
            <a:r>
              <a:rPr lang="sl-SI" dirty="0"/>
              <a:t>« (</a:t>
            </a:r>
            <a:r>
              <a:rPr lang="sl-SI" dirty="0" err="1"/>
              <a:t>Diogen</a:t>
            </a:r>
            <a:r>
              <a:rPr lang="sl-SI" dirty="0"/>
              <a:t> </a:t>
            </a:r>
            <a:r>
              <a:rPr lang="sl-SI" dirty="0" err="1"/>
              <a:t>Laertski</a:t>
            </a:r>
            <a:r>
              <a:rPr lang="sl-SI" dirty="0"/>
              <a:t>, </a:t>
            </a:r>
            <a:r>
              <a:rPr lang="sl-SI" dirty="0" err="1"/>
              <a:t>Vitae</a:t>
            </a:r>
            <a:r>
              <a:rPr lang="sl-SI" dirty="0"/>
              <a:t> VIII, 1) Za Grke so bili gledalci ljudje z estetskim stališčem. </a:t>
            </a:r>
            <a:endParaRPr lang="sl-SI" dirty="0" smtClean="0"/>
          </a:p>
          <a:p>
            <a:r>
              <a:rPr lang="sl-SI" dirty="0" smtClean="0"/>
              <a:t>Doživeti </a:t>
            </a:r>
            <a:r>
              <a:rPr lang="sl-SI" dirty="0"/>
              <a:t>najprej pomeni </a:t>
            </a:r>
            <a:r>
              <a:rPr lang="sl-SI" dirty="0">
                <a:solidFill>
                  <a:srgbClr val="C00000"/>
                </a:solidFill>
              </a:rPr>
              <a:t>neposrednost zajemanja realnosti, ki je pred vsakim razlaganjem</a:t>
            </a:r>
            <a:r>
              <a:rPr lang="sl-SI" dirty="0"/>
              <a:t>, predelovanjem ali posredovanjem in ponuja le oporo za razlago in snov za oblikovanje. </a:t>
            </a:r>
          </a:p>
          <a:p>
            <a:pPr lvl="0"/>
            <a:r>
              <a:rPr lang="sl-SI" dirty="0"/>
              <a:t>Doživeto je vedno </a:t>
            </a:r>
            <a:r>
              <a:rPr lang="sl-SI" dirty="0">
                <a:solidFill>
                  <a:srgbClr val="C00000"/>
                </a:solidFill>
              </a:rPr>
              <a:t>le to, kar smo doživeli sami</a:t>
            </a:r>
            <a:r>
              <a:rPr lang="sl-S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9486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lvl="0"/>
            <a:r>
              <a:rPr lang="sl-SI" dirty="0"/>
              <a:t>Doživetje je </a:t>
            </a:r>
            <a:r>
              <a:rPr lang="sl-SI" dirty="0">
                <a:solidFill>
                  <a:srgbClr val="C00000"/>
                </a:solidFill>
              </a:rPr>
              <a:t>trajna, pomembna vsebina - doživljaji so enote smisla</a:t>
            </a:r>
            <a:r>
              <a:rPr lang="sl-SI" dirty="0"/>
              <a:t>. </a:t>
            </a:r>
            <a:endParaRPr lang="sl-SI" dirty="0" smtClean="0"/>
          </a:p>
          <a:p>
            <a:pPr lvl="0"/>
            <a:r>
              <a:rPr lang="sl-SI" dirty="0" smtClean="0"/>
              <a:t>Značilne </a:t>
            </a:r>
            <a:r>
              <a:rPr lang="sl-SI" dirty="0"/>
              <a:t>lastnosti estetskega doživetja so </a:t>
            </a:r>
            <a:r>
              <a:rPr lang="sl-SI" dirty="0">
                <a:solidFill>
                  <a:srgbClr val="C00000"/>
                </a:solidFill>
              </a:rPr>
              <a:t>osredotočenje, očaranost, </a:t>
            </a:r>
            <a:r>
              <a:rPr lang="sl-SI" dirty="0" err="1">
                <a:solidFill>
                  <a:srgbClr val="C00000"/>
                </a:solidFill>
              </a:rPr>
              <a:t>kontemplativni</a:t>
            </a:r>
            <a:r>
              <a:rPr lang="sl-SI" dirty="0">
                <a:solidFill>
                  <a:srgbClr val="C00000"/>
                </a:solidFill>
              </a:rPr>
              <a:t> uvid v idejo prikazanega, predanost duše, stanje čustvene razvnetosti – podobno deliriju oziroma maniji, ter angažiranost čutil, čustev in uma</a:t>
            </a:r>
            <a:r>
              <a:rPr lang="sl-SI" dirty="0" smtClean="0"/>
              <a:t>.</a:t>
            </a:r>
            <a:endParaRPr lang="sl-SI" dirty="0"/>
          </a:p>
          <a:p>
            <a:pPr lvl="0"/>
            <a:r>
              <a:rPr lang="sl-SI" dirty="0"/>
              <a:t>Psihologi na izteku 20. stoletja to stanje označijo s pojmi </a:t>
            </a:r>
            <a:r>
              <a:rPr lang="sl-SI" dirty="0">
                <a:solidFill>
                  <a:srgbClr val="C00000"/>
                </a:solidFill>
              </a:rPr>
              <a:t>vrhunska izkušnja </a:t>
            </a:r>
            <a:r>
              <a:rPr lang="sl-SI" dirty="0"/>
              <a:t>(</a:t>
            </a:r>
            <a:r>
              <a:rPr lang="sl-SI" dirty="0" err="1"/>
              <a:t>Maslow</a:t>
            </a:r>
            <a:r>
              <a:rPr lang="sl-SI" dirty="0"/>
              <a:t>) in </a:t>
            </a:r>
            <a:r>
              <a:rPr lang="sl-SI" dirty="0">
                <a:solidFill>
                  <a:srgbClr val="C00000"/>
                </a:solidFill>
              </a:rPr>
              <a:t>stanje </a:t>
            </a:r>
            <a:r>
              <a:rPr lang="sl-SI" dirty="0" err="1">
                <a:solidFill>
                  <a:srgbClr val="C00000"/>
                </a:solidFill>
              </a:rPr>
              <a:t>flowa</a:t>
            </a:r>
            <a:r>
              <a:rPr lang="sl-SI" dirty="0">
                <a:solidFill>
                  <a:srgbClr val="C00000"/>
                </a:solidFill>
              </a:rPr>
              <a:t> – zanosa </a:t>
            </a:r>
            <a:r>
              <a:rPr lang="sl-SI" dirty="0"/>
              <a:t>(</a:t>
            </a:r>
            <a:r>
              <a:rPr lang="sl-SI" dirty="0" err="1"/>
              <a:t>Csikszentmihalyi</a:t>
            </a:r>
            <a:r>
              <a:rPr lang="sl-SI" dirty="0"/>
              <a:t>).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96937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2648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sl-SI" dirty="0"/>
              <a:t>Pri nas doživetje kot osnovo vsake vzgoje omike postavi Stanko Gogala: </a:t>
            </a:r>
            <a:endParaRPr lang="sl-SI" dirty="0" smtClean="0"/>
          </a:p>
          <a:p>
            <a:pPr lvl="0"/>
            <a:r>
              <a:rPr lang="sl-SI" dirty="0" smtClean="0"/>
              <a:t>»</a:t>
            </a:r>
            <a:r>
              <a:rPr lang="sl-SI" dirty="0">
                <a:solidFill>
                  <a:srgbClr val="C00000"/>
                </a:solidFill>
              </a:rPr>
              <a:t>Ono, po čemer se vzgajanje vedno razlikuje od dresiranja in od ustrahova­nja, je pri vsakem človeku isto, t.j. notranje doživetje</a:t>
            </a:r>
            <a:r>
              <a:rPr lang="sl-SI" dirty="0"/>
              <a:t>, da je neko dejanje pošte­no, da nekaj smem, da je nekaj dovoljeno, da je nekaj prav ali je napačno. </a:t>
            </a:r>
            <a:r>
              <a:rPr lang="sl-SI" dirty="0">
                <a:solidFill>
                  <a:srgbClr val="C00000"/>
                </a:solidFill>
              </a:rPr>
              <a:t>Člo­vek, ki je uspešno sprejel vzgojni vpliv</a:t>
            </a:r>
            <a:r>
              <a:rPr lang="sl-SI" dirty="0"/>
              <a:t>, od kjerkoli je že prišel, pa da je bil hoten in zavesten ali nehoten in slučajen, </a:t>
            </a:r>
            <a:r>
              <a:rPr lang="sl-SI" dirty="0">
                <a:solidFill>
                  <a:srgbClr val="C00000"/>
                </a:solidFill>
              </a:rPr>
              <a:t>je doživel v sebi neko zagledanje, ne­ko odkritje, neko osebno spreobrnjenje, pri katerem se mu je njegova življenj­ska pot pokazala v novi luči, v luči neke nove vrednote</a:t>
            </a:r>
            <a:r>
              <a:rPr lang="sl-SI" dirty="0"/>
              <a:t>, v luči religioznega od­no­sa do Boga, odnosa do sočloveka, v luči etičnosti itd.« (Gogala, </a:t>
            </a:r>
            <a:r>
              <a:rPr lang="sl-SI" i="1" dirty="0"/>
              <a:t>Življenje in vzgajanje)</a:t>
            </a: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70510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857403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sl-SI" i="1" dirty="0"/>
              <a:t>Posredujemo lahko moralne norme (discipliniranje) in izobrazbo (izobraževanje), vzgajamo/omikamo pa lahko človeka le z omogočanjem doživetij. Najlažja pot za omogočanje doživetij je genialna umetnina, ki pretvarja doživljaje umetnika v sporočilni jezik, tako da so ti doživljaji dostopni za sprejemnike umetnine. Omogočanje doživetja je končna meja vzgojljivosti človeka – moderen odziv na staro antično vprašanje o vzgojljivosti vrline</a:t>
            </a:r>
            <a:r>
              <a:rPr lang="sl-SI" i="1" dirty="0" smtClean="0"/>
              <a:t>…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62633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pPr lvl="0"/>
            <a:r>
              <a:rPr lang="sl-SI" b="1" dirty="0"/>
              <a:t>Kako pripraviti otroka/mladostnika na doživet način gledanja in refleksije filma?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buNone/>
            </a:pPr>
            <a:r>
              <a:rPr lang="sl-SI" dirty="0"/>
              <a:t>Osnovni koncepti filmske vzgoje po Mirjani </a:t>
            </a:r>
            <a:r>
              <a:rPr lang="sl-SI" dirty="0" smtClean="0"/>
              <a:t>Borčić</a:t>
            </a:r>
            <a:endParaRPr lang="sl-SI" dirty="0"/>
          </a:p>
          <a:p>
            <a:r>
              <a:rPr lang="sl-SI" dirty="0"/>
              <a:t>»…</a:t>
            </a:r>
            <a:r>
              <a:rPr lang="sl-SI" dirty="0">
                <a:solidFill>
                  <a:srgbClr val="C00000"/>
                </a:solidFill>
              </a:rPr>
              <a:t>ne smemo podcenjevati otroka</a:t>
            </a:r>
            <a:r>
              <a:rPr lang="sl-SI" dirty="0" smtClean="0"/>
              <a:t>.«</a:t>
            </a:r>
          </a:p>
          <a:p>
            <a:r>
              <a:rPr lang="sl-SI" dirty="0" smtClean="0"/>
              <a:t>»</a:t>
            </a:r>
            <a:r>
              <a:rPr lang="sl-SI" dirty="0">
                <a:solidFill>
                  <a:srgbClr val="C00000"/>
                </a:solidFill>
              </a:rPr>
              <a:t>Spoznavanje pomena filma skozi izkušnjo in ne učenje o filmu </a:t>
            </a:r>
            <a:r>
              <a:rPr lang="sl-SI" dirty="0"/>
              <a:t>je postalo moje vodilo v prizadevanjih za dvig filmske kulture.« </a:t>
            </a:r>
          </a:p>
        </p:txBody>
      </p:sp>
    </p:spTree>
    <p:extLst>
      <p:ext uri="{BB962C8B-B14F-4D97-AF65-F5344CB8AC3E}">
        <p14:creationId xmlns:p14="http://schemas.microsoft.com/office/powerpoint/2010/main" val="2829219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92500" lnSpcReduction="10000"/>
          </a:bodyPr>
          <a:lstStyle/>
          <a:p>
            <a:r>
              <a:rPr lang="sl-SI" dirty="0"/>
              <a:t> »…</a:t>
            </a:r>
            <a:r>
              <a:rPr lang="sl-SI" dirty="0">
                <a:solidFill>
                  <a:srgbClr val="C00000"/>
                </a:solidFill>
              </a:rPr>
              <a:t>vsak gledalec doživlja film na svoj način… Če želimo doseči, da vsak posameznik obogati svoje doživetje filma z doživetjem </a:t>
            </a:r>
            <a:r>
              <a:rPr lang="sl-SI" dirty="0" err="1">
                <a:solidFill>
                  <a:srgbClr val="C00000"/>
                </a:solidFill>
              </a:rPr>
              <a:t>sogledalcev</a:t>
            </a:r>
            <a:r>
              <a:rPr lang="sl-SI" dirty="0">
                <a:solidFill>
                  <a:srgbClr val="C00000"/>
                </a:solidFill>
              </a:rPr>
              <a:t>, potrebujemo pogovor. </a:t>
            </a:r>
            <a:r>
              <a:rPr lang="sl-SI" dirty="0"/>
              <a:t>Pogovor o filmu se razlikuje od razlage, je iskanje pomena. Če se izogiba posploševanju, spodbuja ustvarjalno mišljenje… Izkušnje so pokazale, da </a:t>
            </a:r>
            <a:r>
              <a:rPr lang="sl-SI" dirty="0">
                <a:solidFill>
                  <a:srgbClr val="C00000"/>
                </a:solidFill>
              </a:rPr>
              <a:t>se vzgojitelji pri pogovoru o filmu zelo pogosto zatekajo v posplošene razlage, ki stremijo k poduku, pri tem pa nastaja nevarnost sprejemanja vrednot brez premisleka. </a:t>
            </a:r>
            <a:r>
              <a:rPr lang="sl-SI" dirty="0"/>
              <a:t>Posledice so lahko usodne. Če namreč gledalci mehanično prevzemajo tuje mnenje, se v podzavest prikrade misel, da nič ne vedo in da niso sposobni razmišljati o filmu.« </a:t>
            </a:r>
          </a:p>
        </p:txBody>
      </p:sp>
    </p:spTree>
    <p:extLst>
      <p:ext uri="{BB962C8B-B14F-4D97-AF65-F5344CB8AC3E}">
        <p14:creationId xmlns:p14="http://schemas.microsoft.com/office/powerpoint/2010/main" val="93215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l-SI" dirty="0"/>
              <a:t>Splošna izhodišča:</a:t>
            </a:r>
          </a:p>
          <a:p>
            <a:pPr lvl="0"/>
            <a:r>
              <a:rPr lang="sl-SI" dirty="0"/>
              <a:t>Film ustvarja gledalec, če ga film nagovori in »zapelje« v </a:t>
            </a:r>
            <a:r>
              <a:rPr lang="sl-SI" dirty="0">
                <a:solidFill>
                  <a:srgbClr val="C00000"/>
                </a:solidFill>
              </a:rPr>
              <a:t>intenzivno doživetje</a:t>
            </a:r>
          </a:p>
          <a:p>
            <a:pPr lvl="0"/>
            <a:r>
              <a:rPr lang="sl-SI" dirty="0"/>
              <a:t>Zato je potrebno razvijati </a:t>
            </a:r>
            <a:r>
              <a:rPr lang="sl-SI" dirty="0">
                <a:solidFill>
                  <a:srgbClr val="C00000"/>
                </a:solidFill>
              </a:rPr>
              <a:t>ustvarjalno gledanje </a:t>
            </a:r>
            <a:r>
              <a:rPr lang="sl-SI" dirty="0"/>
              <a:t>in </a:t>
            </a:r>
            <a:r>
              <a:rPr lang="sl-SI" dirty="0">
                <a:solidFill>
                  <a:srgbClr val="C00000"/>
                </a:solidFill>
              </a:rPr>
              <a:t>pogovore o filmu kot način iskanja pomena </a:t>
            </a:r>
            <a:r>
              <a:rPr lang="sl-SI" dirty="0"/>
              <a:t>ob poslušanju izkušenj drugih gledalcev</a:t>
            </a:r>
          </a:p>
          <a:p>
            <a:pPr lvl="0"/>
            <a:r>
              <a:rPr lang="sl-SI" dirty="0"/>
              <a:t>Ob tem se razvija </a:t>
            </a:r>
            <a:r>
              <a:rPr lang="sl-SI" dirty="0">
                <a:solidFill>
                  <a:srgbClr val="C00000"/>
                </a:solidFill>
              </a:rPr>
              <a:t>filmsko opismenjevanje</a:t>
            </a:r>
            <a:r>
              <a:rPr lang="sl-SI" dirty="0"/>
              <a:t>, brez katerega ni žlahtne zabave, širjenja obzorij, katarze</a:t>
            </a:r>
          </a:p>
          <a:p>
            <a:pPr lvl="0"/>
            <a:r>
              <a:rPr lang="sl-SI" dirty="0"/>
              <a:t>Taka filmska vzgoja je tudi </a:t>
            </a:r>
            <a:r>
              <a:rPr lang="sl-SI" dirty="0">
                <a:solidFill>
                  <a:srgbClr val="C00000"/>
                </a:solidFill>
              </a:rPr>
              <a:t>naravna pot do zavedanja vrednot in preprečevanja manipulacije</a:t>
            </a:r>
          </a:p>
          <a:p>
            <a:pPr lvl="0"/>
            <a:r>
              <a:rPr lang="sl-SI" dirty="0"/>
              <a:t>Metodika pogovora ob filmu je kombinacija </a:t>
            </a:r>
            <a:r>
              <a:rPr lang="sl-SI" dirty="0">
                <a:solidFill>
                  <a:srgbClr val="C00000"/>
                </a:solidFill>
              </a:rPr>
              <a:t>spodbujanja »empatičnega vživetja v zgodbo« </a:t>
            </a:r>
            <a:r>
              <a:rPr lang="sl-SI" dirty="0"/>
              <a:t>(</a:t>
            </a:r>
            <a:r>
              <a:rPr lang="sl-SI" dirty="0" err="1"/>
              <a:t>Pyhälä</a:t>
            </a:r>
            <a:r>
              <a:rPr lang="sl-SI" dirty="0"/>
              <a:t>) in </a:t>
            </a:r>
            <a:r>
              <a:rPr lang="sl-SI" dirty="0">
                <a:solidFill>
                  <a:srgbClr val="C00000"/>
                </a:solidFill>
              </a:rPr>
              <a:t>pozornega opazovanja </a:t>
            </a:r>
            <a:r>
              <a:rPr lang="sl-SI" dirty="0"/>
              <a:t>(</a:t>
            </a:r>
            <a:r>
              <a:rPr lang="sl-SI" dirty="0" err="1"/>
              <a:t>Hilley</a:t>
            </a:r>
            <a:r>
              <a:rPr lang="sl-SI" dirty="0"/>
              <a:t>), ki krepi »percepcijo oblike« ter posledično gledalčevo doživetje filma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74223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62646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l-SI" sz="4100" dirty="0"/>
              <a:t>Kaj k tem metodičnim navodilom doda Alain </a:t>
            </a:r>
            <a:r>
              <a:rPr lang="sl-SI" sz="4100" dirty="0" err="1" smtClean="0"/>
              <a:t>Bergala</a:t>
            </a:r>
            <a:r>
              <a:rPr lang="sl-SI" sz="4100" dirty="0" smtClean="0"/>
              <a:t>?</a:t>
            </a:r>
            <a:endParaRPr lang="sl-SI" sz="4100" dirty="0"/>
          </a:p>
          <a:p>
            <a:pPr marL="0" indent="0">
              <a:buNone/>
            </a:pPr>
            <a:r>
              <a:rPr lang="sl-SI" dirty="0"/>
              <a:t> </a:t>
            </a:r>
          </a:p>
          <a:p>
            <a:pPr lvl="0"/>
            <a:r>
              <a:rPr lang="sl-SI" sz="3400" dirty="0"/>
              <a:t>»…nimamo na eni strani pedagogike gledalca …in na drugi strani pedagogike filmskega ustvarjalca… Namesto tega bi lahko imeli </a:t>
            </a:r>
            <a:r>
              <a:rPr lang="sl-SI" sz="3400" dirty="0">
                <a:solidFill>
                  <a:srgbClr val="C00000"/>
                </a:solidFill>
              </a:rPr>
              <a:t>pedagogiko, ki bi se osredotočala na dejanje ustvarjanja, do česar lahko pride tako ob gledanju kot ob režiranju filmov</a:t>
            </a:r>
            <a:r>
              <a:rPr lang="sl-SI" sz="3400" dirty="0" smtClean="0"/>
              <a:t>…«</a:t>
            </a:r>
          </a:p>
          <a:p>
            <a:pPr lvl="0"/>
            <a:r>
              <a:rPr lang="sl-SI" sz="3400" dirty="0" smtClean="0"/>
              <a:t>»</a:t>
            </a:r>
            <a:r>
              <a:rPr lang="sl-SI" sz="3400" dirty="0">
                <a:solidFill>
                  <a:srgbClr val="C00000"/>
                </a:solidFill>
              </a:rPr>
              <a:t>Lahko se prisilimo k učenju, ne moremo pa se prisiliti, da se nas stvari dotaknejo… …srečanje (z umetniškim filmom) je bolj uvajanje kot učenje </a:t>
            </a:r>
            <a:r>
              <a:rPr lang="sl-SI" sz="3400" dirty="0"/>
              <a:t>in šola tega nikoli ne bo mogla ne programirati ne zagotoviti: kot pri vsakem pravem srečanju se lahko zgodi, da ne bo mogla posredovati osebnega razodetja in šoka. Kljub temu pa ima šola pri tem nezamenljivo vlogo: to je vloga štirih pravil</a:t>
            </a:r>
            <a:r>
              <a:rPr lang="sl-SI" sz="3400" dirty="0" smtClean="0"/>
              <a:t>...«, </a:t>
            </a:r>
            <a:r>
              <a:rPr lang="sl-SI" sz="3400" dirty="0"/>
              <a:t>ki so: organizirati možnost srečanja s filmom, določiti, seznaniti, postati posrednik, naučiti rednega obiskovanja kina in ustvariti povezave med filmi. </a:t>
            </a:r>
          </a:p>
        </p:txBody>
      </p:sp>
    </p:spTree>
    <p:extLst>
      <p:ext uri="{BB962C8B-B14F-4D97-AF65-F5344CB8AC3E}">
        <p14:creationId xmlns:p14="http://schemas.microsoft.com/office/powerpoint/2010/main" val="2591424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sl-SI" i="1" dirty="0"/>
              <a:t>Posebnosti kakovostne filmske vzgoje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971600" y="1556792"/>
            <a:ext cx="7128792" cy="5040560"/>
          </a:xfrm>
        </p:spPr>
        <p:txBody>
          <a:bodyPr/>
          <a:lstStyle/>
          <a:p>
            <a:r>
              <a:rPr lang="sl-SI" dirty="0" smtClean="0"/>
              <a:t>Robi Kroflič</a:t>
            </a:r>
          </a:p>
          <a:p>
            <a:r>
              <a:rPr lang="sl-SI" dirty="0" smtClean="0"/>
              <a:t>Filmska osnovna šola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063" y="3175665"/>
            <a:ext cx="5223163" cy="3140974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226" y="3781332"/>
            <a:ext cx="1800703" cy="2536342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747778"/>
            <a:ext cx="1816551" cy="256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87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/>
              <a:t>Pojasnitve koncepta vzgoje z </a:t>
            </a:r>
            <a:r>
              <a:rPr lang="sl-SI" b="1" dirty="0" smtClean="0"/>
              <a:t>umetnostjo</a:t>
            </a:r>
            <a:endParaRPr lang="sl-SI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l-SI" dirty="0">
                <a:solidFill>
                  <a:srgbClr val="C00000"/>
                </a:solidFill>
              </a:rPr>
              <a:t>Izkustveno učenje </a:t>
            </a:r>
            <a:r>
              <a:rPr lang="sl-SI" dirty="0"/>
              <a:t>praviloma izhaja iz aktivne udeležbe v konkretni (posamični) situaciji, ki jo doživimo, o njej razmislimo, uvidimo njen pomen/smisel in na podlagi tega ustvarimo novo (obče) spoznanje (Kolb, </a:t>
            </a:r>
            <a:r>
              <a:rPr lang="sl-SI" dirty="0" err="1"/>
              <a:t>Dewey</a:t>
            </a:r>
            <a:r>
              <a:rPr lang="sl-SI" dirty="0"/>
              <a:t>)</a:t>
            </a:r>
          </a:p>
          <a:p>
            <a:pPr lvl="0"/>
            <a:r>
              <a:rPr lang="sl-SI" dirty="0">
                <a:solidFill>
                  <a:srgbClr val="C00000"/>
                </a:solidFill>
              </a:rPr>
              <a:t>Specifičnost umetniške izkušnje</a:t>
            </a:r>
            <a:r>
              <a:rPr lang="sl-SI" dirty="0"/>
              <a:t>, je v tem, da izhaja iz aktivne udeležbe v umetnini kot upodobitvi realnosti (konkretne situacije), ki je na sredi med realnim življenjskim dogodkom in razlago (Kroflič</a:t>
            </a:r>
            <a:r>
              <a:rPr lang="sl-SI" dirty="0" smtClean="0"/>
              <a:t>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54920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pPr lvl="0"/>
            <a:r>
              <a:rPr lang="sl-SI" dirty="0">
                <a:solidFill>
                  <a:srgbClr val="C00000"/>
                </a:solidFill>
              </a:rPr>
              <a:t>Gledanje in doživljanje umetnine je najžlahtnejša oblika komunikacije z vrednotami</a:t>
            </a:r>
            <a:r>
              <a:rPr lang="sl-SI" dirty="0"/>
              <a:t> (Medveš), s pomočjo katere gledalec oblikuje svoje </a:t>
            </a:r>
            <a:r>
              <a:rPr lang="sl-SI" dirty="0" err="1"/>
              <a:t>sebstvo</a:t>
            </a:r>
            <a:r>
              <a:rPr lang="sl-SI" dirty="0"/>
              <a:t> in moralno zavest. </a:t>
            </a:r>
          </a:p>
          <a:p>
            <a:pPr lvl="0"/>
            <a:r>
              <a:rPr lang="sl-SI" dirty="0">
                <a:solidFill>
                  <a:srgbClr val="C00000"/>
                </a:solidFill>
              </a:rPr>
              <a:t>Zato vzgoja z umetnostjo omogoči, da gledalec začne sprejemati upodobljene vrednote in spoznanja, brez da bi pedagog moral posegati po ekscesni indoktrinaciji v obliki discipliniranja ali racionalnega utemeljevanja vnaprej postavljenih </a:t>
            </a:r>
            <a:r>
              <a:rPr lang="sl-SI" dirty="0" smtClean="0">
                <a:solidFill>
                  <a:srgbClr val="C00000"/>
                </a:solidFill>
              </a:rPr>
              <a:t>resnic.</a:t>
            </a:r>
            <a:endParaRPr lang="sl-SI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613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904656"/>
          </a:xfrm>
        </p:spPr>
        <p:txBody>
          <a:bodyPr/>
          <a:lstStyle/>
          <a:p>
            <a:pPr marL="0" indent="0">
              <a:buNone/>
            </a:pPr>
            <a:r>
              <a:rPr lang="sl-SI" dirty="0"/>
              <a:t>»Moje stališče filmske vzgoje je, da gledalec naredi film. Ne režiser. Režiser da samo osnovo, gradivo. Gledalec pa naredi film.« (Mirjana Borčić)</a:t>
            </a:r>
          </a:p>
          <a:p>
            <a:pPr marL="0" indent="0">
              <a:buNone/>
            </a:pPr>
            <a:r>
              <a:rPr lang="sl-SI" dirty="0"/>
              <a:t>»Pedagogika gledanja – biti pripravljen stvari videti, čeprav zavite v skrivnost, preden jih ubesedimo in osmislimo.« (Alain </a:t>
            </a:r>
            <a:r>
              <a:rPr lang="sl-SI" dirty="0" err="1"/>
              <a:t>Bergala</a:t>
            </a:r>
            <a:r>
              <a:rPr lang="sl-SI" dirty="0"/>
              <a:t>)</a:t>
            </a:r>
          </a:p>
          <a:p>
            <a:pPr marL="0" indent="0">
              <a:buNone/>
            </a:pPr>
            <a:r>
              <a:rPr lang="sl-SI" dirty="0"/>
              <a:t>»Doživeti film pomeni dojeti filmsko dogajanje  in ga dejavno včleniti v svoj spoznavni svet.« (Mirjana </a:t>
            </a:r>
            <a:r>
              <a:rPr lang="sl-SI" dirty="0" smtClean="0"/>
              <a:t>Borčić)</a:t>
            </a: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1835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l-SI" b="1" dirty="0"/>
              <a:t>Osnovna ideja </a:t>
            </a:r>
            <a:r>
              <a:rPr lang="sl-SI" b="1" dirty="0" smtClean="0"/>
              <a:t>predavanja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dirty="0"/>
              <a:t>V predavanju bom izhajal iz ključnih pojmov, s katerimi Mirjana </a:t>
            </a:r>
            <a:r>
              <a:rPr lang="sl-SI" dirty="0" smtClean="0"/>
              <a:t>Borčić </a:t>
            </a:r>
            <a:r>
              <a:rPr lang="sl-SI" dirty="0"/>
              <a:t>in Alain </a:t>
            </a:r>
            <a:r>
              <a:rPr lang="sl-SI" dirty="0" err="1"/>
              <a:t>Bergala</a:t>
            </a:r>
            <a:r>
              <a:rPr lang="sl-SI" dirty="0"/>
              <a:t> opišeta optimalno filmsko izkušnjo mladega gledalca:</a:t>
            </a:r>
          </a:p>
          <a:p>
            <a:pPr lvl="0"/>
            <a:r>
              <a:rPr lang="sl-SI" dirty="0"/>
              <a:t>Film kot stvar omike</a:t>
            </a:r>
          </a:p>
          <a:p>
            <a:pPr lvl="0"/>
            <a:r>
              <a:rPr lang="sl-SI" dirty="0"/>
              <a:t>Film naredi gledalec, zato je doživetje filma osnova filmske izkušnje</a:t>
            </a:r>
          </a:p>
          <a:p>
            <a:pPr lvl="0"/>
            <a:r>
              <a:rPr lang="sl-SI" dirty="0"/>
              <a:t>Kako pripraviti otroka/mladostnika na doživet način gledanja in refleksije filma?</a:t>
            </a:r>
          </a:p>
          <a:p>
            <a:pPr marL="0" indent="0">
              <a:buNone/>
            </a:pPr>
            <a:r>
              <a:rPr lang="sl-SI" dirty="0"/>
              <a:t>Ob tem bom poskušal odgovoriti na vprašanje, ki je bilo osnova tega projekta, zakaj je vzgoja s pomočjo umetnosti kot del splošne izobrazbe tako nenadomestljiva</a:t>
            </a:r>
            <a:r>
              <a:rPr lang="sl-SI" dirty="0" smtClean="0"/>
              <a:t>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9966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lvl="0"/>
            <a:r>
              <a:rPr lang="sl-SI" b="1" dirty="0"/>
              <a:t>Filmska vzgoja je stvar </a:t>
            </a:r>
            <a:r>
              <a:rPr lang="sl-SI" b="1" dirty="0" smtClean="0"/>
              <a:t>omike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sz="3400" dirty="0" smtClean="0"/>
          </a:p>
          <a:p>
            <a:pPr marL="0" indent="0">
              <a:buNone/>
            </a:pPr>
            <a:r>
              <a:rPr lang="sl-SI" sz="3400" dirty="0" smtClean="0"/>
              <a:t>Kako </a:t>
            </a:r>
            <a:r>
              <a:rPr lang="sl-SI" sz="3400" dirty="0"/>
              <a:t>to tezo opredeli Mirjana </a:t>
            </a:r>
            <a:r>
              <a:rPr lang="sl-SI" sz="3400" dirty="0" smtClean="0"/>
              <a:t>Borčić </a:t>
            </a:r>
            <a:r>
              <a:rPr lang="sl-SI" sz="3400" dirty="0"/>
              <a:t>v knjigi </a:t>
            </a:r>
            <a:r>
              <a:rPr lang="sl-SI" sz="3400" i="1" dirty="0"/>
              <a:t>Odstiranje </a:t>
            </a:r>
            <a:r>
              <a:rPr lang="sl-SI" sz="3400" i="1" dirty="0" smtClean="0"/>
              <a:t>pogleda?</a:t>
            </a:r>
          </a:p>
          <a:p>
            <a:pPr marL="0" indent="0">
              <a:buNone/>
            </a:pPr>
            <a:endParaRPr lang="sl-SI" sz="3400" dirty="0"/>
          </a:p>
          <a:p>
            <a:pPr lvl="0"/>
            <a:r>
              <a:rPr lang="sl-SI" sz="2700" dirty="0"/>
              <a:t>»Vodila nas je misel, da </a:t>
            </a:r>
            <a:r>
              <a:rPr lang="sl-SI" sz="2700" dirty="0">
                <a:solidFill>
                  <a:srgbClr val="C00000"/>
                </a:solidFill>
              </a:rPr>
              <a:t>se občutljivosti za filmsko izražanje ne da naučiti, treba jo je privzgojiti</a:t>
            </a:r>
            <a:r>
              <a:rPr lang="sl-SI" sz="2700" dirty="0"/>
              <a:t>. Ni zavezana izobrazbi, pač pa omiki. Je plod estetske vzgoje, ki razvija sposobnost odzivanja.« </a:t>
            </a:r>
            <a:endParaRPr lang="sl-SI" sz="2700" dirty="0" smtClean="0"/>
          </a:p>
          <a:p>
            <a:pPr marL="0" lvl="0" indent="0">
              <a:buNone/>
            </a:pPr>
            <a:endParaRPr lang="sl-SI" sz="3400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41939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16624"/>
          </a:xfrm>
        </p:spPr>
        <p:txBody>
          <a:bodyPr>
            <a:normAutofit fontScale="85000" lnSpcReduction="10000"/>
          </a:bodyPr>
          <a:lstStyle/>
          <a:p>
            <a:r>
              <a:rPr lang="sl-SI" dirty="0" smtClean="0"/>
              <a:t>»</a:t>
            </a:r>
            <a:r>
              <a:rPr lang="sl-SI" dirty="0" smtClean="0">
                <a:solidFill>
                  <a:srgbClr val="C00000"/>
                </a:solidFill>
              </a:rPr>
              <a:t>Film s svojo gibljivo sliko prepričljivo upodablja podobo resničnosti. Avtor ji doda domišljijski pridih </a:t>
            </a:r>
            <a:r>
              <a:rPr lang="sl-SI" dirty="0" smtClean="0"/>
              <a:t>in s tem tudi nov pomen, v tolmačenje katerega potem </a:t>
            </a:r>
            <a:r>
              <a:rPr lang="sl-SI" dirty="0" smtClean="0">
                <a:solidFill>
                  <a:srgbClr val="C00000"/>
                </a:solidFill>
              </a:rPr>
              <a:t>gledalec vnaša svojo filmsko in življenjsko izkušnjo</a:t>
            </a:r>
            <a:r>
              <a:rPr lang="sl-SI" dirty="0" smtClean="0"/>
              <a:t>. Tako postane sprejem te domnevne resničnosti odvisen od nagnjenj posameznika, njegove sposobnosti ustvarjalnega mišljenja in samostojnega ocenjevanja. </a:t>
            </a:r>
            <a:r>
              <a:rPr lang="sl-SI" dirty="0" smtClean="0">
                <a:solidFill>
                  <a:srgbClr val="C00000"/>
                </a:solidFill>
              </a:rPr>
              <a:t>To naj bi bila naravna pot do zavedanja vrednot. </a:t>
            </a:r>
            <a:r>
              <a:rPr lang="sl-SI" dirty="0" smtClean="0"/>
              <a:t>Gledanje filma brez razmisleka pa je odskočna deska, da gledalec podleže manipulaciji. « </a:t>
            </a:r>
          </a:p>
          <a:p>
            <a:r>
              <a:rPr lang="sl-SI" dirty="0"/>
              <a:t>»</a:t>
            </a:r>
            <a:r>
              <a:rPr lang="sl-SI" dirty="0">
                <a:solidFill>
                  <a:srgbClr val="C00000"/>
                </a:solidFill>
              </a:rPr>
              <a:t>Najstniško (filmsko) ustvarjanje (je) predvsem iskanje samega sebe in raziskovanje okolja</a:t>
            </a:r>
            <a:r>
              <a:rPr lang="sl-SI" dirty="0"/>
              <a:t>, hkrati pa tudi razvijanje občutljivosti za zaznavanje drugih in drugačnih. </a:t>
            </a:r>
            <a:r>
              <a:rPr lang="sl-SI" dirty="0">
                <a:solidFill>
                  <a:srgbClr val="C00000"/>
                </a:solidFill>
              </a:rPr>
              <a:t>Je investicija v sožitje.« </a:t>
            </a:r>
          </a:p>
        </p:txBody>
      </p:sp>
    </p:spTree>
    <p:extLst>
      <p:ext uri="{BB962C8B-B14F-4D97-AF65-F5344CB8AC3E}">
        <p14:creationId xmlns:p14="http://schemas.microsoft.com/office/powerpoint/2010/main" val="901311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sz="3800" dirty="0"/>
              <a:t>Kako je pojem omike (vzgoje značaja in nravnosti) opredeljen v </a:t>
            </a:r>
            <a:r>
              <a:rPr lang="sl-SI" sz="3800" dirty="0" smtClean="0"/>
              <a:t>pedagogiki?</a:t>
            </a:r>
            <a:endParaRPr lang="sl-SI" sz="3800" dirty="0"/>
          </a:p>
          <a:p>
            <a:pPr lvl="0"/>
            <a:endParaRPr lang="sl-SI" dirty="0" smtClean="0"/>
          </a:p>
          <a:p>
            <a:pPr lvl="0"/>
            <a:r>
              <a:rPr lang="sl-SI" dirty="0" smtClean="0">
                <a:solidFill>
                  <a:srgbClr val="C00000"/>
                </a:solidFill>
              </a:rPr>
              <a:t>Omika </a:t>
            </a:r>
            <a:r>
              <a:rPr lang="sl-SI" dirty="0">
                <a:solidFill>
                  <a:srgbClr val="C00000"/>
                </a:solidFill>
              </a:rPr>
              <a:t>je osrednji cilj vzgoje </a:t>
            </a:r>
            <a:r>
              <a:rPr lang="sl-SI" dirty="0"/>
              <a:t>kot oblikovanja osebnosti (</a:t>
            </a:r>
            <a:r>
              <a:rPr lang="sl-SI" dirty="0" err="1"/>
              <a:t>bildung</a:t>
            </a:r>
            <a:r>
              <a:rPr lang="sl-SI" dirty="0"/>
              <a:t>) </a:t>
            </a:r>
          </a:p>
          <a:p>
            <a:pPr lvl="0"/>
            <a:r>
              <a:rPr lang="sl-SI" dirty="0"/>
              <a:t>V človekovem razvoju </a:t>
            </a:r>
            <a:r>
              <a:rPr lang="sl-SI" dirty="0">
                <a:solidFill>
                  <a:srgbClr val="C00000"/>
                </a:solidFill>
              </a:rPr>
              <a:t>pomeni vzgoja duhovni razvoj, dvig nad neposredno, subjektivno, biološko pogojeno danost </a:t>
            </a:r>
          </a:p>
          <a:p>
            <a:pPr lvl="0"/>
            <a:r>
              <a:rPr lang="sl-SI" dirty="0">
                <a:solidFill>
                  <a:srgbClr val="C00000"/>
                </a:solidFill>
              </a:rPr>
              <a:t>Duhovnega razvoja ne dosežemo z discipliniranjem in izobraževanjem oziroma s posnemanjem, ampak z delovanjem </a:t>
            </a:r>
            <a:r>
              <a:rPr lang="sl-SI" dirty="0"/>
              <a:t>in preko njega z oblikovanjem takta kot »občutljivosti in </a:t>
            </a:r>
            <a:r>
              <a:rPr lang="sl-SI" dirty="0" err="1"/>
              <a:t>čutečnosti</a:t>
            </a:r>
            <a:r>
              <a:rPr lang="sl-SI" dirty="0"/>
              <a:t> za položaje in ravnanje v njih, za katere nimamo nobenega znanja na podlagi občih načel</a:t>
            </a:r>
            <a:r>
              <a:rPr lang="sl-SI" dirty="0" smtClean="0"/>
              <a:t>«.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42581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sl-SI" dirty="0"/>
              <a:t>Pri tem igra </a:t>
            </a:r>
            <a:r>
              <a:rPr lang="sl-SI" dirty="0">
                <a:solidFill>
                  <a:srgbClr val="C00000"/>
                </a:solidFill>
              </a:rPr>
              <a:t>odločilno vlogo umetnost</a:t>
            </a:r>
            <a:r>
              <a:rPr lang="sl-SI" dirty="0"/>
              <a:t>, saj je takt funkcija estetske in historične omike – izoblikovanja estetskega in historičnega čuta oziroma zavesti.</a:t>
            </a:r>
          </a:p>
          <a:p>
            <a:pPr lvl="0"/>
            <a:r>
              <a:rPr lang="sl-SI" dirty="0"/>
              <a:t>Takšna zavest »…ima nekaj skupnega z neposrednostjo  čutov: v posameznem primeru  zna namreč z gotovostjo razločevati in vrednotiti, tudi če ne more navesti svojih razlogov za to</a:t>
            </a:r>
            <a:r>
              <a:rPr lang="sl-SI" dirty="0" smtClean="0"/>
              <a:t>.« </a:t>
            </a:r>
            <a:endParaRPr lang="sl-SI" dirty="0"/>
          </a:p>
          <a:p>
            <a:pPr lvl="0"/>
            <a:r>
              <a:rPr lang="sl-SI" dirty="0" err="1"/>
              <a:t>Bildung</a:t>
            </a:r>
            <a:r>
              <a:rPr lang="sl-SI" dirty="0"/>
              <a:t> kot oblikovanje človečnosti je tesno prepleten z možnostmi oblikovanja človekove nravnosti</a:t>
            </a:r>
            <a:r>
              <a:rPr lang="sl-SI" dirty="0">
                <a:solidFill>
                  <a:srgbClr val="C00000"/>
                </a:solidFill>
              </a:rPr>
              <a:t>. Človeških strasti namreč </a:t>
            </a:r>
            <a:r>
              <a:rPr lang="sl-SI" dirty="0" smtClean="0">
                <a:solidFill>
                  <a:srgbClr val="C00000"/>
                </a:solidFill>
              </a:rPr>
              <a:t>»ni </a:t>
            </a:r>
            <a:r>
              <a:rPr lang="sl-SI" dirty="0">
                <a:solidFill>
                  <a:srgbClr val="C00000"/>
                </a:solidFill>
              </a:rPr>
              <a:t>mogoče upravljati z občimi predpisi uma. Za to so koristnejši prepričljivi primer, ki jih ponuja zgodovina</a:t>
            </a:r>
            <a:r>
              <a:rPr lang="sl-SI" dirty="0" smtClean="0">
                <a:solidFill>
                  <a:srgbClr val="C00000"/>
                </a:solidFill>
              </a:rPr>
              <a:t>«, </a:t>
            </a:r>
            <a:r>
              <a:rPr lang="sl-SI" dirty="0">
                <a:solidFill>
                  <a:srgbClr val="C00000"/>
                </a:solidFill>
              </a:rPr>
              <a:t>pričevanja zgodovinskih dogodkov pa po Aristotelu tvorijo tudi jedro umetnosti</a:t>
            </a:r>
            <a:r>
              <a:rPr lang="sl-SI" dirty="0"/>
              <a:t>, ki ponuja »upodobitve vrlih dejanj</a:t>
            </a:r>
            <a:r>
              <a:rPr lang="sl-SI" dirty="0" smtClean="0"/>
              <a:t>«.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74630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sz="3800" dirty="0"/>
              <a:t>Kako sorodno idejo opredeli Alain </a:t>
            </a:r>
            <a:r>
              <a:rPr lang="sl-SI" sz="3800" dirty="0" err="1" smtClean="0"/>
              <a:t>Bergala</a:t>
            </a:r>
            <a:r>
              <a:rPr lang="sl-SI" sz="3800" dirty="0" smtClean="0"/>
              <a:t>?</a:t>
            </a:r>
            <a:endParaRPr lang="sl-SI" sz="3800" dirty="0"/>
          </a:p>
          <a:p>
            <a:pPr lvl="0"/>
            <a:r>
              <a:rPr lang="sl-SI" dirty="0"/>
              <a:t>»…</a:t>
            </a:r>
            <a:r>
              <a:rPr lang="sl-SI" dirty="0">
                <a:solidFill>
                  <a:srgbClr val="C00000"/>
                </a:solidFill>
              </a:rPr>
              <a:t>umetnosti ne moremo poučevati, temveč se moramo z njo srečevati, jo izkusiti, jo približati na različne načine</a:t>
            </a:r>
            <a:r>
              <a:rPr lang="sl-SI" dirty="0"/>
              <a:t>, ne samo z diskurzom znanja… … umetnost mora biti v šoli edinstvena izkušnja, skozi katero pridejo učenci v stik z njeno </a:t>
            </a:r>
            <a:r>
              <a:rPr lang="sl-SI" dirty="0" err="1"/>
              <a:t>drugostjo</a:t>
            </a:r>
            <a:r>
              <a:rPr lang="sl-SI" dirty="0" smtClean="0"/>
              <a:t>.«</a:t>
            </a:r>
            <a:endParaRPr lang="sl-SI" dirty="0"/>
          </a:p>
          <a:p>
            <a:pPr lvl="0"/>
            <a:r>
              <a:rPr lang="sl-SI" dirty="0"/>
              <a:t>Ker je </a:t>
            </a:r>
            <a:r>
              <a:rPr lang="sl-SI" dirty="0">
                <a:solidFill>
                  <a:srgbClr val="C00000"/>
                </a:solidFill>
              </a:rPr>
              <a:t>filmska umetnost ena od najbolj celovitih oblik upodabljanja stvarnosti, kakršna se nam kaže v konkretnih oblikah in kot jo doživljamo</a:t>
            </a:r>
            <a:r>
              <a:rPr lang="sl-SI" dirty="0"/>
              <a:t>,  je srečevanje z </a:t>
            </a:r>
            <a:r>
              <a:rPr lang="sl-SI" dirty="0" err="1"/>
              <a:t>drugostjo</a:t>
            </a:r>
            <a:r>
              <a:rPr lang="sl-SI" dirty="0"/>
              <a:t>* te umetnine  izjemen medij omike: »Pedagogika gledanja – biti pripravljen stvari videti, čeprav zavite v skrivnost, preden jih ubesedimo in osmislimo</a:t>
            </a:r>
            <a:r>
              <a:rPr lang="sl-SI" dirty="0" smtClean="0"/>
              <a:t>.«</a:t>
            </a:r>
          </a:p>
          <a:p>
            <a:pPr marL="400050" lvl="1" indent="0">
              <a:buNone/>
            </a:pPr>
            <a:r>
              <a:rPr lang="sl-SI" dirty="0" smtClean="0"/>
              <a:t>* </a:t>
            </a:r>
            <a:r>
              <a:rPr lang="sl-SI" dirty="0" err="1"/>
              <a:t>drugost</a:t>
            </a:r>
            <a:r>
              <a:rPr lang="sl-SI" dirty="0"/>
              <a:t> je tu mišljena kot  oznaka tiste človeškosti, ki presega biološko danost in ki jo lahko umetniški film tako prepričljivo upodobi; je tudi oznaka »druge možnosti«, ki nam je vedno na voljo, da presežemo svoje omejenosti, strahove, frustracije - in s tem »možnosti osebnostnega razvoja«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86114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1721</Words>
  <Application>Microsoft Office PowerPoint</Application>
  <PresentationFormat>Diaprojekcija na zaslonu (4:3)</PresentationFormat>
  <Paragraphs>91</Paragraphs>
  <Slides>21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Officeova tema</vt:lpstr>
      <vt:lpstr> </vt:lpstr>
      <vt:lpstr>Posebnosti kakovostne filmske vzgoje</vt:lpstr>
      <vt:lpstr> </vt:lpstr>
      <vt:lpstr>Osnovna ideja predavanja</vt:lpstr>
      <vt:lpstr>Filmska vzgoja je stvar omike</vt:lpstr>
      <vt:lpstr> </vt:lpstr>
      <vt:lpstr> </vt:lpstr>
      <vt:lpstr> </vt:lpstr>
      <vt:lpstr> </vt:lpstr>
      <vt:lpstr>Gledalec naredi film, zato je doživetje filma osnova filmske izkušnje</vt:lpstr>
      <vt:lpstr> </vt:lpstr>
      <vt:lpstr> </vt:lpstr>
      <vt:lpstr> </vt:lpstr>
      <vt:lpstr> </vt:lpstr>
      <vt:lpstr> </vt:lpstr>
      <vt:lpstr>Kako pripraviti otroka/mladostnika na doživet način gledanja in refleksije filma?</vt:lpstr>
      <vt:lpstr> </vt:lpstr>
      <vt:lpstr> </vt:lpstr>
      <vt:lpstr> </vt:lpstr>
      <vt:lpstr>Pojasnitve koncepta vzgoje z umetnostjo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Posebnosti kakovostne filmske vzgoje</dc:title>
  <dc:creator>Robi</dc:creator>
  <cp:lastModifiedBy>marina</cp:lastModifiedBy>
  <cp:revision>9</cp:revision>
  <dcterms:created xsi:type="dcterms:W3CDTF">2017-09-30T15:26:34Z</dcterms:created>
  <dcterms:modified xsi:type="dcterms:W3CDTF">2018-03-21T14:09:36Z</dcterms:modified>
</cp:coreProperties>
</file>