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18" r:id="rId2"/>
    <p:sldId id="258" r:id="rId3"/>
    <p:sldId id="259" r:id="rId4"/>
    <p:sldId id="262" r:id="rId5"/>
    <p:sldId id="304" r:id="rId6"/>
    <p:sldId id="263" r:id="rId7"/>
    <p:sldId id="265" r:id="rId8"/>
    <p:sldId id="266" r:id="rId9"/>
    <p:sldId id="267" r:id="rId10"/>
    <p:sldId id="275" r:id="rId11"/>
    <p:sldId id="276" r:id="rId12"/>
    <p:sldId id="277" r:id="rId13"/>
    <p:sldId id="305" r:id="rId14"/>
    <p:sldId id="306" r:id="rId15"/>
    <p:sldId id="307" r:id="rId16"/>
    <p:sldId id="308" r:id="rId17"/>
    <p:sldId id="310" r:id="rId18"/>
    <p:sldId id="312" r:id="rId19"/>
    <p:sldId id="313" r:id="rId20"/>
    <p:sldId id="314" r:id="rId21"/>
    <p:sldId id="317" r:id="rId22"/>
    <p:sldId id="272" r:id="rId23"/>
    <p:sldId id="292" r:id="rId24"/>
    <p:sldId id="287" r:id="rId25"/>
    <p:sldId id="286" r:id="rId26"/>
    <p:sldId id="316" r:id="rId27"/>
    <p:sldId id="290" r:id="rId28"/>
    <p:sldId id="315" r:id="rId29"/>
    <p:sldId id="299" r:id="rId30"/>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E0947E-0464-4ECD-87DD-3293B4880570}" type="datetimeFigureOut">
              <a:rPr lang="sl-SI" smtClean="0"/>
              <a:t>26. 08. 2019</a:t>
            </a:fld>
            <a:endParaRPr lang="sl-SI"/>
          </a:p>
        </p:txBody>
      </p:sp>
      <p:sp>
        <p:nvSpPr>
          <p:cNvPr id="4" name="Ograda stranske slik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l-SI"/>
          </a:p>
        </p:txBody>
      </p:sp>
      <p:sp>
        <p:nvSpPr>
          <p:cNvPr id="5" name="Ograda opomb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grada no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7" name="Ograda številke diapoz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F404B3-7D29-4B6D-B21F-6D3148F2C858}" type="slidenum">
              <a:rPr lang="sl-SI" smtClean="0"/>
              <a:t>‹#›</a:t>
            </a:fld>
            <a:endParaRPr lang="sl-SI"/>
          </a:p>
        </p:txBody>
      </p:sp>
    </p:spTree>
    <p:extLst>
      <p:ext uri="{BB962C8B-B14F-4D97-AF65-F5344CB8AC3E}">
        <p14:creationId xmlns:p14="http://schemas.microsoft.com/office/powerpoint/2010/main" val="2504070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PlaceHolder 1">
            <a:extLst>
              <a:ext uri="{FF2B5EF4-FFF2-40B4-BE49-F238E27FC236}">
                <a16:creationId xmlns:a16="http://schemas.microsoft.com/office/drawing/2014/main" id="{12DA5E8D-5293-473B-B046-49E11D6274DD}"/>
              </a:ext>
            </a:extLst>
          </p:cNvPr>
          <p:cNvSpPr>
            <a:spLocks noGrp="1"/>
          </p:cNvSpPr>
          <p:nvPr>
            <p:ph type="body"/>
          </p:nvPr>
        </p:nvSpPr>
        <p:spPr>
          <a:xfrm>
            <a:off x="685800" y="4343400"/>
            <a:ext cx="5486400" cy="4113213"/>
          </a:xfrm>
        </p:spPr>
        <p:txBody>
          <a:bodyPr lIns="0" tIns="0" rIns="0" bIns="0"/>
          <a:lstStyle/>
          <a:p>
            <a:pPr marL="216000" indent="-215640">
              <a:defRPr/>
            </a:pPr>
            <a:endParaRPr lang="sl-SI" sz="2000" spc="-1" dirty="0">
              <a:solidFill>
                <a:srgbClr val="000000"/>
              </a:solidFill>
              <a:uFill>
                <a:solidFill>
                  <a:srgbClr val="FFFFFF"/>
                </a:solidFill>
              </a:uFill>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a:t>Virtualni vrtovi</a:t>
            </a:r>
          </a:p>
          <a:p>
            <a:endParaRPr lang="sl-SI" dirty="0"/>
          </a:p>
          <a:p>
            <a:pPr>
              <a:defRPr/>
            </a:pPr>
            <a:r>
              <a:rPr lang="sl-SI" dirty="0"/>
              <a:t>otroci so se seznanili z različnimi praksami urbanih umetnikov in z možnostmi, kako svoja angažirana stališča predstaviti v javnem družbenem prostoru</a:t>
            </a:r>
          </a:p>
          <a:p>
            <a:pPr>
              <a:defRPr/>
            </a:pPr>
            <a:r>
              <a:rPr lang="sl-SI" dirty="0"/>
              <a:t>otroci so sami izbirali tematiko upodobitev</a:t>
            </a:r>
          </a:p>
          <a:p>
            <a:pPr>
              <a:defRPr/>
            </a:pPr>
            <a:r>
              <a:rPr lang="sl-SI" dirty="0"/>
              <a:t>umetniški vodja projekta, grafitar Miha </a:t>
            </a:r>
            <a:r>
              <a:rPr lang="sl-SI" dirty="0" err="1"/>
              <a:t>Artnak</a:t>
            </a:r>
            <a:r>
              <a:rPr lang="sl-SI" dirty="0"/>
              <a:t>, pa jih je seznanil z različnimi </a:t>
            </a:r>
            <a:r>
              <a:rPr lang="sl-SI" dirty="0" err="1"/>
              <a:t>grafitarskimi</a:t>
            </a:r>
            <a:r>
              <a:rPr lang="sl-SI" dirty="0"/>
              <a:t> tehnikami </a:t>
            </a:r>
          </a:p>
          <a:p>
            <a:pPr>
              <a:defRPr/>
            </a:pPr>
            <a:r>
              <a:rPr lang="sl-SI" dirty="0"/>
              <a:t>ter s prepoznavanjem razlike med družbeno kritičnim ter umetniškim </a:t>
            </a:r>
            <a:r>
              <a:rPr lang="sl-SI" dirty="0" err="1"/>
              <a:t>grafitarstvom</a:t>
            </a:r>
            <a:r>
              <a:rPr lang="sl-SI" dirty="0"/>
              <a:t> in vandalizmom</a:t>
            </a:r>
          </a:p>
          <a:p>
            <a:pPr>
              <a:defRPr/>
            </a:pPr>
            <a:r>
              <a:rPr lang="sl-SI" sz="1200" dirty="0"/>
              <a:t>ko so otroci prve grafite ustvarili na dvorišču Vrtca, je skupina, nezadovoljna s končnim izdelkom, predlagala, da izražanje svoje vizije usklajenosti urbanega in naravnega okolja predstavi s »pravim grafitom« v mestu na način, da sredi urbanega okolja naslikajo domišljijske vrtove</a:t>
            </a:r>
          </a:p>
          <a:p>
            <a:pPr>
              <a:defRPr/>
            </a:pPr>
            <a:r>
              <a:rPr lang="sl-SI" sz="1200" dirty="0"/>
              <a:t>vodje projekta so jim realizacijo te ideje omogočili na obrobju Mesta Metelkova</a:t>
            </a:r>
          </a:p>
          <a:p>
            <a:pPr>
              <a:defRPr/>
            </a:pPr>
            <a:r>
              <a:rPr lang="sl-SI" sz="1200" dirty="0"/>
              <a:t>ker je eden od njih segal na fasado hiše v okolici (ki je bila že prej </a:t>
            </a:r>
            <a:r>
              <a:rPr lang="sl-SI" sz="1200" dirty="0" err="1"/>
              <a:t>porisanana</a:t>
            </a:r>
            <a:r>
              <a:rPr lang="sl-SI" sz="1200" dirty="0"/>
              <a:t> z grafiti brez umetniške in sporočilne vrednosti), so oblasti ob anonimni prijavi slikanja otrok naročile odstranitev tega grafita:</a:t>
            </a:r>
          </a:p>
          <a:p>
            <a:endParaRPr lang="sl-SI" dirty="0"/>
          </a:p>
          <a:p>
            <a:pPr>
              <a:defRPr/>
            </a:pPr>
            <a:r>
              <a:rPr lang="sl-SI" dirty="0"/>
              <a:t>Grafite otrok iz vrtca </a:t>
            </a:r>
            <a:r>
              <a:rPr lang="sl-SI" dirty="0" err="1"/>
              <a:t>Vodmat</a:t>
            </a:r>
            <a:r>
              <a:rPr lang="sl-SI" dirty="0"/>
              <a:t> je omogočilo</a:t>
            </a:r>
          </a:p>
          <a:p>
            <a:pPr lvl="1">
              <a:defRPr/>
            </a:pPr>
            <a:r>
              <a:rPr lang="sl-SI" dirty="0"/>
              <a:t> dejstvo, da so bili otroci </a:t>
            </a:r>
            <a:r>
              <a:rPr lang="sl-SI" dirty="0" err="1"/>
              <a:t>pripoznani</a:t>
            </a:r>
            <a:r>
              <a:rPr lang="sl-SI" dirty="0"/>
              <a:t> kot zmožna bitja, njihove ideje pa kot inteligentne in vredne pozornosti, </a:t>
            </a:r>
          </a:p>
          <a:p>
            <a:pPr lvl="1">
              <a:defRPr/>
            </a:pPr>
            <a:r>
              <a:rPr lang="sl-SI" dirty="0"/>
              <a:t>upoštevan je bil njihov ontološki angažma (javnosti sporočiti, v kakšnem okolju želijo živeti), </a:t>
            </a:r>
          </a:p>
          <a:p>
            <a:pPr lvl="1">
              <a:defRPr/>
            </a:pPr>
            <a:r>
              <a:rPr lang="sl-SI" dirty="0"/>
              <a:t>odrasli so se, izhajajoč iz interesov in želja otrok, potrudili otrokom ponuditi nova znanja, veščine in možnost učenja iz neposredno družbeno angažirane dejavnosti </a:t>
            </a:r>
          </a:p>
          <a:p>
            <a:pPr marL="57150" indent="0" algn="ctr">
              <a:buFontTx/>
              <a:buNone/>
              <a:defRPr/>
            </a:pPr>
            <a:r>
              <a:rPr lang="sl-SI" b="1" dirty="0"/>
              <a:t>Takšno obliko učenja lahko uvrstimo med projekte z najvišjo stopnjo participacije otrok.</a:t>
            </a:r>
          </a:p>
          <a:p>
            <a:endParaRPr lang="sl-SI" dirty="0"/>
          </a:p>
        </p:txBody>
      </p:sp>
      <p:sp>
        <p:nvSpPr>
          <p:cNvPr id="4" name="Ograda številke diapozitiva 3"/>
          <p:cNvSpPr>
            <a:spLocks noGrp="1"/>
          </p:cNvSpPr>
          <p:nvPr>
            <p:ph type="sldNum" sz="quarter" idx="10"/>
          </p:nvPr>
        </p:nvSpPr>
        <p:spPr/>
        <p:txBody>
          <a:bodyPr/>
          <a:lstStyle/>
          <a:p>
            <a:fld id="{FCD0D74E-17E3-49B4-81E1-B521ADB53B70}" type="slidenum">
              <a:rPr lang="sl-SI" smtClean="0"/>
              <a:pPr/>
              <a:t>25</a:t>
            </a:fld>
            <a:endParaRPr lang="sl-SI"/>
          </a:p>
        </p:txBody>
      </p:sp>
    </p:spTree>
    <p:extLst>
      <p:ext uri="{BB962C8B-B14F-4D97-AF65-F5344CB8AC3E}">
        <p14:creationId xmlns:p14="http://schemas.microsoft.com/office/powerpoint/2010/main" val="2967218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Ograda stranske slike 1"/>
          <p:cNvSpPr>
            <a:spLocks noGrp="1" noRot="1" noChangeAspect="1" noTextEdit="1"/>
          </p:cNvSpPr>
          <p:nvPr>
            <p:ph type="sldImg"/>
          </p:nvPr>
        </p:nvSpPr>
        <p:spPr>
          <a:ln/>
        </p:spPr>
      </p:sp>
      <p:sp>
        <p:nvSpPr>
          <p:cNvPr id="104451" name="Ograda opomb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sl-SI">
              <a:latin typeface="Calibri" pitchFamily="34" charset="0"/>
            </a:endParaRPr>
          </a:p>
        </p:txBody>
      </p:sp>
      <p:sp>
        <p:nvSpPr>
          <p:cNvPr id="104452" name="Ograda številke diapoz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089A251-A9EF-4CB5-BA6E-B989B93974BF}" type="slidenum">
              <a:rPr lang="sl-SI" altLang="sl-SI" smtClean="0"/>
              <a:pPr eaLnBrk="1" hangingPunct="1">
                <a:spcBef>
                  <a:spcPct val="0"/>
                </a:spcBef>
              </a:pPr>
              <a:t>26</a:t>
            </a:fld>
            <a:endParaRPr lang="sl-SI" altLang="sl-SI"/>
          </a:p>
        </p:txBody>
      </p:sp>
    </p:spTree>
    <p:extLst>
      <p:ext uri="{BB962C8B-B14F-4D97-AF65-F5344CB8AC3E}">
        <p14:creationId xmlns:p14="http://schemas.microsoft.com/office/powerpoint/2010/main" val="204063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Ograda stranske slike 1"/>
          <p:cNvSpPr>
            <a:spLocks noGrp="1" noRot="1" noChangeAspect="1" noTextEdit="1"/>
          </p:cNvSpPr>
          <p:nvPr>
            <p:ph type="sldImg"/>
          </p:nvPr>
        </p:nvSpPr>
        <p:spPr>
          <a:ln/>
        </p:spPr>
      </p:sp>
      <p:sp>
        <p:nvSpPr>
          <p:cNvPr id="107523" name="Ograda opomb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sl-SI" dirty="0">
              <a:latin typeface="Calibri" pitchFamily="34" charset="0"/>
            </a:endParaRPr>
          </a:p>
        </p:txBody>
      </p:sp>
      <p:sp>
        <p:nvSpPr>
          <p:cNvPr id="107524" name="Ograda številke diapoz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291EA22-5EF6-41C5-9973-C45E3DE25443}" type="slidenum">
              <a:rPr lang="sl-SI" altLang="sl-SI" smtClean="0"/>
              <a:pPr eaLnBrk="1" hangingPunct="1">
                <a:spcBef>
                  <a:spcPct val="0"/>
                </a:spcBef>
              </a:pPr>
              <a:t>27</a:t>
            </a:fld>
            <a:endParaRPr lang="sl-SI" altLang="sl-SI"/>
          </a:p>
        </p:txBody>
      </p:sp>
    </p:spTree>
    <p:extLst>
      <p:ext uri="{BB962C8B-B14F-4D97-AF65-F5344CB8AC3E}">
        <p14:creationId xmlns:p14="http://schemas.microsoft.com/office/powerpoint/2010/main" val="3708363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a:t>Uredite slog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Uredite slog podnaslova matrice</a:t>
            </a:r>
          </a:p>
        </p:txBody>
      </p:sp>
      <p:sp>
        <p:nvSpPr>
          <p:cNvPr id="4" name="Ograda datuma 3"/>
          <p:cNvSpPr>
            <a:spLocks noGrp="1"/>
          </p:cNvSpPr>
          <p:nvPr>
            <p:ph type="dt" sz="half" idx="10"/>
          </p:nvPr>
        </p:nvSpPr>
        <p:spPr/>
        <p:txBody>
          <a:bodyPr/>
          <a:lstStyle/>
          <a:p>
            <a:fld id="{8EF0824F-A02E-451E-9684-ECA66D0E6DCC}" type="datetimeFigureOut">
              <a:rPr lang="sl-SI" smtClean="0"/>
              <a:t>26. 08. 2019</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48972C4C-6B21-44DF-85A5-4012DE92078E}" type="slidenum">
              <a:rPr lang="sl-SI" smtClean="0"/>
              <a:t>‹#›</a:t>
            </a:fld>
            <a:endParaRPr lang="sl-SI"/>
          </a:p>
        </p:txBody>
      </p:sp>
    </p:spTree>
    <p:extLst>
      <p:ext uri="{BB962C8B-B14F-4D97-AF65-F5344CB8AC3E}">
        <p14:creationId xmlns:p14="http://schemas.microsoft.com/office/powerpoint/2010/main" val="1734845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8EF0824F-A02E-451E-9684-ECA66D0E6DCC}" type="datetimeFigureOut">
              <a:rPr lang="sl-SI" smtClean="0"/>
              <a:t>26. 08. 2019</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48972C4C-6B21-44DF-85A5-4012DE92078E}" type="slidenum">
              <a:rPr lang="sl-SI" smtClean="0"/>
              <a:t>‹#›</a:t>
            </a:fld>
            <a:endParaRPr lang="sl-SI"/>
          </a:p>
        </p:txBody>
      </p:sp>
    </p:spTree>
    <p:extLst>
      <p:ext uri="{BB962C8B-B14F-4D97-AF65-F5344CB8AC3E}">
        <p14:creationId xmlns:p14="http://schemas.microsoft.com/office/powerpoint/2010/main" val="2906932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a:t>Uredite slog naslova matrice</a:t>
            </a:r>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8EF0824F-A02E-451E-9684-ECA66D0E6DCC}" type="datetimeFigureOut">
              <a:rPr lang="sl-SI" smtClean="0"/>
              <a:t>26. 08. 2019</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48972C4C-6B21-44DF-85A5-4012DE92078E}" type="slidenum">
              <a:rPr lang="sl-SI" smtClean="0"/>
              <a:t>‹#›</a:t>
            </a:fld>
            <a:endParaRPr lang="sl-SI"/>
          </a:p>
        </p:txBody>
      </p:sp>
    </p:spTree>
    <p:extLst>
      <p:ext uri="{BB962C8B-B14F-4D97-AF65-F5344CB8AC3E}">
        <p14:creationId xmlns:p14="http://schemas.microsoft.com/office/powerpoint/2010/main" val="2093928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8EF0824F-A02E-451E-9684-ECA66D0E6DCC}" type="datetimeFigureOut">
              <a:rPr lang="sl-SI" smtClean="0"/>
              <a:t>26. 08. 2019</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48972C4C-6B21-44DF-85A5-4012DE92078E}" type="slidenum">
              <a:rPr lang="sl-SI" smtClean="0"/>
              <a:t>‹#›</a:t>
            </a:fld>
            <a:endParaRPr lang="sl-SI"/>
          </a:p>
        </p:txBody>
      </p:sp>
    </p:spTree>
    <p:extLst>
      <p:ext uri="{BB962C8B-B14F-4D97-AF65-F5344CB8AC3E}">
        <p14:creationId xmlns:p14="http://schemas.microsoft.com/office/powerpoint/2010/main" val="2721009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a:t>Uredite slog naslova matrice</a:t>
            </a:r>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Ograda datuma 3"/>
          <p:cNvSpPr>
            <a:spLocks noGrp="1"/>
          </p:cNvSpPr>
          <p:nvPr>
            <p:ph type="dt" sz="half" idx="10"/>
          </p:nvPr>
        </p:nvSpPr>
        <p:spPr/>
        <p:txBody>
          <a:bodyPr/>
          <a:lstStyle/>
          <a:p>
            <a:fld id="{8EF0824F-A02E-451E-9684-ECA66D0E6DCC}" type="datetimeFigureOut">
              <a:rPr lang="sl-SI" smtClean="0"/>
              <a:t>26. 08. 2019</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48972C4C-6B21-44DF-85A5-4012DE92078E}" type="slidenum">
              <a:rPr lang="sl-SI" smtClean="0"/>
              <a:t>‹#›</a:t>
            </a:fld>
            <a:endParaRPr lang="sl-SI"/>
          </a:p>
        </p:txBody>
      </p:sp>
    </p:spTree>
    <p:extLst>
      <p:ext uri="{BB962C8B-B14F-4D97-AF65-F5344CB8AC3E}">
        <p14:creationId xmlns:p14="http://schemas.microsoft.com/office/powerpoint/2010/main" val="11461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datuma 4"/>
          <p:cNvSpPr>
            <a:spLocks noGrp="1"/>
          </p:cNvSpPr>
          <p:nvPr>
            <p:ph type="dt" sz="half" idx="10"/>
          </p:nvPr>
        </p:nvSpPr>
        <p:spPr/>
        <p:txBody>
          <a:bodyPr/>
          <a:lstStyle/>
          <a:p>
            <a:fld id="{8EF0824F-A02E-451E-9684-ECA66D0E6DCC}" type="datetimeFigureOut">
              <a:rPr lang="sl-SI" smtClean="0"/>
              <a:t>26. 08. 2019</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48972C4C-6B21-44DF-85A5-4012DE92078E}" type="slidenum">
              <a:rPr lang="sl-SI" smtClean="0"/>
              <a:t>‹#›</a:t>
            </a:fld>
            <a:endParaRPr lang="sl-SI"/>
          </a:p>
        </p:txBody>
      </p:sp>
    </p:spTree>
    <p:extLst>
      <p:ext uri="{BB962C8B-B14F-4D97-AF65-F5344CB8AC3E}">
        <p14:creationId xmlns:p14="http://schemas.microsoft.com/office/powerpoint/2010/main" val="3741634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Uredite slog naslova matrice</a:t>
            </a:r>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grada datuma 6"/>
          <p:cNvSpPr>
            <a:spLocks noGrp="1"/>
          </p:cNvSpPr>
          <p:nvPr>
            <p:ph type="dt" sz="half" idx="10"/>
          </p:nvPr>
        </p:nvSpPr>
        <p:spPr/>
        <p:txBody>
          <a:bodyPr/>
          <a:lstStyle/>
          <a:p>
            <a:fld id="{8EF0824F-A02E-451E-9684-ECA66D0E6DCC}" type="datetimeFigureOut">
              <a:rPr lang="sl-SI" smtClean="0"/>
              <a:t>26. 08. 2019</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48972C4C-6B21-44DF-85A5-4012DE92078E}" type="slidenum">
              <a:rPr lang="sl-SI" smtClean="0"/>
              <a:t>‹#›</a:t>
            </a:fld>
            <a:endParaRPr lang="sl-SI"/>
          </a:p>
        </p:txBody>
      </p:sp>
    </p:spTree>
    <p:extLst>
      <p:ext uri="{BB962C8B-B14F-4D97-AF65-F5344CB8AC3E}">
        <p14:creationId xmlns:p14="http://schemas.microsoft.com/office/powerpoint/2010/main" val="3745622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datuma 2"/>
          <p:cNvSpPr>
            <a:spLocks noGrp="1"/>
          </p:cNvSpPr>
          <p:nvPr>
            <p:ph type="dt" sz="half" idx="10"/>
          </p:nvPr>
        </p:nvSpPr>
        <p:spPr/>
        <p:txBody>
          <a:bodyPr/>
          <a:lstStyle/>
          <a:p>
            <a:fld id="{8EF0824F-A02E-451E-9684-ECA66D0E6DCC}" type="datetimeFigureOut">
              <a:rPr lang="sl-SI" smtClean="0"/>
              <a:t>26. 08. 2019</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48972C4C-6B21-44DF-85A5-4012DE92078E}" type="slidenum">
              <a:rPr lang="sl-SI" smtClean="0"/>
              <a:t>‹#›</a:t>
            </a:fld>
            <a:endParaRPr lang="sl-SI"/>
          </a:p>
        </p:txBody>
      </p:sp>
    </p:spTree>
    <p:extLst>
      <p:ext uri="{BB962C8B-B14F-4D97-AF65-F5344CB8AC3E}">
        <p14:creationId xmlns:p14="http://schemas.microsoft.com/office/powerpoint/2010/main" val="302315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8EF0824F-A02E-451E-9684-ECA66D0E6DCC}" type="datetimeFigureOut">
              <a:rPr lang="sl-SI" smtClean="0"/>
              <a:t>26. 08. 2019</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48972C4C-6B21-44DF-85A5-4012DE92078E}" type="slidenum">
              <a:rPr lang="sl-SI" smtClean="0"/>
              <a:t>‹#›</a:t>
            </a:fld>
            <a:endParaRPr lang="sl-SI"/>
          </a:p>
        </p:txBody>
      </p:sp>
    </p:spTree>
    <p:extLst>
      <p:ext uri="{BB962C8B-B14F-4D97-AF65-F5344CB8AC3E}">
        <p14:creationId xmlns:p14="http://schemas.microsoft.com/office/powerpoint/2010/main" val="2626642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a:t>Uredite slog naslova matrice</a:t>
            </a:r>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Ograda datuma 4"/>
          <p:cNvSpPr>
            <a:spLocks noGrp="1"/>
          </p:cNvSpPr>
          <p:nvPr>
            <p:ph type="dt" sz="half" idx="10"/>
          </p:nvPr>
        </p:nvSpPr>
        <p:spPr/>
        <p:txBody>
          <a:bodyPr/>
          <a:lstStyle/>
          <a:p>
            <a:fld id="{8EF0824F-A02E-451E-9684-ECA66D0E6DCC}" type="datetimeFigureOut">
              <a:rPr lang="sl-SI" smtClean="0"/>
              <a:t>26. 08. 2019</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48972C4C-6B21-44DF-85A5-4012DE92078E}" type="slidenum">
              <a:rPr lang="sl-SI" smtClean="0"/>
              <a:t>‹#›</a:t>
            </a:fld>
            <a:endParaRPr lang="sl-SI"/>
          </a:p>
        </p:txBody>
      </p:sp>
    </p:spTree>
    <p:extLst>
      <p:ext uri="{BB962C8B-B14F-4D97-AF65-F5344CB8AC3E}">
        <p14:creationId xmlns:p14="http://schemas.microsoft.com/office/powerpoint/2010/main" val="2292740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a:t>Uredite slog naslova matrice</a:t>
            </a:r>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Ograda datuma 4"/>
          <p:cNvSpPr>
            <a:spLocks noGrp="1"/>
          </p:cNvSpPr>
          <p:nvPr>
            <p:ph type="dt" sz="half" idx="10"/>
          </p:nvPr>
        </p:nvSpPr>
        <p:spPr/>
        <p:txBody>
          <a:bodyPr/>
          <a:lstStyle/>
          <a:p>
            <a:fld id="{8EF0824F-A02E-451E-9684-ECA66D0E6DCC}" type="datetimeFigureOut">
              <a:rPr lang="sl-SI" smtClean="0"/>
              <a:t>26. 08. 2019</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48972C4C-6B21-44DF-85A5-4012DE92078E}" type="slidenum">
              <a:rPr lang="sl-SI" smtClean="0"/>
              <a:t>‹#›</a:t>
            </a:fld>
            <a:endParaRPr lang="sl-SI"/>
          </a:p>
        </p:txBody>
      </p:sp>
    </p:spTree>
    <p:extLst>
      <p:ext uri="{BB962C8B-B14F-4D97-AF65-F5344CB8AC3E}">
        <p14:creationId xmlns:p14="http://schemas.microsoft.com/office/powerpoint/2010/main" val="3911033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a:t>Uredite slog naslova matrice</a:t>
            </a:r>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F0824F-A02E-451E-9684-ECA66D0E6DCC}" type="datetimeFigureOut">
              <a:rPr lang="sl-SI" smtClean="0"/>
              <a:t>26. 08. 2019</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972C4C-6B21-44DF-85A5-4012DE92078E}" type="slidenum">
              <a:rPr lang="sl-SI" smtClean="0"/>
              <a:t>‹#›</a:t>
            </a:fld>
            <a:endParaRPr lang="sl-SI"/>
          </a:p>
        </p:txBody>
      </p:sp>
    </p:spTree>
    <p:extLst>
      <p:ext uri="{BB962C8B-B14F-4D97-AF65-F5344CB8AC3E}">
        <p14:creationId xmlns:p14="http://schemas.microsoft.com/office/powerpoint/2010/main" val="182888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vimeo.com/340847007"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youtube.com/watch?v=BfoN88Zs7IU&amp;feature=youtu.b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CustomShape 1">
            <a:extLst>
              <a:ext uri="{FF2B5EF4-FFF2-40B4-BE49-F238E27FC236}">
                <a16:creationId xmlns:a16="http://schemas.microsoft.com/office/drawing/2014/main" id="{8C30777D-E796-4247-A6AB-623384272911}"/>
              </a:ext>
            </a:extLst>
          </p:cNvPr>
          <p:cNvSpPr/>
          <p:nvPr/>
        </p:nvSpPr>
        <p:spPr>
          <a:xfrm>
            <a:off x="1143000" y="1698625"/>
            <a:ext cx="6856413" cy="17907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defTabSz="914378">
              <a:defRPr/>
            </a:pPr>
            <a:endParaRPr lang="sl-SI" spc="-1" dirty="0">
              <a:solidFill>
                <a:srgbClr val="000000"/>
              </a:solidFill>
              <a:uFill>
                <a:solidFill>
                  <a:srgbClr val="FFFFFF"/>
                </a:solidFill>
              </a:uFill>
            </a:endParaRPr>
          </a:p>
          <a:p>
            <a:pPr algn="ctr" defTabSz="914378">
              <a:defRPr/>
            </a:pPr>
            <a:endParaRPr lang="sl-SI" spc="-1" dirty="0">
              <a:solidFill>
                <a:srgbClr val="000000"/>
              </a:solidFill>
              <a:uFill>
                <a:solidFill>
                  <a:srgbClr val="FFFFFF"/>
                </a:solidFill>
              </a:uFill>
            </a:endParaRPr>
          </a:p>
        </p:txBody>
      </p:sp>
      <p:sp>
        <p:nvSpPr>
          <p:cNvPr id="78" name="CustomShape 2">
            <a:extLst>
              <a:ext uri="{FF2B5EF4-FFF2-40B4-BE49-F238E27FC236}">
                <a16:creationId xmlns:a16="http://schemas.microsoft.com/office/drawing/2014/main" id="{0C712CF7-02C9-4B90-A89A-1F0FCB8C0A31}"/>
              </a:ext>
            </a:extLst>
          </p:cNvPr>
          <p:cNvSpPr/>
          <p:nvPr/>
        </p:nvSpPr>
        <p:spPr>
          <a:xfrm>
            <a:off x="1143000" y="3103563"/>
            <a:ext cx="6856413" cy="127793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defTabSz="914378">
              <a:defRPr/>
            </a:pPr>
            <a:r>
              <a:rPr lang="sl-SI" sz="2000" b="1" spc="-1" dirty="0">
                <a:solidFill>
                  <a:srgbClr val="000000"/>
                </a:solidFill>
                <a:uFill>
                  <a:solidFill>
                    <a:srgbClr val="FFFFFF"/>
                  </a:solidFill>
                </a:uFill>
              </a:rPr>
              <a:t>Strokovno izobraževanje pedagoških kolektivov ob filmu 100 kg do zvezd: duševno zdravje otrok in mladostnikov</a:t>
            </a:r>
          </a:p>
          <a:p>
            <a:pPr defTabSz="914378">
              <a:defRPr/>
            </a:pPr>
            <a:r>
              <a:rPr lang="sl-SI" sz="2000" b="1" i="1" dirty="0"/>
              <a:t>Pomen kulturno-umetnostne vzgoje za razvoj osebnosti – primer filmske vzgoje</a:t>
            </a:r>
          </a:p>
          <a:p>
            <a:pPr defTabSz="914378">
              <a:defRPr/>
            </a:pPr>
            <a:endParaRPr lang="sl-SI" sz="2000" spc="-1" dirty="0">
              <a:solidFill>
                <a:srgbClr val="000000"/>
              </a:solidFill>
              <a:uFill>
                <a:solidFill>
                  <a:srgbClr val="FFFFFF"/>
                </a:solidFill>
              </a:uFill>
            </a:endParaRPr>
          </a:p>
          <a:p>
            <a:pPr defTabSz="914378">
              <a:defRPr/>
            </a:pPr>
            <a:r>
              <a:rPr lang="sl-SI" sz="2000" spc="-1" dirty="0">
                <a:solidFill>
                  <a:srgbClr val="000000"/>
                </a:solidFill>
                <a:uFill>
                  <a:solidFill>
                    <a:srgbClr val="FFFFFF"/>
                  </a:solidFill>
                </a:uFill>
              </a:rPr>
              <a:t>Predavatelj: Robi Kroflič 	</a:t>
            </a:r>
          </a:p>
          <a:p>
            <a:pPr defTabSz="914378">
              <a:defRPr/>
            </a:pPr>
            <a:r>
              <a:rPr lang="sl-SI" sz="2000" spc="-1" dirty="0">
                <a:solidFill>
                  <a:srgbClr val="000000"/>
                </a:solidFill>
                <a:uFill>
                  <a:solidFill>
                    <a:srgbClr val="FFFFFF"/>
                  </a:solidFill>
                </a:uFill>
              </a:rPr>
              <a:t>		</a:t>
            </a:r>
          </a:p>
          <a:p>
            <a:pPr defTabSz="914378">
              <a:defRPr/>
            </a:pPr>
            <a:r>
              <a:rPr lang="sl-SI" spc="-1" dirty="0">
                <a:solidFill>
                  <a:srgbClr val="000000"/>
                </a:solidFill>
                <a:uFill>
                  <a:solidFill>
                    <a:srgbClr val="FFFFFF"/>
                  </a:solidFill>
                </a:uFill>
              </a:rPr>
              <a:t>Ajdovščina, 27.8.2019</a:t>
            </a:r>
          </a:p>
        </p:txBody>
      </p:sp>
      <p:pic>
        <p:nvPicPr>
          <p:cNvPr id="4101" name="Slika 5">
            <a:extLst>
              <a:ext uri="{FF2B5EF4-FFF2-40B4-BE49-F238E27FC236}">
                <a16:creationId xmlns:a16="http://schemas.microsoft.com/office/drawing/2014/main" id="{26F4A54D-44C9-4FFC-B7FC-B301DA9AF2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5946" y="5675883"/>
            <a:ext cx="1437262" cy="69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Slika 6">
            <a:extLst>
              <a:ext uri="{FF2B5EF4-FFF2-40B4-BE49-F238E27FC236}">
                <a16:creationId xmlns:a16="http://schemas.microsoft.com/office/drawing/2014/main" id="{B6094C4A-FF21-41CE-90C1-C5163B37F7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8163" y="5911602"/>
            <a:ext cx="1667654" cy="4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3">
            <a:extLst>
              <a:ext uri="{FF2B5EF4-FFF2-40B4-BE49-F238E27FC236}">
                <a16:creationId xmlns:a16="http://schemas.microsoft.com/office/drawing/2014/main" id="{86E7271B-0EC0-4EBC-9C2B-C173B3EEA9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4484" y="5754160"/>
            <a:ext cx="422794" cy="56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CustomShape 3">
            <a:extLst>
              <a:ext uri="{FF2B5EF4-FFF2-40B4-BE49-F238E27FC236}">
                <a16:creationId xmlns:a16="http://schemas.microsoft.com/office/drawing/2014/main" id="{4BAC13C9-1F59-4343-B8E4-81A05ABBD401}"/>
              </a:ext>
            </a:extLst>
          </p:cNvPr>
          <p:cNvSpPr/>
          <p:nvPr/>
        </p:nvSpPr>
        <p:spPr>
          <a:xfrm>
            <a:off x="1808163" y="6419850"/>
            <a:ext cx="5907087" cy="25558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defRPr/>
            </a:pPr>
            <a:r>
              <a:rPr lang="sl-SI" altLang="sl-SI" sz="1100" i="1">
                <a:solidFill>
                  <a:srgbClr val="000000"/>
                </a:solidFill>
                <a:latin typeface="Calibri" panose="020F0502020204030204" pitchFamily="34" charset="0"/>
                <a:cs typeface="Calibri" panose="020F0502020204030204" pitchFamily="34" charset="0"/>
              </a:rPr>
              <a:t>Naložbo sofinancirata Evropska unija iz Evropskega socialnega sklada in Republika Slovenija.</a:t>
            </a:r>
            <a:endParaRPr lang="sl-SI" altLang="sl-SI">
              <a:solidFill>
                <a:srgbClr val="000000"/>
              </a:solidFill>
            </a:endParaRPr>
          </a:p>
        </p:txBody>
      </p:sp>
      <p:pic>
        <p:nvPicPr>
          <p:cNvPr id="10" name="Slika 9">
            <a:extLst>
              <a:ext uri="{FF2B5EF4-FFF2-40B4-BE49-F238E27FC236}">
                <a16:creationId xmlns:a16="http://schemas.microsoft.com/office/drawing/2014/main" id="{F54F24E6-78FB-4BFE-8C35-A03327711C46}"/>
              </a:ext>
            </a:extLst>
          </p:cNvPr>
          <p:cNvPicPr/>
          <p:nvPr/>
        </p:nvPicPr>
        <p:blipFill rotWithShape="1">
          <a:blip r:embed="rId6" cstate="print">
            <a:extLst>
              <a:ext uri="{28A0092B-C50C-407E-A947-70E740481C1C}">
                <a14:useLocalDpi xmlns:a14="http://schemas.microsoft.com/office/drawing/2010/main" val="0"/>
              </a:ext>
            </a:extLst>
          </a:blip>
          <a:srcRect b="12641"/>
          <a:stretch/>
        </p:blipFill>
        <p:spPr bwMode="auto">
          <a:xfrm>
            <a:off x="0" y="678111"/>
            <a:ext cx="6552728" cy="1790700"/>
          </a:xfrm>
          <a:prstGeom prst="rect">
            <a:avLst/>
          </a:prstGeom>
          <a:ln>
            <a:noFill/>
          </a:ln>
          <a:extLst>
            <a:ext uri="{53640926-AAD7-44D8-BBD7-CCE9431645EC}">
              <a14:shadowObscured xmlns:a14="http://schemas.microsoft.com/office/drawing/2010/main"/>
            </a:ext>
          </a:extLst>
        </p:spPr>
      </p:pic>
      <p:pic>
        <p:nvPicPr>
          <p:cNvPr id="9" name="Slika 8">
            <a:extLst>
              <a:ext uri="{FF2B5EF4-FFF2-40B4-BE49-F238E27FC236}">
                <a16:creationId xmlns:a16="http://schemas.microsoft.com/office/drawing/2014/main" id="{2FE1181A-061C-4C16-AA70-40F61B7340F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32240" y="454908"/>
            <a:ext cx="1640487" cy="2139067"/>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 </a:t>
            </a:r>
          </a:p>
        </p:txBody>
      </p:sp>
      <p:sp>
        <p:nvSpPr>
          <p:cNvPr id="3" name="Ograda vsebine 2"/>
          <p:cNvSpPr>
            <a:spLocks noGrp="1"/>
          </p:cNvSpPr>
          <p:nvPr>
            <p:ph idx="1"/>
          </p:nvPr>
        </p:nvSpPr>
        <p:spPr>
          <a:xfrm>
            <a:off x="457200" y="548680"/>
            <a:ext cx="8229600" cy="6120680"/>
          </a:xfrm>
        </p:spPr>
        <p:txBody>
          <a:bodyPr>
            <a:normAutofit fontScale="85000" lnSpcReduction="20000"/>
          </a:bodyPr>
          <a:lstStyle/>
          <a:p>
            <a:pPr lvl="1"/>
            <a:r>
              <a:rPr lang="sl-SI" dirty="0"/>
              <a:t>Poslušanje sogovornika je izražanje dobrodošlice in odprtosti za različnost, pozitivno sprejetje pomena pogleda druge osebe. Od nas zahteva globoko zavedanje in hkrati suspenz lastnih stališč in predvsem predsodkov; zahteva pripravljenost na spremembo (</a:t>
            </a:r>
            <a:r>
              <a:rPr lang="sl-SI" i="1" dirty="0"/>
              <a:t>Pedagogika poslušanja</a:t>
            </a:r>
            <a:r>
              <a:rPr lang="sl-SI" dirty="0"/>
              <a:t>)</a:t>
            </a:r>
          </a:p>
          <a:p>
            <a:pPr lvl="2"/>
            <a:r>
              <a:rPr lang="sl-SI" dirty="0"/>
              <a:t>Pomen vstopanja v „drugo“ umetnine, še preden jo v celoti razumemo</a:t>
            </a:r>
          </a:p>
          <a:p>
            <a:pPr lvl="1"/>
            <a:r>
              <a:rPr lang="sl-SI" dirty="0"/>
              <a:t>Človek lahko ozavesti svoje </a:t>
            </a:r>
            <a:r>
              <a:rPr lang="sl-SI" dirty="0" err="1"/>
              <a:t>sebstvo</a:t>
            </a:r>
            <a:r>
              <a:rPr lang="sl-SI" dirty="0"/>
              <a:t> in moralno samopodobo samo preko odnosov in dejavnosti, ki zahtevajo sodelovanje v socialni sredini (</a:t>
            </a:r>
            <a:r>
              <a:rPr lang="sl-SI" i="1" dirty="0"/>
              <a:t>Odnosna pedagogika</a:t>
            </a:r>
            <a:r>
              <a:rPr lang="sl-SI" dirty="0"/>
              <a:t>)</a:t>
            </a:r>
          </a:p>
          <a:p>
            <a:pPr lvl="2"/>
            <a:r>
              <a:rPr lang="sl-SI" dirty="0"/>
              <a:t>Pomemben je tudi odnos z možnimi svetovi, ki jih razkrivajo imaginarne umetniške izkušnje</a:t>
            </a:r>
          </a:p>
          <a:p>
            <a:pPr lvl="1"/>
            <a:r>
              <a:rPr lang="sl-SI" dirty="0"/>
              <a:t>Najbližja pot do sebe je preko drugega (</a:t>
            </a:r>
            <a:r>
              <a:rPr lang="sl-SI" i="1" dirty="0"/>
              <a:t>Narativna hermenevtika</a:t>
            </a:r>
            <a:r>
              <a:rPr lang="sl-SI" dirty="0"/>
              <a:t>)</a:t>
            </a:r>
          </a:p>
          <a:p>
            <a:pPr lvl="1"/>
            <a:r>
              <a:rPr lang="sl-SI" dirty="0"/>
              <a:t>Vzgoja je komunikacija z vrednotami (</a:t>
            </a:r>
            <a:r>
              <a:rPr lang="sl-SI" i="1" dirty="0"/>
              <a:t>Zdenko Medveš)</a:t>
            </a:r>
            <a:endParaRPr lang="sl-SI" dirty="0"/>
          </a:p>
          <a:p>
            <a:pPr lvl="2"/>
            <a:r>
              <a:rPr lang="sl-SI" dirty="0"/>
              <a:t>Umetnost je v tej vzgoji pomembna, v kolikor ustvarjalce in odjemalce umetnine zvabi v to komunikacijo prek upodabljanja za človeka pomembnih eksistencialnih vprašanj.</a:t>
            </a:r>
          </a:p>
          <a:p>
            <a:pPr lvl="1"/>
            <a:endParaRPr lang="sl-SI" dirty="0"/>
          </a:p>
        </p:txBody>
      </p:sp>
    </p:spTree>
    <p:extLst>
      <p:ext uri="{BB962C8B-B14F-4D97-AF65-F5344CB8AC3E}">
        <p14:creationId xmlns:p14="http://schemas.microsoft.com/office/powerpoint/2010/main" val="2579340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 </a:t>
            </a:r>
          </a:p>
        </p:txBody>
      </p:sp>
      <p:sp>
        <p:nvSpPr>
          <p:cNvPr id="3" name="Ograda vsebine 2"/>
          <p:cNvSpPr>
            <a:spLocks noGrp="1"/>
          </p:cNvSpPr>
          <p:nvPr>
            <p:ph idx="1"/>
          </p:nvPr>
        </p:nvSpPr>
        <p:spPr>
          <a:xfrm>
            <a:off x="457200" y="908719"/>
            <a:ext cx="8229600" cy="4608513"/>
          </a:xfrm>
        </p:spPr>
        <p:txBody>
          <a:bodyPr>
            <a:normAutofit fontScale="92500" lnSpcReduction="10000"/>
          </a:bodyPr>
          <a:lstStyle/>
          <a:p>
            <a:r>
              <a:rPr lang="sl-SI" dirty="0"/>
              <a:t>Celovit induktivni model vzgoje predpostavlja:</a:t>
            </a:r>
          </a:p>
          <a:p>
            <a:pPr lvl="1"/>
            <a:r>
              <a:rPr lang="sl-SI" altLang="sl-SI" dirty="0"/>
              <a:t>razvoj </a:t>
            </a:r>
            <a:r>
              <a:rPr lang="sl-SI" altLang="sl-SI" i="1" dirty="0"/>
              <a:t>odnosne odgovora-zmožnosti</a:t>
            </a:r>
            <a:r>
              <a:rPr lang="sl-SI" altLang="sl-SI" dirty="0"/>
              <a:t> in </a:t>
            </a:r>
            <a:r>
              <a:rPr lang="sl-SI" altLang="sl-SI" i="1" dirty="0"/>
              <a:t>normativne naravnanosti </a:t>
            </a:r>
            <a:r>
              <a:rPr lang="sl-SI" altLang="sl-SI" dirty="0"/>
              <a:t>k </a:t>
            </a:r>
            <a:r>
              <a:rPr lang="sl-SI" altLang="sl-SI" dirty="0" err="1"/>
              <a:t>pro</a:t>
            </a:r>
            <a:r>
              <a:rPr lang="sl-SI" altLang="sl-SI" dirty="0"/>
              <a:t>-socialnim dejavnostim</a:t>
            </a:r>
          </a:p>
          <a:p>
            <a:pPr lvl="1"/>
            <a:r>
              <a:rPr lang="sl-SI" altLang="sl-SI" dirty="0"/>
              <a:t>razvoj </a:t>
            </a:r>
            <a:r>
              <a:rPr lang="sl-SI" altLang="sl-SI" i="1" dirty="0"/>
              <a:t>občutka spoštovanja</a:t>
            </a:r>
            <a:r>
              <a:rPr lang="sl-SI" altLang="sl-SI" dirty="0"/>
              <a:t> do konkretne osebe (in njenega obličja) ter do dejavnosti v skupnosti</a:t>
            </a:r>
          </a:p>
          <a:p>
            <a:pPr lvl="1"/>
            <a:r>
              <a:rPr lang="sl-SI" altLang="sl-SI" i="1" dirty="0"/>
              <a:t>zavedanje etičnih načel in humanističnih zahtev</a:t>
            </a:r>
            <a:r>
              <a:rPr lang="sl-SI" altLang="sl-SI" dirty="0"/>
              <a:t>, ki zadevajo človekove pravice in ekološke vrednote ter učenje, kako jih uporabiti kot osnovo demokratičnega dogovarjanja in reševanja medosebnih konfliktov </a:t>
            </a:r>
          </a:p>
          <a:p>
            <a:pPr marL="457200" lvl="1" indent="0">
              <a:buNone/>
            </a:pPr>
            <a:r>
              <a:rPr lang="sl-SI" altLang="sl-SI" sz="2400" dirty="0"/>
              <a:t>(Kroflič, R. (2007). </a:t>
            </a:r>
            <a:r>
              <a:rPr lang="sl-SI" altLang="sl-SI" sz="2400" i="1" dirty="0"/>
              <a:t>V</a:t>
            </a:r>
            <a:r>
              <a:rPr lang="sl-SI" sz="2400" i="1" dirty="0"/>
              <a:t>zgoja za odgovornost onkraj razsvetljenske paradigme</a:t>
            </a:r>
            <a:r>
              <a:rPr lang="sl-SI" sz="2400" dirty="0"/>
              <a:t>)</a:t>
            </a:r>
            <a:endParaRPr lang="sl-SI" altLang="sl-SI" sz="2400" i="1" dirty="0">
              <a:latin typeface="Cambria" pitchFamily="18" charset="0"/>
            </a:endParaRPr>
          </a:p>
          <a:p>
            <a:pPr lvl="1"/>
            <a:endParaRPr lang="sl-SI" dirty="0"/>
          </a:p>
        </p:txBody>
      </p:sp>
    </p:spTree>
    <p:extLst>
      <p:ext uri="{BB962C8B-B14F-4D97-AF65-F5344CB8AC3E}">
        <p14:creationId xmlns:p14="http://schemas.microsoft.com/office/powerpoint/2010/main" val="2813348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 </a:t>
            </a:r>
          </a:p>
        </p:txBody>
      </p:sp>
      <p:sp>
        <p:nvSpPr>
          <p:cNvPr id="3" name="Ograda vsebine 2"/>
          <p:cNvSpPr>
            <a:spLocks noGrp="1"/>
          </p:cNvSpPr>
          <p:nvPr>
            <p:ph idx="1"/>
          </p:nvPr>
        </p:nvSpPr>
        <p:spPr>
          <a:xfrm>
            <a:off x="457200" y="620688"/>
            <a:ext cx="8229600" cy="5832648"/>
          </a:xfrm>
        </p:spPr>
        <p:txBody>
          <a:bodyPr>
            <a:normAutofit/>
          </a:bodyPr>
          <a:lstStyle/>
          <a:p>
            <a:r>
              <a:rPr lang="sl-SI" dirty="0"/>
              <a:t>Vzgoja s pomočjo umetnosti kot induktivne prakse</a:t>
            </a:r>
          </a:p>
          <a:p>
            <a:pPr lvl="1"/>
            <a:r>
              <a:rPr lang="sl-SI" sz="2600" dirty="0"/>
              <a:t>če spodbujanje pozitivnih izkušenj odnosov naklonjenosti in prijateljstva bistveno prispeva k rasti </a:t>
            </a:r>
            <a:r>
              <a:rPr lang="sl-SI" sz="2600" dirty="0" err="1"/>
              <a:t>prosocialnih</a:t>
            </a:r>
            <a:r>
              <a:rPr lang="sl-SI" sz="2600" dirty="0"/>
              <a:t> zmožnosti, je umetniška izkušnja po svoji strukturi nekje med konkretno odnosno izkušnjo in posredovanjem vrednot oziroma pogledov na dobro in zlo (Kroflič, R. (2015) </a:t>
            </a:r>
            <a:r>
              <a:rPr lang="sl-SI" sz="2600" i="1" dirty="0"/>
              <a:t>Hermenevtika fotografske zgodbe</a:t>
            </a:r>
            <a:r>
              <a:rPr lang="sl-SI" sz="2600" dirty="0"/>
              <a:t>)</a:t>
            </a:r>
          </a:p>
          <a:p>
            <a:pPr lvl="1"/>
            <a:r>
              <a:rPr lang="sl-SI" sz="2600" dirty="0"/>
              <a:t>umetniška izkušnja ne „razlaga“ morale, ampak nam priskrbi konkretne primere moralnega delovanja (</a:t>
            </a:r>
            <a:r>
              <a:rPr lang="sl-SI" sz="2600" dirty="0" err="1"/>
              <a:t>Kearney</a:t>
            </a:r>
            <a:r>
              <a:rPr lang="sl-SI" sz="2600" dirty="0"/>
              <a:t>, R. (2016) </a:t>
            </a:r>
            <a:r>
              <a:rPr lang="sl-SI" sz="2600" i="1" dirty="0"/>
              <a:t>O zgodbah</a:t>
            </a:r>
            <a:r>
              <a:rPr lang="sl-SI" sz="2600" dirty="0"/>
              <a:t>)</a:t>
            </a:r>
          </a:p>
        </p:txBody>
      </p:sp>
    </p:spTree>
    <p:extLst>
      <p:ext uri="{BB962C8B-B14F-4D97-AF65-F5344CB8AC3E}">
        <p14:creationId xmlns:p14="http://schemas.microsoft.com/office/powerpoint/2010/main" val="2462502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a:t>Osnovna značilnost umetniške izkušnje</a:t>
            </a:r>
          </a:p>
        </p:txBody>
      </p:sp>
      <p:sp>
        <p:nvSpPr>
          <p:cNvPr id="3" name="Ograda vsebine 2"/>
          <p:cNvSpPr>
            <a:spLocks noGrp="1"/>
          </p:cNvSpPr>
          <p:nvPr>
            <p:ph idx="1"/>
          </p:nvPr>
        </p:nvSpPr>
        <p:spPr>
          <a:xfrm>
            <a:off x="457200" y="1556792"/>
            <a:ext cx="8229600" cy="5112568"/>
          </a:xfrm>
        </p:spPr>
        <p:txBody>
          <a:bodyPr>
            <a:normAutofit fontScale="55000" lnSpcReduction="20000"/>
          </a:bodyPr>
          <a:lstStyle/>
          <a:p>
            <a:r>
              <a:rPr lang="sl-SI" sz="4200" dirty="0"/>
              <a:t>Umetnina je </a:t>
            </a:r>
            <a:r>
              <a:rPr lang="sl-SI" sz="4200" i="1" dirty="0"/>
              <a:t>simbolna upodobitve</a:t>
            </a:r>
            <a:r>
              <a:rPr lang="sl-SI" sz="4200" dirty="0"/>
              <a:t> </a:t>
            </a:r>
            <a:r>
              <a:rPr lang="sl-SI" sz="4200" i="1" dirty="0"/>
              <a:t>eksistencialno ključnih življenjskih izkušenj</a:t>
            </a:r>
            <a:r>
              <a:rPr lang="sl-SI" sz="4200" dirty="0"/>
              <a:t> v različnih umetniških jezikih, ki jih zaznamujejo </a:t>
            </a:r>
          </a:p>
          <a:p>
            <a:pPr lvl="1"/>
            <a:r>
              <a:rPr lang="sl-SI" sz="4200" i="1" dirty="0"/>
              <a:t>ustvarjalnost domišljije</a:t>
            </a:r>
            <a:r>
              <a:rPr lang="sl-SI" sz="4200" dirty="0"/>
              <a:t> (Kant, 1999) </a:t>
            </a:r>
          </a:p>
          <a:p>
            <a:pPr lvl="1"/>
            <a:r>
              <a:rPr lang="sl-SI" sz="4200" i="1" dirty="0"/>
              <a:t>igrivost upodabljanja</a:t>
            </a:r>
            <a:r>
              <a:rPr lang="sl-SI" sz="4200" dirty="0"/>
              <a:t> (</a:t>
            </a:r>
            <a:r>
              <a:rPr lang="sl-SI" sz="4200" dirty="0" err="1"/>
              <a:t>Gadamer</a:t>
            </a:r>
            <a:r>
              <a:rPr lang="sl-SI" sz="4200" dirty="0"/>
              <a:t>, 2001)</a:t>
            </a:r>
          </a:p>
          <a:p>
            <a:pPr lvl="1"/>
            <a:r>
              <a:rPr lang="sl-SI" sz="4200" i="1" dirty="0"/>
              <a:t>izkustveno</a:t>
            </a:r>
            <a:r>
              <a:rPr lang="sl-SI" sz="4200" dirty="0"/>
              <a:t> (</a:t>
            </a:r>
            <a:r>
              <a:rPr lang="sl-SI" sz="4200" dirty="0" err="1"/>
              <a:t>Dewey</a:t>
            </a:r>
            <a:r>
              <a:rPr lang="sl-SI" sz="4200" dirty="0"/>
              <a:t>, 1980), </a:t>
            </a:r>
            <a:r>
              <a:rPr lang="sl-SI" sz="4200" i="1" dirty="0"/>
              <a:t>induktivno </a:t>
            </a:r>
            <a:r>
              <a:rPr lang="sl-SI" sz="4200" dirty="0"/>
              <a:t>(Aristotel, 2005), </a:t>
            </a:r>
            <a:r>
              <a:rPr lang="sl-SI" sz="4200" i="1" dirty="0"/>
              <a:t>hermenevtično</a:t>
            </a:r>
            <a:r>
              <a:rPr lang="sl-SI" sz="4200" dirty="0"/>
              <a:t> (</a:t>
            </a:r>
            <a:r>
              <a:rPr lang="sl-SI" sz="4200" dirty="0" err="1"/>
              <a:t>Gadamer</a:t>
            </a:r>
            <a:r>
              <a:rPr lang="sl-SI" sz="4200" dirty="0"/>
              <a:t>, 2001) </a:t>
            </a:r>
            <a:r>
              <a:rPr lang="sl-SI" sz="4200" i="1" dirty="0"/>
              <a:t>spoznavanje sebe in upodobljenega sveta</a:t>
            </a:r>
            <a:r>
              <a:rPr lang="sl-SI" sz="4200" dirty="0"/>
              <a:t>. </a:t>
            </a:r>
          </a:p>
          <a:p>
            <a:pPr lvl="1"/>
            <a:endParaRPr lang="sl-SI" sz="4200" dirty="0"/>
          </a:p>
          <a:p>
            <a:r>
              <a:rPr lang="sl-SI" sz="4200" dirty="0"/>
              <a:t>Umetniški dogodek je tudi </a:t>
            </a:r>
            <a:r>
              <a:rPr lang="sl-SI" sz="4200" i="1" dirty="0"/>
              <a:t>doživet način vstopanja v svet</a:t>
            </a:r>
            <a:r>
              <a:rPr lang="sl-SI" sz="4200" dirty="0"/>
              <a:t>, torej posebna življenjska praksa, v katero smo</a:t>
            </a:r>
            <a:r>
              <a:rPr lang="sl-SI" sz="4200" i="1" dirty="0"/>
              <a:t> </a:t>
            </a:r>
          </a:p>
          <a:p>
            <a:pPr lvl="1"/>
            <a:r>
              <a:rPr lang="sl-SI" sz="4200" i="1" dirty="0"/>
              <a:t>vključeni s celim telesom</a:t>
            </a:r>
            <a:r>
              <a:rPr lang="sl-SI" sz="4200" dirty="0"/>
              <a:t> (</a:t>
            </a:r>
            <a:r>
              <a:rPr lang="sl-SI" sz="4200" dirty="0" err="1"/>
              <a:t>Merleau</a:t>
            </a:r>
            <a:r>
              <a:rPr lang="sl-SI" sz="4200" dirty="0"/>
              <a:t>-</a:t>
            </a:r>
            <a:r>
              <a:rPr lang="sl-SI" sz="4200" dirty="0" err="1"/>
              <a:t>Ponty</a:t>
            </a:r>
            <a:r>
              <a:rPr lang="sl-SI" sz="4200" dirty="0"/>
              <a:t>, 2006) in s katero lahko </a:t>
            </a:r>
          </a:p>
          <a:p>
            <a:pPr lvl="1"/>
            <a:r>
              <a:rPr lang="sl-SI" sz="4200" i="1" dirty="0"/>
              <a:t>spreminjamo/izboljšamo položaj sebe-v-svetu</a:t>
            </a:r>
            <a:r>
              <a:rPr lang="sl-SI" sz="4200" dirty="0"/>
              <a:t> (</a:t>
            </a:r>
            <a:r>
              <a:rPr lang="sl-SI" sz="4200" dirty="0" err="1"/>
              <a:t>Pallasmaa</a:t>
            </a:r>
            <a:r>
              <a:rPr lang="sl-SI" sz="4200" dirty="0"/>
              <a:t>, 2012).</a:t>
            </a:r>
          </a:p>
          <a:p>
            <a:pPr marL="0" indent="0">
              <a:buNone/>
            </a:pPr>
            <a:r>
              <a:rPr lang="sl-SI" dirty="0"/>
              <a:t> </a:t>
            </a:r>
          </a:p>
          <a:p>
            <a:endParaRPr lang="sl-SI" dirty="0"/>
          </a:p>
        </p:txBody>
      </p:sp>
    </p:spTree>
    <p:extLst>
      <p:ext uri="{BB962C8B-B14F-4D97-AF65-F5344CB8AC3E}">
        <p14:creationId xmlns:p14="http://schemas.microsoft.com/office/powerpoint/2010/main" val="2883168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 </a:t>
            </a:r>
          </a:p>
        </p:txBody>
      </p:sp>
      <p:sp>
        <p:nvSpPr>
          <p:cNvPr id="3" name="Ograda vsebine 2"/>
          <p:cNvSpPr>
            <a:spLocks noGrp="1"/>
          </p:cNvSpPr>
          <p:nvPr>
            <p:ph idx="1"/>
          </p:nvPr>
        </p:nvSpPr>
        <p:spPr>
          <a:xfrm>
            <a:off x="323528" y="260648"/>
            <a:ext cx="8496944" cy="5865515"/>
          </a:xfrm>
        </p:spPr>
        <p:txBody>
          <a:bodyPr>
            <a:normAutofit fontScale="85000" lnSpcReduction="10000"/>
          </a:bodyPr>
          <a:lstStyle/>
          <a:p>
            <a:r>
              <a:rPr lang="sl-SI" dirty="0"/>
              <a:t>Obe plasti umetnine – sporočilnost in udeleženost v umetniškem dogodku – sta vedno povezani, a vseeno ju je potrebno posebej ozavestiti, saj v pedagoškem kontekstu za vzgojni učinek ni pomembna samo izbira ustrezne umetniške vsebine/sporočilnosti, ampak tudi ustvarjanje okolja, v katerem bo lahko vzniknila celovita bivanjska izkušnja, spodbujena z umetnino (Kroflič, R. (2018) </a:t>
            </a:r>
            <a:r>
              <a:rPr lang="sl-SI" i="1" dirty="0"/>
              <a:t>O </a:t>
            </a:r>
            <a:r>
              <a:rPr lang="sl-SI" i="1" dirty="0" err="1"/>
              <a:t>opolnomočenju</a:t>
            </a:r>
            <a:r>
              <a:rPr lang="sl-SI" i="1" dirty="0"/>
              <a:t> in </a:t>
            </a:r>
            <a:r>
              <a:rPr lang="sl-SI" i="1" dirty="0" err="1"/>
              <a:t>subjektifikaciji</a:t>
            </a:r>
            <a:r>
              <a:rPr lang="sl-SI" i="1" dirty="0"/>
              <a:t> s pomočjo umetniške izkušnje</a:t>
            </a:r>
            <a:r>
              <a:rPr lang="sl-SI" dirty="0"/>
              <a:t>)</a:t>
            </a:r>
          </a:p>
          <a:p>
            <a:endParaRPr lang="sl-SI" dirty="0"/>
          </a:p>
          <a:p>
            <a:pPr lvl="0"/>
            <a:r>
              <a:rPr lang="sl-SI" dirty="0"/>
              <a:t>Ti značilnosti izpostavita dva osrednja pedagoška pomena umetniške izkušnje</a:t>
            </a:r>
            <a:endParaRPr lang="sl-SI" sz="2400" dirty="0"/>
          </a:p>
          <a:p>
            <a:pPr lvl="1"/>
            <a:r>
              <a:rPr lang="sl-SI" dirty="0"/>
              <a:t>hermenevtično razumevanje pomena sporočila</a:t>
            </a:r>
            <a:endParaRPr lang="sl-SI" sz="2000" dirty="0"/>
          </a:p>
          <a:p>
            <a:pPr lvl="1"/>
            <a:r>
              <a:rPr lang="sl-SI" dirty="0"/>
              <a:t>razvoj aktivne in odgovorne drže posameznika v svetu, ki jo Biesta označuje s konceptom </a:t>
            </a:r>
            <a:r>
              <a:rPr lang="sl-SI" dirty="0" err="1"/>
              <a:t>subjektifikacije</a:t>
            </a:r>
            <a:endParaRPr lang="sl-SI" sz="2000" dirty="0"/>
          </a:p>
        </p:txBody>
      </p:sp>
    </p:spTree>
    <p:extLst>
      <p:ext uri="{BB962C8B-B14F-4D97-AF65-F5344CB8AC3E}">
        <p14:creationId xmlns:p14="http://schemas.microsoft.com/office/powerpoint/2010/main" val="3098524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 </a:t>
            </a:r>
          </a:p>
        </p:txBody>
      </p:sp>
      <p:sp>
        <p:nvSpPr>
          <p:cNvPr id="3" name="Ograda vsebine 2"/>
          <p:cNvSpPr>
            <a:spLocks noGrp="1"/>
          </p:cNvSpPr>
          <p:nvPr>
            <p:ph idx="1"/>
          </p:nvPr>
        </p:nvSpPr>
        <p:spPr>
          <a:xfrm>
            <a:off x="457200" y="1052736"/>
            <a:ext cx="8229600" cy="5616624"/>
          </a:xfrm>
        </p:spPr>
        <p:txBody>
          <a:bodyPr>
            <a:normAutofit fontScale="92500" lnSpcReduction="20000"/>
          </a:bodyPr>
          <a:lstStyle/>
          <a:p>
            <a:pPr marL="0" indent="0">
              <a:buNone/>
            </a:pPr>
            <a:r>
              <a:rPr lang="sl-SI" dirty="0"/>
              <a:t>»…slikanje, kiparjenje, ples in glasba niso le različni načini 'ustvarjanja' umetnine, ampak so najprej  različni načini bivanja v dialogu s svetom, iz katerih se lahko naučimo različnih lekcij, kaj pomeni eksistirati kot subjekt v in s svetom.« </a:t>
            </a:r>
          </a:p>
          <a:p>
            <a:pPr marL="0" lvl="1" indent="0">
              <a:buNone/>
            </a:pPr>
            <a:r>
              <a:rPr lang="sl-SI" sz="2600" dirty="0"/>
              <a:t>Gert Biesta (2017) </a:t>
            </a:r>
            <a:r>
              <a:rPr lang="sl-SI" sz="2600" i="1" dirty="0" err="1"/>
              <a:t>Letting</a:t>
            </a:r>
            <a:r>
              <a:rPr lang="sl-SI" sz="2600" i="1" dirty="0"/>
              <a:t> </a:t>
            </a:r>
            <a:r>
              <a:rPr lang="sl-SI" sz="2600" i="1" dirty="0" err="1"/>
              <a:t>Art</a:t>
            </a:r>
            <a:r>
              <a:rPr lang="sl-SI" sz="2600" i="1" dirty="0"/>
              <a:t> </a:t>
            </a:r>
            <a:r>
              <a:rPr lang="sl-SI" sz="2600" i="1" dirty="0" err="1"/>
              <a:t>Teach</a:t>
            </a:r>
            <a:r>
              <a:rPr lang="sl-SI" sz="2600" dirty="0"/>
              <a:t>. </a:t>
            </a:r>
            <a:r>
              <a:rPr lang="sl-SI" sz="2600" dirty="0" err="1"/>
              <a:t>Arnheim</a:t>
            </a:r>
            <a:r>
              <a:rPr lang="sl-SI" sz="2600" dirty="0"/>
              <a:t>: </a:t>
            </a:r>
            <a:r>
              <a:rPr lang="sl-SI" sz="2600" dirty="0" err="1"/>
              <a:t>ArtES</a:t>
            </a:r>
            <a:r>
              <a:rPr lang="sl-SI" sz="2600" dirty="0"/>
              <a:t> </a:t>
            </a:r>
            <a:r>
              <a:rPr lang="sl-SI" sz="2600" dirty="0" err="1"/>
              <a:t>Press</a:t>
            </a:r>
            <a:r>
              <a:rPr lang="sl-SI" sz="2600" dirty="0"/>
              <a:t> </a:t>
            </a:r>
            <a:r>
              <a:rPr lang="sl-SI" sz="2600" dirty="0" err="1"/>
              <a:t>and</a:t>
            </a:r>
            <a:r>
              <a:rPr lang="sl-SI" sz="2600" dirty="0"/>
              <a:t> </a:t>
            </a:r>
            <a:r>
              <a:rPr lang="sl-SI" sz="2600" dirty="0" err="1"/>
              <a:t>author</a:t>
            </a:r>
            <a:r>
              <a:rPr lang="sl-SI" sz="2600" dirty="0"/>
              <a:t>, str. 112.</a:t>
            </a:r>
          </a:p>
          <a:p>
            <a:pPr marL="0" lvl="1" indent="0">
              <a:buNone/>
            </a:pPr>
            <a:endParaRPr lang="sl-SI" sz="2600" dirty="0"/>
          </a:p>
          <a:p>
            <a:pPr marL="0" lvl="1" indent="0">
              <a:buNone/>
            </a:pPr>
            <a:r>
              <a:rPr lang="sl-SI" sz="3200" dirty="0"/>
              <a:t>„… vzgoja z umetnostjo je </a:t>
            </a:r>
            <a:r>
              <a:rPr lang="sl-SI" sz="3200" i="1" dirty="0"/>
              <a:t>privilegirano mesto </a:t>
            </a:r>
            <a:r>
              <a:rPr lang="sl-SI" sz="3200" i="1" dirty="0" err="1"/>
              <a:t>subjektifikacije</a:t>
            </a:r>
            <a:r>
              <a:rPr lang="sl-SI" sz="3200" i="1" dirty="0"/>
              <a:t> v vzgoji.“ </a:t>
            </a:r>
          </a:p>
          <a:p>
            <a:pPr marL="0" lvl="1" indent="0">
              <a:buNone/>
            </a:pPr>
            <a:r>
              <a:rPr lang="sl-SI" sz="2600" dirty="0"/>
              <a:t>Kroflič, R. (2018). O </a:t>
            </a:r>
            <a:r>
              <a:rPr lang="sl-SI" sz="2600" dirty="0" err="1"/>
              <a:t>opolnomočenju</a:t>
            </a:r>
            <a:r>
              <a:rPr lang="sl-SI" sz="2600" dirty="0"/>
              <a:t> in </a:t>
            </a:r>
            <a:r>
              <a:rPr lang="sl-SI" sz="2600" dirty="0" err="1"/>
              <a:t>subjektifikaciji</a:t>
            </a:r>
            <a:r>
              <a:rPr lang="sl-SI" sz="2600" dirty="0"/>
              <a:t> s pomočjo umetniške izkušnje. V: Rutar, D. (ur.). </a:t>
            </a:r>
            <a:r>
              <a:rPr lang="sl-SI" sz="2600" i="1" dirty="0"/>
              <a:t>Egalitarne simbolizacije življenja s posebnimi potrebami. </a:t>
            </a:r>
            <a:r>
              <a:rPr lang="sl-SI" sz="2600" dirty="0"/>
              <a:t>Kamnik: CIRIUS, str. 102. </a:t>
            </a:r>
            <a:br>
              <a:rPr lang="sl-SI" sz="2400" dirty="0"/>
            </a:br>
            <a:br>
              <a:rPr lang="sl-SI" sz="2400" dirty="0"/>
            </a:br>
            <a:endParaRPr lang="sl-SI" sz="2600" dirty="0"/>
          </a:p>
          <a:p>
            <a:pPr marL="0" indent="0">
              <a:buNone/>
            </a:pPr>
            <a:endParaRPr lang="sl-SI" dirty="0"/>
          </a:p>
        </p:txBody>
      </p:sp>
    </p:spTree>
    <p:extLst>
      <p:ext uri="{BB962C8B-B14F-4D97-AF65-F5344CB8AC3E}">
        <p14:creationId xmlns:p14="http://schemas.microsoft.com/office/powerpoint/2010/main" val="3070311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a:t>Posebnosti filmskega jezika in filmske vzgoje</a:t>
            </a:r>
          </a:p>
        </p:txBody>
      </p:sp>
      <p:sp>
        <p:nvSpPr>
          <p:cNvPr id="3" name="Ograda vsebine 2"/>
          <p:cNvSpPr>
            <a:spLocks noGrp="1"/>
          </p:cNvSpPr>
          <p:nvPr>
            <p:ph idx="1"/>
          </p:nvPr>
        </p:nvSpPr>
        <p:spPr>
          <a:xfrm>
            <a:off x="457200" y="1600200"/>
            <a:ext cx="8229600" cy="5069160"/>
          </a:xfrm>
        </p:spPr>
        <p:txBody>
          <a:bodyPr>
            <a:normAutofit fontScale="92500" lnSpcReduction="20000"/>
          </a:bodyPr>
          <a:lstStyle/>
          <a:p>
            <a:pPr lvl="0"/>
            <a:r>
              <a:rPr lang="sl-SI" dirty="0"/>
              <a:t> Po Edgarju </a:t>
            </a:r>
            <a:r>
              <a:rPr lang="sl-SI" dirty="0" err="1"/>
              <a:t>Morinu</a:t>
            </a:r>
            <a:r>
              <a:rPr lang="sl-SI" dirty="0"/>
              <a:t> je magična privlačnost filma povezana z zbujanjem </a:t>
            </a:r>
            <a:r>
              <a:rPr lang="sl-SI" dirty="0" err="1"/>
              <a:t>afektivne</a:t>
            </a:r>
            <a:r>
              <a:rPr lang="sl-SI" dirty="0"/>
              <a:t> participacije gledalca z upodobljenim svetom filmske zgodbe, njeni ključni sestavini pa sta:</a:t>
            </a:r>
          </a:p>
          <a:p>
            <a:pPr lvl="1"/>
            <a:r>
              <a:rPr lang="sl-SI" dirty="0"/>
              <a:t>identifikacija sebe z vlogo drugega </a:t>
            </a:r>
          </a:p>
          <a:p>
            <a:pPr lvl="1"/>
            <a:r>
              <a:rPr lang="sl-SI" dirty="0"/>
              <a:t>projekcija sebe v zgodbo </a:t>
            </a:r>
          </a:p>
          <a:p>
            <a:pPr lvl="1"/>
            <a:r>
              <a:rPr lang="sl-SI" dirty="0"/>
              <a:t>projekcija in identifikacija odsevata druga drugo, saj je že najbolj banalna projekcija na drugega, ko se 'postavim v njegovo kožo', identifikacija z njim</a:t>
            </a:r>
            <a:endParaRPr lang="sl-SI" sz="4400" dirty="0"/>
          </a:p>
          <a:p>
            <a:pPr marL="0" indent="0">
              <a:buNone/>
            </a:pPr>
            <a:r>
              <a:rPr lang="sl-SI" dirty="0"/>
              <a:t> </a:t>
            </a:r>
          </a:p>
          <a:p>
            <a:pPr marL="400050" lvl="1" indent="0">
              <a:buNone/>
            </a:pPr>
            <a:r>
              <a:rPr lang="sl-SI" dirty="0"/>
              <a:t>»Izkusiti čustveno vsebino podobe pomeni identifikacijo z objektom in projekcijo človeka na podobo.« (</a:t>
            </a:r>
            <a:r>
              <a:rPr lang="sl-SI" dirty="0" err="1"/>
              <a:t>Morin</a:t>
            </a:r>
            <a:r>
              <a:rPr lang="sl-SI" dirty="0"/>
              <a:t> (2015). </a:t>
            </a:r>
            <a:r>
              <a:rPr lang="sl-SI" i="1" dirty="0"/>
              <a:t>Kino ali imaginarni človek</a:t>
            </a:r>
            <a:r>
              <a:rPr lang="sl-SI" dirty="0"/>
              <a:t>, str. 95)</a:t>
            </a:r>
          </a:p>
        </p:txBody>
      </p:sp>
    </p:spTree>
    <p:extLst>
      <p:ext uri="{BB962C8B-B14F-4D97-AF65-F5344CB8AC3E}">
        <p14:creationId xmlns:p14="http://schemas.microsoft.com/office/powerpoint/2010/main" val="3334409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 </a:t>
            </a:r>
          </a:p>
        </p:txBody>
      </p:sp>
      <p:sp>
        <p:nvSpPr>
          <p:cNvPr id="3" name="Ograda vsebine 2"/>
          <p:cNvSpPr>
            <a:spLocks noGrp="1"/>
          </p:cNvSpPr>
          <p:nvPr>
            <p:ph idx="1"/>
          </p:nvPr>
        </p:nvSpPr>
        <p:spPr>
          <a:xfrm>
            <a:off x="457200" y="476672"/>
            <a:ext cx="8229600" cy="6192688"/>
          </a:xfrm>
        </p:spPr>
        <p:txBody>
          <a:bodyPr>
            <a:normAutofit fontScale="77500" lnSpcReduction="20000"/>
          </a:bodyPr>
          <a:lstStyle/>
          <a:p>
            <a:pPr lvl="0"/>
            <a:r>
              <a:rPr lang="sl-SI" dirty="0"/>
              <a:t>Pripovedovanje zgodbe s filmom omogočajo številna filmska sredstva:</a:t>
            </a:r>
          </a:p>
          <a:p>
            <a:pPr lvl="1"/>
            <a:r>
              <a:rPr lang="sl-SI" sz="3100" dirty="0"/>
              <a:t>filmski fluidni čas kot izvrsten približek človekovemu psihološkemu času</a:t>
            </a:r>
          </a:p>
          <a:p>
            <a:pPr lvl="1"/>
            <a:r>
              <a:rPr lang="sl-SI" sz="3100" dirty="0"/>
              <a:t>premični pogled kot približek človeškemu zaznavanju</a:t>
            </a:r>
          </a:p>
          <a:p>
            <a:pPr marL="0" indent="0">
              <a:buNone/>
            </a:pPr>
            <a:r>
              <a:rPr lang="sl-SI" dirty="0"/>
              <a:t> </a:t>
            </a:r>
          </a:p>
          <a:p>
            <a:pPr marL="0" indent="0">
              <a:buNone/>
            </a:pPr>
            <a:r>
              <a:rPr lang="sl-SI" dirty="0"/>
              <a:t>»…v sami esenci kina … (je) potovanje v vseh smereh in z različnimi hitrostmi po času, …v katerem sta sedanjost in preteklost poistoveteni… V nekem smislu je to magični čas. A v drugem smislu je tudi psihološki čas, torej subjektivni, </a:t>
            </a:r>
            <a:r>
              <a:rPr lang="sl-SI" dirty="0" err="1"/>
              <a:t>afektivni</a:t>
            </a:r>
            <a:r>
              <a:rPr lang="sl-SI" dirty="0"/>
              <a:t> čas, …v katerem so hkrati prisotni in pomešani preteklost-spomin, imaginarna prihodnost in živi trenutek.«  (</a:t>
            </a:r>
            <a:r>
              <a:rPr lang="sl-SI" dirty="0" err="1"/>
              <a:t>Morin</a:t>
            </a:r>
            <a:r>
              <a:rPr lang="sl-SI" dirty="0"/>
              <a:t>, </a:t>
            </a:r>
            <a:r>
              <a:rPr lang="sl-SI" i="1" dirty="0"/>
              <a:t>Kino ali imaginarni človek</a:t>
            </a:r>
            <a:r>
              <a:rPr lang="sl-SI" dirty="0"/>
              <a:t>, str. 54-55)</a:t>
            </a:r>
          </a:p>
          <a:p>
            <a:pPr marL="0" indent="0">
              <a:buNone/>
            </a:pPr>
            <a:r>
              <a:rPr lang="sl-SI" dirty="0"/>
              <a:t>»Kamera oponaša postopke naše vidne zaznave. Raziskave </a:t>
            </a:r>
            <a:r>
              <a:rPr lang="sl-SI" dirty="0" err="1"/>
              <a:t>gestalt</a:t>
            </a:r>
            <a:r>
              <a:rPr lang="sl-SI" dirty="0"/>
              <a:t> teorije so pokazale, da je človeški pogled v procesu zaznavnega dešifriranja realnosti ves čas v gibanju. …kamera … (je) empirično našla gibljivost, ki je … gibljivost psihološkega vida.« (Prav tam, str. 94)</a:t>
            </a:r>
          </a:p>
          <a:p>
            <a:pPr marL="0" indent="0">
              <a:buNone/>
            </a:pPr>
            <a:endParaRPr lang="sl-SI" dirty="0"/>
          </a:p>
        </p:txBody>
      </p:sp>
    </p:spTree>
    <p:extLst>
      <p:ext uri="{BB962C8B-B14F-4D97-AF65-F5344CB8AC3E}">
        <p14:creationId xmlns:p14="http://schemas.microsoft.com/office/powerpoint/2010/main" val="2089095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Fenomenološko razumevanje filma</a:t>
            </a:r>
          </a:p>
        </p:txBody>
      </p:sp>
      <p:sp>
        <p:nvSpPr>
          <p:cNvPr id="3" name="Ograda vsebine 2"/>
          <p:cNvSpPr>
            <a:spLocks noGrp="1"/>
          </p:cNvSpPr>
          <p:nvPr>
            <p:ph idx="1"/>
          </p:nvPr>
        </p:nvSpPr>
        <p:spPr>
          <a:xfrm>
            <a:off x="457200" y="1600201"/>
            <a:ext cx="8229600" cy="3412976"/>
          </a:xfrm>
        </p:spPr>
        <p:txBody>
          <a:bodyPr>
            <a:normAutofit lnSpcReduction="10000"/>
          </a:bodyPr>
          <a:lstStyle/>
          <a:p>
            <a:pPr lvl="0"/>
            <a:r>
              <a:rPr lang="sl-SI" dirty="0"/>
              <a:t>Tem procesom se najbolj približa fenomenološka metoda, zato številni teoretiki, ki so blizu tej filozofski usmeritvi, na soroden način opozorijo na pomen umetniške upodobitve in umetniškega dogodka za človekovo razumevanje smisla bivanja in sveta, ki nas obdaja</a:t>
            </a:r>
          </a:p>
        </p:txBody>
      </p:sp>
    </p:spTree>
    <p:extLst>
      <p:ext uri="{BB962C8B-B14F-4D97-AF65-F5344CB8AC3E}">
        <p14:creationId xmlns:p14="http://schemas.microsoft.com/office/powerpoint/2010/main" val="4186059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 </a:t>
            </a:r>
          </a:p>
        </p:txBody>
      </p:sp>
      <p:sp>
        <p:nvSpPr>
          <p:cNvPr id="3" name="Ograda vsebine 2"/>
          <p:cNvSpPr>
            <a:spLocks noGrp="1"/>
          </p:cNvSpPr>
          <p:nvPr>
            <p:ph idx="1"/>
          </p:nvPr>
        </p:nvSpPr>
        <p:spPr>
          <a:xfrm>
            <a:off x="457200" y="548680"/>
            <a:ext cx="8229600" cy="5577483"/>
          </a:xfrm>
        </p:spPr>
        <p:txBody>
          <a:bodyPr>
            <a:normAutofit fontScale="85000" lnSpcReduction="10000"/>
          </a:bodyPr>
          <a:lstStyle/>
          <a:p>
            <a:pPr lvl="0"/>
            <a:r>
              <a:rPr lang="sl-SI" dirty="0"/>
              <a:t>Da bi se nas umetniška vsebina dotaknila, mora biti podana na način, ki vzburi celoto naših duševnih sil – čutila, čustva, afekte in razum, saj so doživetja enote smisla (</a:t>
            </a:r>
            <a:r>
              <a:rPr lang="sl-SI" dirty="0" err="1"/>
              <a:t>Gadamer</a:t>
            </a:r>
            <a:r>
              <a:rPr lang="sl-SI" dirty="0"/>
              <a:t>)</a:t>
            </a:r>
          </a:p>
          <a:p>
            <a:pPr lvl="0"/>
            <a:r>
              <a:rPr lang="sl-SI" dirty="0"/>
              <a:t>Da bi lahko bili inovativni, potrebujemo kulturne vsebine kot gradnike novih možnih svetov (</a:t>
            </a:r>
            <a:r>
              <a:rPr lang="sl-SI" dirty="0" err="1"/>
              <a:t>Ricoeur</a:t>
            </a:r>
            <a:r>
              <a:rPr lang="sl-SI" dirty="0"/>
              <a:t>), a prikazane na odprt in nedokončan način (</a:t>
            </a:r>
            <a:r>
              <a:rPr lang="sl-SI" dirty="0" err="1"/>
              <a:t>Pallasmaa</a:t>
            </a:r>
            <a:r>
              <a:rPr lang="sl-SI" dirty="0"/>
              <a:t>)</a:t>
            </a:r>
          </a:p>
          <a:p>
            <a:pPr lvl="0"/>
            <a:r>
              <a:rPr lang="sl-SI" dirty="0"/>
              <a:t>Najbolj prepričljivo nas lahko v globoko doživeto odprto izkušnjo v svetu vpelje neposredna izkušnja umetniškega (po)ustvarjanja kot kreiranja boljšega sveta (</a:t>
            </a:r>
            <a:r>
              <a:rPr lang="sl-SI" dirty="0" err="1"/>
              <a:t>Marry</a:t>
            </a:r>
            <a:r>
              <a:rPr lang="sl-SI" dirty="0"/>
              <a:t> Anne </a:t>
            </a:r>
            <a:r>
              <a:rPr lang="sl-SI" dirty="0" err="1"/>
              <a:t>Hunter</a:t>
            </a:r>
            <a:r>
              <a:rPr lang="sl-SI" dirty="0"/>
              <a:t>), opremljena z spodbudami za refleksijo doživetega in ustvarjanje lastne zgodbe (</a:t>
            </a:r>
            <a:r>
              <a:rPr lang="sl-SI" dirty="0" err="1"/>
              <a:t>Ricoeur</a:t>
            </a:r>
            <a:r>
              <a:rPr lang="sl-SI" dirty="0"/>
              <a:t>, </a:t>
            </a:r>
            <a:r>
              <a:rPr lang="sl-SI" dirty="0" err="1"/>
              <a:t>Bergala</a:t>
            </a:r>
            <a:r>
              <a:rPr lang="sl-SI" dirty="0"/>
              <a:t>, Borčič)</a:t>
            </a:r>
          </a:p>
        </p:txBody>
      </p:sp>
    </p:spTree>
    <p:extLst>
      <p:ext uri="{BB962C8B-B14F-4D97-AF65-F5344CB8AC3E}">
        <p14:creationId xmlns:p14="http://schemas.microsoft.com/office/powerpoint/2010/main" val="437823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 </a:t>
            </a:r>
          </a:p>
        </p:txBody>
      </p:sp>
      <p:sp>
        <p:nvSpPr>
          <p:cNvPr id="3" name="Ograda vsebine 2"/>
          <p:cNvSpPr>
            <a:spLocks noGrp="1"/>
          </p:cNvSpPr>
          <p:nvPr>
            <p:ph idx="1"/>
          </p:nvPr>
        </p:nvSpPr>
        <p:spPr>
          <a:xfrm>
            <a:off x="467544" y="404664"/>
            <a:ext cx="8064896" cy="5832648"/>
          </a:xfrm>
        </p:spPr>
        <p:txBody>
          <a:bodyPr>
            <a:normAutofit fontScale="85000" lnSpcReduction="20000"/>
          </a:bodyPr>
          <a:lstStyle/>
          <a:p>
            <a:pPr marL="0" indent="0">
              <a:buNone/>
            </a:pPr>
            <a:r>
              <a:rPr lang="sl-SI" sz="3000" dirty="0"/>
              <a:t>Posredujemo lahko moralne norme (discipliniranje) in izobrazbo (izobraževanje), vzgajamo/omikamo pa lahko človeka le z omogočanjem doživetij. Najlažja pot za omogočanje doživetij je poleg neposredne življenjske izkušnje umetnina, ki pretvarja doživljaje umetnika v sporočilni jezik, tako da so ti doživljaji dostopni sprejemnikom umetnine. Omogočanje doživetja je končna meja vzgojljivosti človeka, umetnost pa zato vrednota na sebi, ki omogoča vzgojno vplivanje brez ekscesne indoktrinacije. (R. Kroflič)</a:t>
            </a:r>
          </a:p>
          <a:p>
            <a:pPr marL="0" indent="0">
              <a:buNone/>
            </a:pPr>
            <a:endParaRPr lang="sl-SI" sz="3000" dirty="0"/>
          </a:p>
          <a:p>
            <a:pPr marL="0" indent="0">
              <a:buNone/>
            </a:pPr>
            <a:r>
              <a:rPr lang="sl-SI" sz="3000" dirty="0"/>
              <a:t>»Razvnel jo je kot pečico, s temi svojimi metaforami…« (</a:t>
            </a:r>
            <a:r>
              <a:rPr lang="sl-SI" sz="3000" dirty="0" err="1"/>
              <a:t>Massimo</a:t>
            </a:r>
            <a:r>
              <a:rPr lang="sl-SI" sz="3000" dirty="0"/>
              <a:t> </a:t>
            </a:r>
            <a:r>
              <a:rPr lang="sl-SI" sz="3000" dirty="0" err="1"/>
              <a:t>Troisi</a:t>
            </a:r>
            <a:r>
              <a:rPr lang="sl-SI" sz="3000" dirty="0"/>
              <a:t>, Michael </a:t>
            </a:r>
            <a:r>
              <a:rPr lang="sl-SI" sz="3000" dirty="0" err="1"/>
              <a:t>Radford</a:t>
            </a:r>
            <a:r>
              <a:rPr lang="sl-SI" sz="3000" dirty="0"/>
              <a:t> (1994) </a:t>
            </a:r>
            <a:r>
              <a:rPr lang="sl-SI" sz="3000" i="1" dirty="0"/>
              <a:t>Poštar (</a:t>
            </a:r>
            <a:r>
              <a:rPr lang="sl-SI" sz="3000" i="1" dirty="0" err="1"/>
              <a:t>Il</a:t>
            </a:r>
            <a:r>
              <a:rPr lang="sl-SI" sz="3000" i="1" dirty="0"/>
              <a:t> </a:t>
            </a:r>
            <a:r>
              <a:rPr lang="sl-SI" sz="3000" i="1" dirty="0" err="1"/>
              <a:t>Postino</a:t>
            </a:r>
            <a:r>
              <a:rPr lang="sl-SI" sz="3000" dirty="0"/>
              <a:t>))</a:t>
            </a:r>
          </a:p>
          <a:p>
            <a:pPr marL="0" indent="0">
              <a:buNone/>
            </a:pPr>
            <a:endParaRPr lang="sl-SI" sz="3000" dirty="0"/>
          </a:p>
          <a:p>
            <a:pPr marL="0" indent="0">
              <a:buNone/>
            </a:pPr>
            <a:r>
              <a:rPr lang="sl-SI" sz="3000" dirty="0"/>
              <a:t>»Izkoristi dan (…za poezijo…)!« (Peter </a:t>
            </a:r>
            <a:r>
              <a:rPr lang="sl-SI" sz="3000" dirty="0" err="1"/>
              <a:t>Weir</a:t>
            </a:r>
            <a:r>
              <a:rPr lang="sl-SI" sz="3000" dirty="0"/>
              <a:t> (1989) </a:t>
            </a:r>
            <a:r>
              <a:rPr lang="sl-SI" sz="3000" i="1" dirty="0"/>
              <a:t>Društvo mrtvih pesnikov (</a:t>
            </a:r>
            <a:r>
              <a:rPr lang="sl-SI" sz="3000" i="1" dirty="0" err="1"/>
              <a:t>Dead</a:t>
            </a:r>
            <a:r>
              <a:rPr lang="sl-SI" sz="3000" i="1" dirty="0"/>
              <a:t> </a:t>
            </a:r>
            <a:r>
              <a:rPr lang="sl-SI" sz="3000" i="1" dirty="0" err="1"/>
              <a:t>Poets</a:t>
            </a:r>
            <a:r>
              <a:rPr lang="sl-SI" sz="3000" i="1" dirty="0"/>
              <a:t> </a:t>
            </a:r>
            <a:r>
              <a:rPr lang="sl-SI" sz="3000" i="1" dirty="0" err="1"/>
              <a:t>Society</a:t>
            </a:r>
            <a:r>
              <a:rPr lang="sl-SI" sz="3000" dirty="0"/>
              <a:t>))</a:t>
            </a:r>
          </a:p>
          <a:p>
            <a:pPr marL="0" indent="0">
              <a:buNone/>
            </a:pPr>
            <a:endParaRPr lang="sl-SI" sz="3100" dirty="0"/>
          </a:p>
          <a:p>
            <a:pPr marL="0" indent="0">
              <a:buNone/>
            </a:pPr>
            <a:endParaRPr lang="sl-SI" sz="3100" dirty="0"/>
          </a:p>
        </p:txBody>
      </p:sp>
    </p:spTree>
    <p:extLst>
      <p:ext uri="{BB962C8B-B14F-4D97-AF65-F5344CB8AC3E}">
        <p14:creationId xmlns:p14="http://schemas.microsoft.com/office/powerpoint/2010/main" val="4054444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a:t>Kaj to pomeni za strukturo filmske vzgoje?</a:t>
            </a:r>
          </a:p>
        </p:txBody>
      </p:sp>
      <p:sp>
        <p:nvSpPr>
          <p:cNvPr id="3" name="Ograda vsebine 2"/>
          <p:cNvSpPr>
            <a:spLocks noGrp="1"/>
          </p:cNvSpPr>
          <p:nvPr>
            <p:ph idx="1"/>
          </p:nvPr>
        </p:nvSpPr>
        <p:spPr>
          <a:xfrm>
            <a:off x="457200" y="1600200"/>
            <a:ext cx="8229600" cy="4997152"/>
          </a:xfrm>
        </p:spPr>
        <p:txBody>
          <a:bodyPr>
            <a:normAutofit fontScale="92500"/>
          </a:bodyPr>
          <a:lstStyle/>
          <a:p>
            <a:pPr lvl="0"/>
            <a:r>
              <a:rPr lang="sl-SI" dirty="0"/>
              <a:t>Celotno fenomenološko strukturo filmsko-vzgojne izkušnje lahko tako razumemo kot omogočanje:</a:t>
            </a:r>
          </a:p>
          <a:p>
            <a:pPr lvl="1"/>
            <a:r>
              <a:rPr lang="sl-SI" dirty="0"/>
              <a:t>doživetja večplastne upodobitve zgodbe</a:t>
            </a:r>
          </a:p>
          <a:p>
            <a:pPr lvl="2"/>
            <a:r>
              <a:rPr lang="sl-SI" i="1" dirty="0"/>
              <a:t>le filmska zgodba z možnostjo različnih interpretacij ponuja dialoško izkušnjo</a:t>
            </a:r>
            <a:endParaRPr lang="sl-SI" b="1" dirty="0"/>
          </a:p>
          <a:p>
            <a:pPr lvl="1"/>
            <a:r>
              <a:rPr lang="sl-SI" dirty="0"/>
              <a:t>vstopanja v imaginarni svet filma preko zaznave in doživetja drugega v zgodbi, ki sega onstran utečene percepcije najbolj izpostavljenih gest/dejanj in vnaprejšnjih </a:t>
            </a:r>
            <a:r>
              <a:rPr lang="sl-SI" dirty="0" err="1"/>
              <a:t>interpretacijskih</a:t>
            </a:r>
            <a:r>
              <a:rPr lang="sl-SI" dirty="0"/>
              <a:t> shem/razlag zgodbe </a:t>
            </a:r>
          </a:p>
          <a:p>
            <a:pPr lvl="2"/>
            <a:r>
              <a:rPr lang="sl-SI" i="1" dirty="0"/>
              <a:t>film ne razlagamo vnaprej oziroma ga ne postavljamo v kontekst vnaprej postavljenega estetskega ali  lingvističnega režima</a:t>
            </a:r>
            <a:endParaRPr lang="sl-SI" b="1" dirty="0"/>
          </a:p>
          <a:p>
            <a:pPr marL="914400" lvl="2" indent="0">
              <a:buNone/>
            </a:pPr>
            <a:endParaRPr lang="sl-SI" dirty="0"/>
          </a:p>
        </p:txBody>
      </p:sp>
    </p:spTree>
    <p:extLst>
      <p:ext uri="{BB962C8B-B14F-4D97-AF65-F5344CB8AC3E}">
        <p14:creationId xmlns:p14="http://schemas.microsoft.com/office/powerpoint/2010/main" val="874812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 </a:t>
            </a:r>
          </a:p>
        </p:txBody>
      </p:sp>
      <p:sp>
        <p:nvSpPr>
          <p:cNvPr id="3" name="Ograda vsebine 2"/>
          <p:cNvSpPr>
            <a:spLocks noGrp="1"/>
          </p:cNvSpPr>
          <p:nvPr>
            <p:ph idx="1"/>
          </p:nvPr>
        </p:nvSpPr>
        <p:spPr>
          <a:xfrm>
            <a:off x="457200" y="836713"/>
            <a:ext cx="8229600" cy="4824536"/>
          </a:xfrm>
        </p:spPr>
        <p:txBody>
          <a:bodyPr>
            <a:normAutofit fontScale="85000" lnSpcReduction="20000"/>
          </a:bodyPr>
          <a:lstStyle/>
          <a:p>
            <a:pPr lvl="1"/>
            <a:r>
              <a:rPr lang="sl-SI" dirty="0"/>
              <a:t>sedimentacije sporočilnosti same zgodbe (obnova)</a:t>
            </a:r>
          </a:p>
          <a:p>
            <a:pPr lvl="2"/>
            <a:r>
              <a:rPr lang="sl-SI" i="1" dirty="0"/>
              <a:t>potopitev v zgodbo nas sooči z </a:t>
            </a:r>
            <a:r>
              <a:rPr lang="sl-SI" i="1" dirty="0" err="1"/>
              <a:t>drugostjo</a:t>
            </a:r>
            <a:r>
              <a:rPr lang="sl-SI" i="1" dirty="0"/>
              <a:t> filmske izkušnje</a:t>
            </a:r>
            <a:endParaRPr lang="sl-SI" dirty="0"/>
          </a:p>
          <a:p>
            <a:pPr lvl="1"/>
            <a:r>
              <a:rPr lang="sl-SI" dirty="0"/>
              <a:t>inovacije kot ustvarjanja pomena preko</a:t>
            </a:r>
          </a:p>
          <a:p>
            <a:pPr lvl="2"/>
            <a:r>
              <a:rPr lang="sl-SI" sz="2600" dirty="0"/>
              <a:t>identifikacije sebe z vlogo drugega</a:t>
            </a:r>
          </a:p>
          <a:p>
            <a:pPr lvl="3"/>
            <a:r>
              <a:rPr lang="sl-SI" sz="2400" i="1" dirty="0"/>
              <a:t>Se ti je kaj podobnega kot junaku zgodbe že zgodilo?</a:t>
            </a:r>
            <a:endParaRPr lang="sl-SI" sz="2400" dirty="0"/>
          </a:p>
          <a:p>
            <a:pPr lvl="2"/>
            <a:r>
              <a:rPr lang="sl-SI" sz="2600" dirty="0"/>
              <a:t>projekcije sebe v zgodbo </a:t>
            </a:r>
          </a:p>
          <a:p>
            <a:pPr lvl="3"/>
            <a:r>
              <a:rPr lang="sl-SI" sz="2400" i="1" dirty="0"/>
              <a:t>Kako bi se sam počutil v zgodbi junaka?</a:t>
            </a:r>
            <a:endParaRPr lang="sl-SI" sz="2400" b="1" i="1" dirty="0"/>
          </a:p>
          <a:p>
            <a:pPr lvl="2"/>
            <a:r>
              <a:rPr lang="sl-SI" sz="2600" dirty="0" err="1"/>
              <a:t>intersubjektivnega</a:t>
            </a:r>
            <a:r>
              <a:rPr lang="sl-SI" sz="2600" dirty="0"/>
              <a:t> preverjanja doživetega v pogovoru s so-gledalci,  avtorji</a:t>
            </a:r>
          </a:p>
          <a:p>
            <a:pPr lvl="3"/>
            <a:r>
              <a:rPr lang="sl-SI" sz="2400" i="1" dirty="0"/>
              <a:t>obogatitev svojega doživetja z zaznavami in interpretacijami </a:t>
            </a:r>
            <a:r>
              <a:rPr lang="sl-SI" sz="2400" i="1" dirty="0" err="1"/>
              <a:t>sogledalcev</a:t>
            </a:r>
            <a:r>
              <a:rPr lang="sl-SI" sz="2400" i="1" dirty="0"/>
              <a:t> </a:t>
            </a:r>
            <a:endParaRPr lang="sl-SI" sz="2400" b="1" i="1" dirty="0"/>
          </a:p>
          <a:p>
            <a:pPr lvl="1"/>
            <a:r>
              <a:rPr lang="sl-SI" dirty="0"/>
              <a:t>oblikovanja svoje filmske zgodbe …</a:t>
            </a:r>
          </a:p>
          <a:p>
            <a:pPr lvl="2"/>
            <a:r>
              <a:rPr lang="sl-SI" i="1" dirty="0"/>
              <a:t>zgodbe v »glavi«</a:t>
            </a:r>
            <a:endParaRPr lang="sl-SI" dirty="0"/>
          </a:p>
          <a:p>
            <a:pPr lvl="2"/>
            <a:r>
              <a:rPr lang="sl-SI" i="1" dirty="0"/>
              <a:t>zgodbe, ustvarjene v filmskem mediju</a:t>
            </a:r>
            <a:endParaRPr lang="sl-SI" dirty="0"/>
          </a:p>
        </p:txBody>
      </p:sp>
    </p:spTree>
    <p:extLst>
      <p:ext uri="{BB962C8B-B14F-4D97-AF65-F5344CB8AC3E}">
        <p14:creationId xmlns:p14="http://schemas.microsoft.com/office/powerpoint/2010/main" val="377424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a:t>Izbrani praktični primeri vzgojnih učinkov umetniških izkušenj</a:t>
            </a:r>
          </a:p>
        </p:txBody>
      </p:sp>
      <p:sp>
        <p:nvSpPr>
          <p:cNvPr id="3" name="Ograda vsebine 2"/>
          <p:cNvSpPr>
            <a:spLocks noGrp="1"/>
          </p:cNvSpPr>
          <p:nvPr>
            <p:ph idx="1"/>
          </p:nvPr>
        </p:nvSpPr>
        <p:spPr/>
        <p:txBody>
          <a:bodyPr/>
          <a:lstStyle/>
          <a:p>
            <a:pPr marL="0" indent="0">
              <a:buNone/>
            </a:pPr>
            <a:r>
              <a:rPr lang="sl-SI" dirty="0"/>
              <a:t> </a:t>
            </a:r>
          </a:p>
        </p:txBody>
      </p:sp>
      <p:pic>
        <p:nvPicPr>
          <p:cNvPr id="1026" name="Picture 2" descr="D:\Moji dokumenti\nastopi\Predavanja 2016 - 2017\PAD 2017\cbec0c_5ba95fb8b57b4685b61ba951345dbf5b~mv2_d_3163_2229_s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3816" y="1916832"/>
            <a:ext cx="3953415" cy="2784145"/>
          </a:xfrm>
          <a:prstGeom prst="rect">
            <a:avLst/>
          </a:prstGeom>
          <a:noFill/>
          <a:extLst>
            <a:ext uri="{909E8E84-426E-40DD-AFC4-6F175D3DCCD1}">
              <a14:hiddenFill xmlns:a14="http://schemas.microsoft.com/office/drawing/2010/main">
                <a:solidFill>
                  <a:srgbClr val="FFFFFF"/>
                </a:solidFill>
              </a14:hiddenFill>
            </a:ext>
          </a:extLst>
        </p:spPr>
      </p:pic>
      <p:sp>
        <p:nvSpPr>
          <p:cNvPr id="4" name="PoljeZBesedilom 3"/>
          <p:cNvSpPr txBox="1"/>
          <p:nvPr/>
        </p:nvSpPr>
        <p:spPr>
          <a:xfrm>
            <a:off x="2339752" y="5085183"/>
            <a:ext cx="4248472" cy="923330"/>
          </a:xfrm>
          <a:prstGeom prst="rect">
            <a:avLst/>
          </a:prstGeom>
          <a:noFill/>
        </p:spPr>
        <p:txBody>
          <a:bodyPr wrap="square" rtlCol="0">
            <a:spAutoFit/>
          </a:bodyPr>
          <a:lstStyle/>
          <a:p>
            <a:r>
              <a:rPr lang="sl-SI" dirty="0"/>
              <a:t>Razumevanje pomena sporočila:</a:t>
            </a:r>
          </a:p>
          <a:p>
            <a:r>
              <a:rPr lang="sl-SI" dirty="0"/>
              <a:t>Iz razstave likovnih izdelkov beguncev v Knjižnici Logatec</a:t>
            </a:r>
          </a:p>
        </p:txBody>
      </p:sp>
    </p:spTree>
    <p:extLst>
      <p:ext uri="{BB962C8B-B14F-4D97-AF65-F5344CB8AC3E}">
        <p14:creationId xmlns:p14="http://schemas.microsoft.com/office/powerpoint/2010/main" val="4087002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a:t>Umetnost kot način vstopanja v svet in spopadanje z duševnimi težavami</a:t>
            </a:r>
          </a:p>
        </p:txBody>
      </p:sp>
      <p:sp>
        <p:nvSpPr>
          <p:cNvPr id="3" name="Ograda vsebine 2"/>
          <p:cNvSpPr>
            <a:spLocks noGrp="1"/>
          </p:cNvSpPr>
          <p:nvPr>
            <p:ph idx="1"/>
          </p:nvPr>
        </p:nvSpPr>
        <p:spPr>
          <a:xfrm>
            <a:off x="457200" y="1772816"/>
            <a:ext cx="8229600" cy="4680520"/>
          </a:xfrm>
        </p:spPr>
        <p:txBody>
          <a:bodyPr>
            <a:normAutofit fontScale="85000" lnSpcReduction="10000"/>
          </a:bodyPr>
          <a:lstStyle/>
          <a:p>
            <a:r>
              <a:rPr lang="sl-SI" dirty="0"/>
              <a:t>Komunikacija s svetom je vir zdravja ali duševnih težav</a:t>
            </a:r>
          </a:p>
          <a:p>
            <a:r>
              <a:rPr lang="sl-SI" dirty="0"/>
              <a:t>Umetnost lahko deluje kot preventivni dejavnik duševnega blagostanja, s tem, da nam omogoči</a:t>
            </a:r>
          </a:p>
          <a:p>
            <a:pPr lvl="1"/>
            <a:r>
              <a:rPr lang="sl-SI" dirty="0"/>
              <a:t>Uživanje v lepem in ustvarjanje lepšega sveta</a:t>
            </a:r>
          </a:p>
          <a:p>
            <a:pPr lvl="1"/>
            <a:r>
              <a:rPr lang="sl-SI" dirty="0" err="1"/>
              <a:t>Subjektiviran</a:t>
            </a:r>
            <a:r>
              <a:rPr lang="sl-SI" dirty="0"/>
              <a:t> vstop v svet </a:t>
            </a:r>
          </a:p>
          <a:p>
            <a:pPr lvl="1"/>
            <a:r>
              <a:rPr lang="sl-SI" dirty="0"/>
              <a:t>Ustvarjalno uporabljanje umetniških jezikov za premagovanje </a:t>
            </a:r>
            <a:r>
              <a:rPr lang="sl-SI" dirty="0" err="1"/>
              <a:t>hendikepov</a:t>
            </a:r>
            <a:endParaRPr lang="sl-SI" dirty="0"/>
          </a:p>
          <a:p>
            <a:r>
              <a:rPr lang="sl-SI" dirty="0"/>
              <a:t>Pa tudi kot kurativni dejavnik predelovanja osebnih travm in posledično preprečevalec resnih duševnih motenj</a:t>
            </a:r>
          </a:p>
          <a:p>
            <a:pPr lvl="1"/>
            <a:r>
              <a:rPr lang="sl-SI" dirty="0"/>
              <a:t>Hermenevtično razumevanje zgodbe in katarza</a:t>
            </a:r>
          </a:p>
          <a:p>
            <a:pPr lvl="1"/>
            <a:endParaRPr lang="sl-SI" sz="2000" dirty="0"/>
          </a:p>
          <a:p>
            <a:pPr lvl="1"/>
            <a:endParaRPr lang="sl-SI" dirty="0"/>
          </a:p>
        </p:txBody>
      </p:sp>
    </p:spTree>
    <p:extLst>
      <p:ext uri="{BB962C8B-B14F-4D97-AF65-F5344CB8AC3E}">
        <p14:creationId xmlns:p14="http://schemas.microsoft.com/office/powerpoint/2010/main" val="1595643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99592" y="274638"/>
            <a:ext cx="7416824" cy="850106"/>
          </a:xfrm>
        </p:spPr>
        <p:txBody>
          <a:bodyPr>
            <a:normAutofit/>
          </a:bodyPr>
          <a:lstStyle/>
          <a:p>
            <a:r>
              <a:rPr lang="sl-SI" altLang="sl-SI" sz="3200" dirty="0"/>
              <a:t>Ustvarjanje in doživljanje lepega</a:t>
            </a:r>
            <a:endParaRPr lang="sl-SI" sz="3200" dirty="0"/>
          </a:p>
        </p:txBody>
      </p:sp>
      <p:pic>
        <p:nvPicPr>
          <p:cNvPr id="4" name="Ograda vsebine 3" descr="Kolaži2"/>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1124744"/>
            <a:ext cx="6120680" cy="4968552"/>
          </a:xfrm>
          <a:prstGeom prst="rect">
            <a:avLst/>
          </a:prstGeom>
          <a:noFill/>
          <a:ln>
            <a:noFill/>
          </a:ln>
        </p:spPr>
      </p:pic>
      <p:sp>
        <p:nvSpPr>
          <p:cNvPr id="3" name="PoljeZBesedilom 2"/>
          <p:cNvSpPr txBox="1"/>
          <p:nvPr/>
        </p:nvSpPr>
        <p:spPr>
          <a:xfrm>
            <a:off x="1691680" y="6381328"/>
            <a:ext cx="3744416" cy="369332"/>
          </a:xfrm>
          <a:prstGeom prst="rect">
            <a:avLst/>
          </a:prstGeom>
          <a:noFill/>
        </p:spPr>
        <p:txBody>
          <a:bodyPr wrap="square" rtlCol="0">
            <a:spAutoFit/>
          </a:bodyPr>
          <a:lstStyle/>
          <a:p>
            <a:r>
              <a:rPr lang="sl-SI" dirty="0"/>
              <a:t>© Vrtec </a:t>
            </a:r>
            <a:r>
              <a:rPr lang="sl-SI" dirty="0" err="1"/>
              <a:t>Vodmat</a:t>
            </a:r>
            <a:endParaRPr lang="sl-SI" dirty="0"/>
          </a:p>
        </p:txBody>
      </p:sp>
    </p:spTree>
    <p:extLst>
      <p:ext uri="{BB962C8B-B14F-4D97-AF65-F5344CB8AC3E}">
        <p14:creationId xmlns:p14="http://schemas.microsoft.com/office/powerpoint/2010/main" val="3524396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sl-SI" sz="3200" dirty="0" err="1"/>
              <a:t>Subjektiviran</a:t>
            </a:r>
            <a:r>
              <a:rPr lang="sl-SI" sz="3200" dirty="0"/>
              <a:t> vstop v svet in o</a:t>
            </a:r>
            <a:r>
              <a:rPr lang="sl-SI" altLang="sl-SI" sz="3200" dirty="0">
                <a:latin typeface="Cambria" pitchFamily="18" charset="0"/>
              </a:rPr>
              <a:t>ntološki angažma </a:t>
            </a:r>
            <a:r>
              <a:rPr lang="sl-SI" altLang="sl-SI" sz="3200" dirty="0"/>
              <a:t>– Virtualni vrtovi</a:t>
            </a:r>
            <a:endParaRPr lang="sl-SI" sz="3200" dirty="0"/>
          </a:p>
        </p:txBody>
      </p:sp>
      <p:pic>
        <p:nvPicPr>
          <p:cNvPr id="56323"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6525" y="1557338"/>
            <a:ext cx="4481513" cy="3167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2881313"/>
            <a:ext cx="4616450"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oljeZBesedilom 2"/>
          <p:cNvSpPr txBox="1"/>
          <p:nvPr/>
        </p:nvSpPr>
        <p:spPr>
          <a:xfrm>
            <a:off x="520461" y="5079649"/>
            <a:ext cx="3384376" cy="369332"/>
          </a:xfrm>
          <a:prstGeom prst="rect">
            <a:avLst/>
          </a:prstGeom>
          <a:noFill/>
        </p:spPr>
        <p:txBody>
          <a:bodyPr wrap="square" rtlCol="0">
            <a:spAutoFit/>
          </a:bodyPr>
          <a:lstStyle/>
          <a:p>
            <a:r>
              <a:rPr lang="sl-SI" dirty="0"/>
              <a:t>© Vrtec </a:t>
            </a:r>
            <a:r>
              <a:rPr lang="sl-SI" dirty="0" err="1"/>
              <a:t>Vodmat</a:t>
            </a:r>
            <a:endParaRPr lang="sl-SI" dirty="0"/>
          </a:p>
        </p:txBody>
      </p:sp>
    </p:spTree>
    <p:extLst>
      <p:ext uri="{BB962C8B-B14F-4D97-AF65-F5344CB8AC3E}">
        <p14:creationId xmlns:p14="http://schemas.microsoft.com/office/powerpoint/2010/main" val="2462751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Naslov 1"/>
          <p:cNvSpPr>
            <a:spLocks noGrp="1"/>
          </p:cNvSpPr>
          <p:nvPr>
            <p:ph type="title"/>
          </p:nvPr>
        </p:nvSpPr>
        <p:spPr bwMode="auto">
          <a:xfrm>
            <a:off x="457200" y="548680"/>
            <a:ext cx="8229600" cy="7371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sl-SI" altLang="sl-SI" sz="3200" dirty="0"/>
              <a:t>Metafora in ustvarjanje novih izraznih možnosti</a:t>
            </a:r>
          </a:p>
        </p:txBody>
      </p:sp>
      <p:sp>
        <p:nvSpPr>
          <p:cNvPr id="49155" name="Ograda vsebine 2"/>
          <p:cNvSpPr>
            <a:spLocks noGrp="1"/>
          </p:cNvSpPr>
          <p:nvPr>
            <p:ph idx="1"/>
          </p:nvPr>
        </p:nvSpPr>
        <p:spPr bwMode="auto">
          <a:xfrm>
            <a:off x="457200" y="2071688"/>
            <a:ext cx="8229600" cy="405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Tx/>
              <a:buNone/>
            </a:pPr>
            <a:r>
              <a:rPr lang="sl-SI" altLang="sl-SI"/>
              <a:t>  </a:t>
            </a:r>
          </a:p>
        </p:txBody>
      </p:sp>
      <p:pic>
        <p:nvPicPr>
          <p:cNvPr id="49156" name="Ograda vsebine 22" descr="ANAL9136-grlic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851" y="1340768"/>
            <a:ext cx="7556534" cy="4967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oljeZBesedilom 2"/>
          <p:cNvSpPr txBox="1"/>
          <p:nvPr/>
        </p:nvSpPr>
        <p:spPr>
          <a:xfrm>
            <a:off x="827584" y="6307936"/>
            <a:ext cx="3096344" cy="369332"/>
          </a:xfrm>
          <a:prstGeom prst="rect">
            <a:avLst/>
          </a:prstGeom>
          <a:noFill/>
        </p:spPr>
        <p:txBody>
          <a:bodyPr wrap="square" rtlCol="0">
            <a:spAutoFit/>
          </a:bodyPr>
          <a:lstStyle/>
          <a:p>
            <a:r>
              <a:rPr lang="sl-SI" dirty="0"/>
              <a:t>© Vrtec </a:t>
            </a:r>
            <a:r>
              <a:rPr lang="sl-SI" dirty="0" err="1"/>
              <a:t>Vodmat</a:t>
            </a:r>
            <a:endParaRPr lang="sl-SI" dirty="0"/>
          </a:p>
        </p:txBody>
      </p:sp>
    </p:spTree>
    <p:extLst>
      <p:ext uri="{BB962C8B-B14F-4D97-AF65-F5344CB8AC3E}">
        <p14:creationId xmlns:p14="http://schemas.microsoft.com/office/powerpoint/2010/main" val="955957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Naslov 1"/>
          <p:cNvSpPr>
            <a:spLocks noGrp="1"/>
          </p:cNvSpPr>
          <p:nvPr>
            <p:ph type="title"/>
          </p:nvPr>
        </p:nvSpPr>
        <p:spPr bwMode="auto">
          <a:xfrm>
            <a:off x="142875" y="428625"/>
            <a:ext cx="8929688" cy="928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sl-SI" altLang="sl-SI" sz="3200" dirty="0"/>
              <a:t>Hermenevtično razumevanje zgodbe in katarza</a:t>
            </a:r>
          </a:p>
        </p:txBody>
      </p:sp>
      <p:pic>
        <p:nvPicPr>
          <p:cNvPr id="55299" name="Ograda vsebine 5" descr="munch-sal-brez okvirja.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99792" y="1251704"/>
            <a:ext cx="3961478" cy="54730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oljeZBesedilom 1"/>
          <p:cNvSpPr txBox="1"/>
          <p:nvPr/>
        </p:nvSpPr>
        <p:spPr>
          <a:xfrm>
            <a:off x="395536" y="6135651"/>
            <a:ext cx="2016224" cy="369332"/>
          </a:xfrm>
          <a:prstGeom prst="rect">
            <a:avLst/>
          </a:prstGeom>
          <a:noFill/>
        </p:spPr>
        <p:txBody>
          <a:bodyPr wrap="square" rtlCol="0">
            <a:spAutoFit/>
          </a:bodyPr>
          <a:lstStyle/>
          <a:p>
            <a:r>
              <a:rPr lang="sl-SI" dirty="0"/>
              <a:t>© Vrtec </a:t>
            </a:r>
            <a:r>
              <a:rPr lang="sl-SI" dirty="0" err="1"/>
              <a:t>Vodmat</a:t>
            </a:r>
            <a:endParaRPr lang="sl-SI" dirty="0"/>
          </a:p>
        </p:txBody>
      </p:sp>
    </p:spTree>
    <p:extLst>
      <p:ext uri="{BB962C8B-B14F-4D97-AF65-F5344CB8AC3E}">
        <p14:creationId xmlns:p14="http://schemas.microsoft.com/office/powerpoint/2010/main" val="29013338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3200" dirty="0"/>
              <a:t>Ustvarjanje lastne zgodbe v filmskem mediju –vstopanje v svet na umetniški način…</a:t>
            </a:r>
          </a:p>
        </p:txBody>
      </p:sp>
      <p:sp>
        <p:nvSpPr>
          <p:cNvPr id="3" name="Ograda vsebine 2"/>
          <p:cNvSpPr>
            <a:spLocks noGrp="1"/>
          </p:cNvSpPr>
          <p:nvPr>
            <p:ph idx="1"/>
          </p:nvPr>
        </p:nvSpPr>
        <p:spPr/>
        <p:txBody>
          <a:bodyPr>
            <a:normAutofit lnSpcReduction="10000"/>
          </a:bodyPr>
          <a:lstStyle/>
          <a:p>
            <a:r>
              <a:rPr lang="sl-SI" dirty="0"/>
              <a:t>Vrtec </a:t>
            </a:r>
            <a:r>
              <a:rPr lang="sl-SI" dirty="0" err="1"/>
              <a:t>Vodmat</a:t>
            </a:r>
            <a:r>
              <a:rPr lang="sl-SI" dirty="0"/>
              <a:t>: </a:t>
            </a:r>
            <a:r>
              <a:rPr lang="sl-SI" b="1" dirty="0"/>
              <a:t>Smešne živali (Žabice, 2019)</a:t>
            </a:r>
          </a:p>
          <a:p>
            <a:pPr marL="400050" lvl="1" indent="0">
              <a:buNone/>
            </a:pPr>
            <a:r>
              <a:rPr lang="sl-SI" dirty="0"/>
              <a:t>Animirani film so ustvarili otroci iz Vrtca </a:t>
            </a:r>
            <a:r>
              <a:rPr lang="sl-SI" dirty="0" err="1"/>
              <a:t>Vodmat</a:t>
            </a:r>
            <a:r>
              <a:rPr lang="sl-SI" dirty="0"/>
              <a:t>, v tehniki stop-animacija skupaj z: vzgojiteljicama </a:t>
            </a:r>
            <a:r>
              <a:rPr lang="sl-SI" dirty="0" err="1"/>
              <a:t>Tano</a:t>
            </a:r>
            <a:r>
              <a:rPr lang="sl-SI" dirty="0"/>
              <a:t> Radan in Marušo Ferjančič, pesnico Andrejo Štepec, filmsko animatorko Anko Kočevar, glasbenicama Tejo Bitenc in </a:t>
            </a:r>
            <a:r>
              <a:rPr lang="sl-SI" dirty="0" err="1"/>
              <a:t>Olivijo</a:t>
            </a:r>
            <a:r>
              <a:rPr lang="sl-SI" dirty="0"/>
              <a:t> Grafenauer in fotografom Tadejem Bernikom.</a:t>
            </a:r>
            <a:br>
              <a:rPr lang="sl-SI" dirty="0"/>
            </a:br>
            <a:r>
              <a:rPr lang="sl-SI" dirty="0"/>
              <a:t>Produkcija: KUD Mreža in Vrtec </a:t>
            </a:r>
            <a:r>
              <a:rPr lang="sl-SI" dirty="0" err="1"/>
              <a:t>Vodmat</a:t>
            </a:r>
            <a:r>
              <a:rPr lang="sl-SI" dirty="0"/>
              <a:t>, 2019.</a:t>
            </a:r>
            <a:br>
              <a:rPr lang="sl-SI" dirty="0"/>
            </a:br>
            <a:r>
              <a:rPr lang="sl-SI" dirty="0"/>
              <a:t>Producentki: Nataša Serec in Darja Štirn.</a:t>
            </a:r>
          </a:p>
          <a:p>
            <a:r>
              <a:rPr lang="sl-SI" dirty="0">
                <a:hlinkClick r:id="rId2"/>
              </a:rPr>
              <a:t>https://vimeo.com/340847007</a:t>
            </a:r>
            <a:r>
              <a:rPr lang="sl-SI" dirty="0"/>
              <a:t> </a:t>
            </a:r>
          </a:p>
        </p:txBody>
      </p:sp>
    </p:spTree>
    <p:extLst>
      <p:ext uri="{BB962C8B-B14F-4D97-AF65-F5344CB8AC3E}">
        <p14:creationId xmlns:p14="http://schemas.microsoft.com/office/powerpoint/2010/main" val="32156266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Sklepna misel</a:t>
            </a:r>
          </a:p>
        </p:txBody>
      </p:sp>
      <p:sp>
        <p:nvSpPr>
          <p:cNvPr id="3" name="Ograda vsebine 2"/>
          <p:cNvSpPr>
            <a:spLocks noGrp="1"/>
          </p:cNvSpPr>
          <p:nvPr>
            <p:ph idx="1"/>
          </p:nvPr>
        </p:nvSpPr>
        <p:spPr>
          <a:xfrm>
            <a:off x="457200" y="1412776"/>
            <a:ext cx="8229600" cy="4713387"/>
          </a:xfrm>
        </p:spPr>
        <p:txBody>
          <a:bodyPr>
            <a:normAutofit fontScale="92500" lnSpcReduction="10000"/>
          </a:bodyPr>
          <a:lstStyle/>
          <a:p>
            <a:pPr marL="0" indent="0" algn="ctr">
              <a:buNone/>
            </a:pPr>
            <a:r>
              <a:rPr lang="sl-SI" dirty="0"/>
              <a:t>Kakovostno umetniško izkušnjo (v smislu dojemanja sporočila umetnine ali posebnega načina vstopanja v svet) lahko zagotovi samo umetnik oziroma uprizoritev umetnine v kulturno-umetniški instituciji. V šolskem okolju pa mora umetnik oziroma KU institucija nujno sodelovati z nosilci vzgojno-izobraževalnih dejavnosti. Vrtec/šola lahko (ponovno) postane žarišče kulturnega življenja v lokalni skupnosti.</a:t>
            </a:r>
          </a:p>
          <a:p>
            <a:pPr marL="0" indent="0" algn="ctr">
              <a:buNone/>
            </a:pPr>
            <a:r>
              <a:rPr lang="sl-SI" sz="2600" dirty="0"/>
              <a:t> (Kroflič, R. (2018). </a:t>
            </a:r>
            <a:r>
              <a:rPr lang="sl-SI" sz="2600" b="1" dirty="0">
                <a:hlinkClick r:id="rId2"/>
              </a:rPr>
              <a:t>Vzgoja s pomočjo umetniških izkušenj v projektu SKUM</a:t>
            </a:r>
            <a:r>
              <a:rPr lang="sl-SI" sz="2600" dirty="0"/>
              <a:t> (Ljubljana, 17. 4. 2018))</a:t>
            </a:r>
          </a:p>
        </p:txBody>
      </p:sp>
    </p:spTree>
    <p:extLst>
      <p:ext uri="{BB962C8B-B14F-4D97-AF65-F5344CB8AC3E}">
        <p14:creationId xmlns:p14="http://schemas.microsoft.com/office/powerpoint/2010/main" val="2610503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548680"/>
            <a:ext cx="8229600" cy="1080120"/>
          </a:xfrm>
        </p:spPr>
        <p:txBody>
          <a:bodyPr/>
          <a:lstStyle/>
          <a:p>
            <a:r>
              <a:rPr lang="sl-SI" dirty="0"/>
              <a:t>Struktura predavanja</a:t>
            </a:r>
          </a:p>
        </p:txBody>
      </p:sp>
      <p:sp>
        <p:nvSpPr>
          <p:cNvPr id="3" name="Ograda vsebine 2"/>
          <p:cNvSpPr>
            <a:spLocks noGrp="1"/>
          </p:cNvSpPr>
          <p:nvPr>
            <p:ph idx="1"/>
          </p:nvPr>
        </p:nvSpPr>
        <p:spPr>
          <a:xfrm>
            <a:off x="467544" y="1772816"/>
            <a:ext cx="8219256" cy="4032448"/>
          </a:xfrm>
        </p:spPr>
        <p:txBody>
          <a:bodyPr>
            <a:normAutofit/>
          </a:bodyPr>
          <a:lstStyle/>
          <a:p>
            <a:r>
              <a:rPr lang="sl-SI" sz="2800" dirty="0"/>
              <a:t>Zakaj današnji zagovor kulturno-umetnostne vzgoje pogosto zgreši bistvo problema?</a:t>
            </a:r>
          </a:p>
          <a:p>
            <a:r>
              <a:rPr lang="sl-SI" sz="2800" dirty="0"/>
              <a:t>Kako okrepiti zavedanje pedagoškega pomena umetnosti zaradi umetnosti?</a:t>
            </a:r>
          </a:p>
          <a:p>
            <a:r>
              <a:rPr lang="sl-SI" sz="2800" dirty="0"/>
              <a:t>Kakšna je posebnost filmske umetnosti in njen pedagoški pomen? </a:t>
            </a:r>
          </a:p>
          <a:p>
            <a:r>
              <a:rPr lang="sl-SI" sz="2800" dirty="0"/>
              <a:t>Nekaj primerov pozitivnih učinkov umetniške izkušnje na otroke/mladostnike</a:t>
            </a:r>
          </a:p>
          <a:p>
            <a:endParaRPr lang="sl-SI" dirty="0"/>
          </a:p>
        </p:txBody>
      </p:sp>
    </p:spTree>
    <p:extLst>
      <p:ext uri="{BB962C8B-B14F-4D97-AF65-F5344CB8AC3E}">
        <p14:creationId xmlns:p14="http://schemas.microsoft.com/office/powerpoint/2010/main" val="1022873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332656"/>
            <a:ext cx="8229600" cy="1143000"/>
          </a:xfrm>
        </p:spPr>
        <p:txBody>
          <a:bodyPr>
            <a:normAutofit/>
          </a:bodyPr>
          <a:lstStyle/>
          <a:p>
            <a:pPr lvl="0"/>
            <a:r>
              <a:rPr lang="sl-SI" sz="3200" dirty="0"/>
              <a:t>Zakaj današnji zagovor kulturno-umetnostne vzgoje pogosto zgreši bistvo problema?</a:t>
            </a:r>
          </a:p>
        </p:txBody>
      </p:sp>
      <p:sp>
        <p:nvSpPr>
          <p:cNvPr id="3" name="Ograda vsebine 2"/>
          <p:cNvSpPr>
            <a:spLocks noGrp="1"/>
          </p:cNvSpPr>
          <p:nvPr>
            <p:ph idx="1"/>
          </p:nvPr>
        </p:nvSpPr>
        <p:spPr>
          <a:xfrm>
            <a:off x="457200" y="1988841"/>
            <a:ext cx="8229600" cy="3456384"/>
          </a:xfrm>
        </p:spPr>
        <p:txBody>
          <a:bodyPr>
            <a:normAutofit/>
          </a:bodyPr>
          <a:lstStyle/>
          <a:p>
            <a:r>
              <a:rPr lang="sl-SI" sz="2500" dirty="0"/>
              <a:t>Do sredine 19. stoletja je bila literatura </a:t>
            </a:r>
            <a:r>
              <a:rPr lang="sl-SI" altLang="sl-SI" sz="2500" dirty="0"/>
              <a:t>osrednji del splošne humanistične izobrazbe, a bolj zaradi vsebinskega sporočila/moralke in razvoja retoričnih spretnosti</a:t>
            </a:r>
          </a:p>
          <a:p>
            <a:r>
              <a:rPr lang="sl-SI" sz="2500" dirty="0"/>
              <a:t>Utilitarizem konca 19. stoletja umetnost postavi na obrobje šolskih programov (H. Spencer), na drugi strani pa romantika (F. Schiller) izpostavi ideal „umetnosti zaradi umetnosti“ – umetnosti pripiše torej osrednje mesto v procesih učlovečenja </a:t>
            </a:r>
          </a:p>
        </p:txBody>
      </p:sp>
    </p:spTree>
    <p:extLst>
      <p:ext uri="{BB962C8B-B14F-4D97-AF65-F5344CB8AC3E}">
        <p14:creationId xmlns:p14="http://schemas.microsoft.com/office/powerpoint/2010/main" val="1843051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 </a:t>
            </a:r>
          </a:p>
        </p:txBody>
      </p:sp>
      <p:sp>
        <p:nvSpPr>
          <p:cNvPr id="3" name="Ograda vsebine 2"/>
          <p:cNvSpPr>
            <a:spLocks noGrp="1"/>
          </p:cNvSpPr>
          <p:nvPr>
            <p:ph idx="1"/>
          </p:nvPr>
        </p:nvSpPr>
        <p:spPr>
          <a:xfrm>
            <a:off x="457200" y="476672"/>
            <a:ext cx="8229600" cy="6192688"/>
          </a:xfrm>
        </p:spPr>
        <p:txBody>
          <a:bodyPr>
            <a:normAutofit fontScale="70000" lnSpcReduction="20000"/>
          </a:bodyPr>
          <a:lstStyle/>
          <a:p>
            <a:r>
              <a:rPr lang="sl-SI" sz="3400" dirty="0"/>
              <a:t>Zadnjih 30 let mednarodni dokumenti UNESCA, OECD, EU propagirajo vzgojo z umetnostjo za doseganje kompetenc, potrebnih v 21. stoletju – vzorčen primer P. </a:t>
            </a:r>
            <a:r>
              <a:rPr lang="sl-SI" sz="3400" dirty="0" err="1"/>
              <a:t>Collard</a:t>
            </a:r>
            <a:r>
              <a:rPr lang="sl-SI" sz="3400" dirty="0"/>
              <a:t> </a:t>
            </a:r>
            <a:r>
              <a:rPr lang="sl-SI" dirty="0"/>
              <a:t>(2017, </a:t>
            </a:r>
            <a:r>
              <a:rPr lang="pl-PL" sz="3400" i="1" dirty="0"/>
              <a:t>Kaj je kreativno učenje in zakaj je pomembno? </a:t>
            </a:r>
            <a:r>
              <a:rPr lang="pl-PL" sz="3400" dirty="0"/>
              <a:t>Kulturni bazar)</a:t>
            </a:r>
            <a:r>
              <a:rPr lang="sl-SI" dirty="0"/>
              <a:t>:</a:t>
            </a:r>
          </a:p>
          <a:p>
            <a:pPr lvl="1"/>
            <a:r>
              <a:rPr lang="sl-SI" sz="3100" dirty="0"/>
              <a:t>umetnost razvija veščine, ki so pomembne za zaposlitvene zmožnosti v 21. stoletju, kot na primer radovednost, ustvarjalnost, domišljijo, delovno disciplino in sodelovanje, poleg tega pa vzgoja z umetnostjo pomeni, da učeči se osebi damo glas, da je soudeležena v poučnem pogovoru</a:t>
            </a:r>
          </a:p>
          <a:p>
            <a:r>
              <a:rPr lang="sl-SI" sz="3400" dirty="0"/>
              <a:t>Hkrati v dokumentu EU </a:t>
            </a:r>
            <a:r>
              <a:rPr lang="sl-SI" sz="3400" i="1" dirty="0" err="1"/>
              <a:t>Cultural</a:t>
            </a:r>
            <a:r>
              <a:rPr lang="sl-SI" sz="3400" i="1" dirty="0"/>
              <a:t> </a:t>
            </a:r>
            <a:r>
              <a:rPr lang="sl-SI" sz="3400" i="1" dirty="0" err="1"/>
              <a:t>Awareness</a:t>
            </a:r>
            <a:r>
              <a:rPr lang="sl-SI" sz="3400" i="1" dirty="0"/>
              <a:t> </a:t>
            </a:r>
            <a:r>
              <a:rPr lang="sl-SI" sz="3400" i="1" dirty="0" err="1"/>
              <a:t>and</a:t>
            </a:r>
            <a:r>
              <a:rPr lang="sl-SI" sz="3400" i="1" dirty="0"/>
              <a:t> </a:t>
            </a:r>
            <a:r>
              <a:rPr lang="sl-SI" sz="3400" i="1" dirty="0" err="1"/>
              <a:t>Expression</a:t>
            </a:r>
            <a:r>
              <a:rPr lang="sl-SI" sz="3400" i="1" dirty="0"/>
              <a:t> </a:t>
            </a:r>
            <a:r>
              <a:rPr lang="sl-SI" sz="3400" i="1" dirty="0" err="1"/>
              <a:t>Handbook</a:t>
            </a:r>
            <a:r>
              <a:rPr lang="sl-SI" sz="3400" i="1" dirty="0"/>
              <a:t> </a:t>
            </a:r>
            <a:r>
              <a:rPr lang="sl-SI" sz="3400" dirty="0"/>
              <a:t>(2016, str. 23)</a:t>
            </a:r>
            <a:r>
              <a:rPr lang="sl-SI" sz="3400" i="1" dirty="0"/>
              <a:t> </a:t>
            </a:r>
            <a:r>
              <a:rPr lang="sl-SI" sz="3400" dirty="0"/>
              <a:t>o t.i. osmi splošni kompetenci (kulturna zavest in izražanje) zapišejo, da se mora v Evropi ohraniti zavedanje o pomenu umetnosti zaradi umetnosti</a:t>
            </a:r>
          </a:p>
          <a:p>
            <a:r>
              <a:rPr lang="sl-SI" sz="3400" dirty="0"/>
              <a:t>Ne glede na povedano je v izobraževalnih politikah zagovor umetnosti v vzgoji povezan predvsem z utilitarnimi razlogi, raziskave pa usmerjene v dokazovanje pomena vzgoje o umetnosti, za umetnost in preko umetnosti za doseganje ciljev, ki niso neposredno povezani z umetnostjo samo</a:t>
            </a:r>
          </a:p>
        </p:txBody>
      </p:sp>
    </p:spTree>
    <p:extLst>
      <p:ext uri="{BB962C8B-B14F-4D97-AF65-F5344CB8AC3E}">
        <p14:creationId xmlns:p14="http://schemas.microsoft.com/office/powerpoint/2010/main" val="3344715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 </a:t>
            </a:r>
          </a:p>
        </p:txBody>
      </p:sp>
      <p:sp>
        <p:nvSpPr>
          <p:cNvPr id="3" name="Ograda vsebine 2"/>
          <p:cNvSpPr>
            <a:spLocks noGrp="1"/>
          </p:cNvSpPr>
          <p:nvPr>
            <p:ph idx="1"/>
          </p:nvPr>
        </p:nvSpPr>
        <p:spPr>
          <a:xfrm>
            <a:off x="457200" y="548680"/>
            <a:ext cx="8229600" cy="5976664"/>
          </a:xfrm>
        </p:spPr>
        <p:txBody>
          <a:bodyPr>
            <a:normAutofit fontScale="77500" lnSpcReduction="20000"/>
          </a:bodyPr>
          <a:lstStyle/>
          <a:p>
            <a:pPr lvl="0"/>
            <a:r>
              <a:rPr lang="sl-SI" dirty="0"/>
              <a:t>G. Biesta opozori, da gre v teh projektih v resnici za izginjanje umetnosti iz vzgoje in za izginjanje vzgoje v umetnosti, kot se pojavlja v šolah</a:t>
            </a:r>
          </a:p>
          <a:p>
            <a:pPr lvl="1"/>
            <a:r>
              <a:rPr lang="sl-SI" dirty="0"/>
              <a:t>Zahtevana </a:t>
            </a:r>
            <a:r>
              <a:rPr lang="sl-SI" dirty="0" err="1"/>
              <a:t>instrumentalizacija</a:t>
            </a:r>
            <a:r>
              <a:rPr lang="sl-SI" dirty="0"/>
              <a:t> pomena umetnosti (za razvoj jezikovnih, matematičnih, naravoslovnih kompetenc ter empatije, morale, kreativnosti, kritičnega mišljenja, vztrajnosti, razvoja možganov itn.) pomeni zanikanje pomena umetnosti. »Kje je raziskava, ki kaže, da bomo postali boljši glasbeniki, če se bomo učili matematiko, in boljši plesalci, če se bomo učili fiziko?«</a:t>
            </a:r>
            <a:endParaRPr lang="sl-SI" sz="2400" dirty="0"/>
          </a:p>
          <a:p>
            <a:pPr lvl="1"/>
            <a:r>
              <a:rPr lang="sl-SI" dirty="0"/>
              <a:t>Izginjanje vzgoje iz umetnosti pa je povezano z idejo, da mora umetnost otrokom omogočati ekspresijo, izražanje lastnega glasu, pomenov, identitete. A izražanje glasu je le prvi korak, drugi mora biti povezan z vprašanji, ali je ta glas morda rasističen, destruktiven, egocentričen… Pedagoška kakovost umetniškega sporočila … se nanaša na to, kako lahko otroci in mladostniki bivajo dobro v svetu in s svetom.</a:t>
            </a:r>
          </a:p>
          <a:p>
            <a:pPr marL="457200" lvl="1" indent="0">
              <a:buNone/>
            </a:pPr>
            <a:r>
              <a:rPr lang="sl-SI" sz="2600" dirty="0"/>
              <a:t>     </a:t>
            </a:r>
          </a:p>
          <a:p>
            <a:pPr marL="457200" lvl="1" indent="0">
              <a:buNone/>
            </a:pPr>
            <a:r>
              <a:rPr lang="sl-SI" sz="2600" dirty="0"/>
              <a:t>     Gert Biesta (2017) </a:t>
            </a:r>
            <a:r>
              <a:rPr lang="sl-SI" sz="2600" i="1" dirty="0" err="1"/>
              <a:t>Letting</a:t>
            </a:r>
            <a:r>
              <a:rPr lang="sl-SI" sz="2600" i="1" dirty="0"/>
              <a:t> </a:t>
            </a:r>
            <a:r>
              <a:rPr lang="sl-SI" sz="2600" i="1" dirty="0" err="1"/>
              <a:t>Art</a:t>
            </a:r>
            <a:r>
              <a:rPr lang="sl-SI" sz="2600" i="1" dirty="0"/>
              <a:t> </a:t>
            </a:r>
            <a:r>
              <a:rPr lang="sl-SI" sz="2600" i="1" dirty="0" err="1"/>
              <a:t>Teach</a:t>
            </a:r>
            <a:r>
              <a:rPr lang="sl-SI" sz="2600" dirty="0"/>
              <a:t>. </a:t>
            </a:r>
            <a:r>
              <a:rPr lang="sl-SI" sz="2600" dirty="0" err="1"/>
              <a:t>Arnheim</a:t>
            </a:r>
            <a:r>
              <a:rPr lang="sl-SI" sz="2600" dirty="0"/>
              <a:t>: </a:t>
            </a:r>
            <a:r>
              <a:rPr lang="sl-SI" sz="2600" dirty="0" err="1"/>
              <a:t>ArtES</a:t>
            </a:r>
            <a:r>
              <a:rPr lang="sl-SI" sz="2600" dirty="0"/>
              <a:t> </a:t>
            </a:r>
            <a:r>
              <a:rPr lang="sl-SI" sz="2600" dirty="0" err="1"/>
              <a:t>Press</a:t>
            </a:r>
            <a:r>
              <a:rPr lang="sl-SI" sz="2600" dirty="0"/>
              <a:t> </a:t>
            </a:r>
            <a:r>
              <a:rPr lang="sl-SI" sz="2600" dirty="0" err="1"/>
              <a:t>and</a:t>
            </a:r>
            <a:r>
              <a:rPr lang="sl-SI" sz="2600" dirty="0"/>
              <a:t> </a:t>
            </a:r>
            <a:r>
              <a:rPr lang="sl-SI" sz="2600" dirty="0" err="1"/>
              <a:t>author</a:t>
            </a:r>
            <a:r>
              <a:rPr lang="sl-SI" sz="2600" dirty="0"/>
              <a:t>.</a:t>
            </a:r>
          </a:p>
          <a:p>
            <a:pPr lvl="1"/>
            <a:endParaRPr lang="sl-SI" dirty="0"/>
          </a:p>
        </p:txBody>
      </p:sp>
    </p:spTree>
    <p:extLst>
      <p:ext uri="{BB962C8B-B14F-4D97-AF65-F5344CB8AC3E}">
        <p14:creationId xmlns:p14="http://schemas.microsoft.com/office/powerpoint/2010/main" val="3352894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188640"/>
            <a:ext cx="8229600" cy="1152128"/>
          </a:xfrm>
        </p:spPr>
        <p:txBody>
          <a:bodyPr>
            <a:normAutofit/>
          </a:bodyPr>
          <a:lstStyle/>
          <a:p>
            <a:pPr lvl="1" algn="ctr" rtl="0">
              <a:spcBef>
                <a:spcPct val="0"/>
              </a:spcBef>
            </a:pPr>
            <a:r>
              <a:rPr lang="sl-SI" sz="3200" dirty="0">
                <a:latin typeface="+mj-lt"/>
              </a:rPr>
              <a:t>Kako okrepiti zavedanje pedagoškega pomena umetnosti zaradi umetnosti?</a:t>
            </a:r>
          </a:p>
        </p:txBody>
      </p:sp>
      <p:sp>
        <p:nvSpPr>
          <p:cNvPr id="3" name="Ograda vsebine 2"/>
          <p:cNvSpPr>
            <a:spLocks noGrp="1"/>
          </p:cNvSpPr>
          <p:nvPr>
            <p:ph idx="1"/>
          </p:nvPr>
        </p:nvSpPr>
        <p:spPr>
          <a:xfrm>
            <a:off x="457200" y="1412776"/>
            <a:ext cx="8229600" cy="5256584"/>
          </a:xfrm>
        </p:spPr>
        <p:txBody>
          <a:bodyPr>
            <a:normAutofit fontScale="85000" lnSpcReduction="10000"/>
          </a:bodyPr>
          <a:lstStyle/>
          <a:p>
            <a:r>
              <a:rPr lang="sl-SI" dirty="0"/>
              <a:t>Vzgojni ideal umetnosti zaradi umetnosti  v fenomenologiji in v </a:t>
            </a:r>
            <a:r>
              <a:rPr lang="sl-SI" dirty="0" err="1"/>
              <a:t>duhoslovni</a:t>
            </a:r>
            <a:r>
              <a:rPr lang="sl-SI" dirty="0"/>
              <a:t> pedagogiki</a:t>
            </a:r>
          </a:p>
          <a:p>
            <a:pPr lvl="1"/>
            <a:r>
              <a:rPr lang="sl-SI" dirty="0"/>
              <a:t>Vloga umetnosti je v tem, da oblikuje</a:t>
            </a:r>
            <a:endParaRPr lang="sl-SI" b="1" dirty="0"/>
          </a:p>
          <a:p>
            <a:pPr lvl="2"/>
            <a:r>
              <a:rPr lang="sl-SI" dirty="0"/>
              <a:t>Skupni čut (</a:t>
            </a:r>
            <a:r>
              <a:rPr lang="sl-SI" i="1" dirty="0" err="1"/>
              <a:t>common</a:t>
            </a:r>
            <a:r>
              <a:rPr lang="sl-SI" i="1" dirty="0"/>
              <a:t> </a:t>
            </a:r>
            <a:r>
              <a:rPr lang="sl-SI" i="1" dirty="0" err="1"/>
              <a:t>sense</a:t>
            </a:r>
            <a:r>
              <a:rPr lang="sl-SI" dirty="0"/>
              <a:t>), ki nam omogoča razumeti sporočila duhovne tradicije, torej temeljne vrednote in cilje človeka/človečnosti</a:t>
            </a:r>
          </a:p>
          <a:p>
            <a:pPr lvl="2"/>
            <a:r>
              <a:rPr lang="sl-SI" dirty="0"/>
              <a:t>Takt za praktično delovanje, kot nam ga narekuje moralni čut</a:t>
            </a:r>
          </a:p>
          <a:p>
            <a:pPr lvl="2"/>
            <a:r>
              <a:rPr lang="sl-SI" dirty="0"/>
              <a:t>Sodbe okusa, ki nam omogočajo uživati v estetskih pojavih (lepem) (H. G. </a:t>
            </a:r>
            <a:r>
              <a:rPr lang="sl-SI" dirty="0" err="1"/>
              <a:t>Gadamer</a:t>
            </a:r>
            <a:r>
              <a:rPr lang="sl-SI" dirty="0"/>
              <a:t>)</a:t>
            </a:r>
          </a:p>
          <a:p>
            <a:pPr lvl="1"/>
            <a:r>
              <a:rPr lang="sl-SI" dirty="0"/>
              <a:t>Ima pa umetnost v </a:t>
            </a:r>
            <a:r>
              <a:rPr lang="sl-SI" dirty="0" err="1"/>
              <a:t>duhoslovni</a:t>
            </a:r>
            <a:r>
              <a:rPr lang="sl-SI" dirty="0"/>
              <a:t> pedagoški tradiciji še en izjemen pomen</a:t>
            </a:r>
          </a:p>
          <a:p>
            <a:pPr lvl="2"/>
            <a:r>
              <a:rPr lang="sl-SI" dirty="0"/>
              <a:t>Duhovnega razvoja namreč ne dosežemo z discipliniranjem in izobraževanjem oziroma s posnemanjem, ampak z delovanjem in preko njega z oblikovanjem takta kot »občutljivosti in </a:t>
            </a:r>
            <a:r>
              <a:rPr lang="sl-SI" dirty="0" err="1"/>
              <a:t>čutečnosti</a:t>
            </a:r>
            <a:r>
              <a:rPr lang="sl-SI" dirty="0"/>
              <a:t> za položaje in ravnanje v njih, za katere nimamo nobenega znanja na podlagi občih načel.« (H. G. </a:t>
            </a:r>
            <a:r>
              <a:rPr lang="sl-SI" dirty="0" err="1"/>
              <a:t>Gadamer</a:t>
            </a:r>
            <a:r>
              <a:rPr lang="sl-SI" dirty="0"/>
              <a:t>, </a:t>
            </a:r>
            <a:r>
              <a:rPr lang="sl-SI" i="1" dirty="0"/>
              <a:t>Resnica in metoda</a:t>
            </a:r>
            <a:r>
              <a:rPr lang="sl-SI" dirty="0"/>
              <a:t>)</a:t>
            </a:r>
          </a:p>
          <a:p>
            <a:endParaRPr lang="sl-SI" dirty="0"/>
          </a:p>
        </p:txBody>
      </p:sp>
    </p:spTree>
    <p:extLst>
      <p:ext uri="{BB962C8B-B14F-4D97-AF65-F5344CB8AC3E}">
        <p14:creationId xmlns:p14="http://schemas.microsoft.com/office/powerpoint/2010/main" val="297959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 </a:t>
            </a:r>
          </a:p>
        </p:txBody>
      </p:sp>
      <p:sp>
        <p:nvSpPr>
          <p:cNvPr id="3" name="Ograda vsebine 2"/>
          <p:cNvSpPr>
            <a:spLocks noGrp="1"/>
          </p:cNvSpPr>
          <p:nvPr>
            <p:ph idx="1"/>
          </p:nvPr>
        </p:nvSpPr>
        <p:spPr>
          <a:xfrm>
            <a:off x="457200" y="764704"/>
            <a:ext cx="8229600" cy="5361459"/>
          </a:xfrm>
        </p:spPr>
        <p:txBody>
          <a:bodyPr>
            <a:normAutofit fontScale="92500" lnSpcReduction="20000"/>
          </a:bodyPr>
          <a:lstStyle/>
          <a:p>
            <a:pPr lvl="0"/>
            <a:r>
              <a:rPr lang="sl-SI" dirty="0"/>
              <a:t>»Ono, po čemer se vzgajanje vedno razlikuje od dresiranja in od ustrahovanja, je pri vsakem človeku isto, t.j. notranje doživetje, da je neko dejanje pošteno, da nekaj smem, da je nekaj dovoljeno, da je nekaj prav ali je napačno. Človek, ki je uspešno sprejel vzgojni vpliv, od kjerkoli je že prišel, pa da je bil hoten in zavesten ali nehoten in slučajen, je doživel v sebi neko zagledanje, neko odkritje, neko osebno spreobrnjenje, pri katerem se mu je njegova življenjska pot pokazala v novi luči, v luči neke nove vrednote, v luči religioznega odnosa do Boga, odnosa do sočloveka, v luči etičnosti itd.« (Gogala, </a:t>
            </a:r>
            <a:r>
              <a:rPr lang="sl-SI" i="1" dirty="0"/>
              <a:t>Življenje in vzgajanje)</a:t>
            </a:r>
            <a:endParaRPr lang="sl-SI" b="1" dirty="0"/>
          </a:p>
        </p:txBody>
      </p:sp>
    </p:spTree>
    <p:extLst>
      <p:ext uri="{BB962C8B-B14F-4D97-AF65-F5344CB8AC3E}">
        <p14:creationId xmlns:p14="http://schemas.microsoft.com/office/powerpoint/2010/main" val="3444756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 </a:t>
            </a:r>
          </a:p>
        </p:txBody>
      </p:sp>
      <p:sp>
        <p:nvSpPr>
          <p:cNvPr id="3" name="Ograda vsebine 2"/>
          <p:cNvSpPr>
            <a:spLocks noGrp="1"/>
          </p:cNvSpPr>
          <p:nvPr>
            <p:ph idx="1"/>
          </p:nvPr>
        </p:nvSpPr>
        <p:spPr>
          <a:xfrm>
            <a:off x="457200" y="836712"/>
            <a:ext cx="8229600" cy="5184576"/>
          </a:xfrm>
        </p:spPr>
        <p:txBody>
          <a:bodyPr>
            <a:normAutofit fontScale="92500" lnSpcReduction="20000"/>
          </a:bodyPr>
          <a:lstStyle/>
          <a:p>
            <a:r>
              <a:rPr lang="sl-SI" dirty="0"/>
              <a:t>Sodobne vzgojne teorije</a:t>
            </a:r>
          </a:p>
          <a:p>
            <a:pPr lvl="1"/>
            <a:r>
              <a:rPr lang="sl-SI" dirty="0"/>
              <a:t>Za moralno samopodobo je ključna primarnost odnosa skrbi za sočloveka, v katerem se vzpostavi zmožnost empatične potopitve v sočloveka in motivacijski premik, v moralni vzgoji pa igrata enako pomembno vlogo »subjekt« in »objekt« skrbi  (</a:t>
            </a:r>
            <a:r>
              <a:rPr lang="sl-SI" i="1" dirty="0"/>
              <a:t>Etika skrbi</a:t>
            </a:r>
            <a:r>
              <a:rPr lang="sl-SI" dirty="0"/>
              <a:t>)</a:t>
            </a:r>
          </a:p>
          <a:p>
            <a:pPr lvl="2"/>
            <a:r>
              <a:rPr lang="sl-SI" dirty="0"/>
              <a:t>Zato sta v umetniškem doživetju pomembni identifikacija gledalca/poslušalca z akterji upodobljene zgodbe in grajenje lastnih pomenov – lastne zgodbe</a:t>
            </a:r>
          </a:p>
          <a:p>
            <a:pPr lvl="1"/>
            <a:r>
              <a:rPr lang="sl-SI" dirty="0"/>
              <a:t>Moralna odgovornost je oblika spoštljivega odnosa do obličja drugega kot drugačnega, kakor tudi do celega sveta in njegove preteklosti </a:t>
            </a:r>
            <a:r>
              <a:rPr lang="sl-SI" i="1" dirty="0"/>
              <a:t>(Etika obličja</a:t>
            </a:r>
            <a:r>
              <a:rPr lang="sl-SI" dirty="0"/>
              <a:t>)</a:t>
            </a:r>
          </a:p>
          <a:p>
            <a:pPr lvl="2"/>
            <a:r>
              <a:rPr lang="sl-SI" dirty="0"/>
              <a:t>Spoštljivost dosegamo s potopitvijo v imaginarno izkušnjo umetnine</a:t>
            </a:r>
          </a:p>
          <a:p>
            <a:pPr lvl="1"/>
            <a:endParaRPr lang="sl-SI" dirty="0"/>
          </a:p>
        </p:txBody>
      </p:sp>
    </p:spTree>
    <p:extLst>
      <p:ext uri="{BB962C8B-B14F-4D97-AF65-F5344CB8AC3E}">
        <p14:creationId xmlns:p14="http://schemas.microsoft.com/office/powerpoint/2010/main" val="1842471595"/>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405</TotalTime>
  <Words>2586</Words>
  <Application>Microsoft Office PowerPoint</Application>
  <PresentationFormat>Diaprojekcija na zaslonu (4:3)</PresentationFormat>
  <Paragraphs>173</Paragraphs>
  <Slides>29</Slides>
  <Notes>4</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29</vt:i4>
      </vt:variant>
    </vt:vector>
  </HeadingPairs>
  <TitlesOfParts>
    <vt:vector size="33" baseType="lpstr">
      <vt:lpstr>Arial</vt:lpstr>
      <vt:lpstr>Calibri</vt:lpstr>
      <vt:lpstr>Cambria</vt:lpstr>
      <vt:lpstr>Officeova tema</vt:lpstr>
      <vt:lpstr>PowerPointova predstavitev</vt:lpstr>
      <vt:lpstr> </vt:lpstr>
      <vt:lpstr>Struktura predavanja</vt:lpstr>
      <vt:lpstr>Zakaj današnji zagovor kulturno-umetnostne vzgoje pogosto zgreši bistvo problema?</vt:lpstr>
      <vt:lpstr> </vt:lpstr>
      <vt:lpstr> </vt:lpstr>
      <vt:lpstr>Kako okrepiti zavedanje pedagoškega pomena umetnosti zaradi umetnosti?</vt:lpstr>
      <vt:lpstr> </vt:lpstr>
      <vt:lpstr> </vt:lpstr>
      <vt:lpstr> </vt:lpstr>
      <vt:lpstr> </vt:lpstr>
      <vt:lpstr> </vt:lpstr>
      <vt:lpstr>Osnovna značilnost umetniške izkušnje</vt:lpstr>
      <vt:lpstr> </vt:lpstr>
      <vt:lpstr> </vt:lpstr>
      <vt:lpstr>Posebnosti filmskega jezika in filmske vzgoje</vt:lpstr>
      <vt:lpstr> </vt:lpstr>
      <vt:lpstr>Fenomenološko razumevanje filma</vt:lpstr>
      <vt:lpstr> </vt:lpstr>
      <vt:lpstr>Kaj to pomeni za strukturo filmske vzgoje?</vt:lpstr>
      <vt:lpstr> </vt:lpstr>
      <vt:lpstr>Izbrani praktični primeri vzgojnih učinkov umetniških izkušenj</vt:lpstr>
      <vt:lpstr>Umetnost kot način vstopanja v svet in spopadanje z duševnimi težavami</vt:lpstr>
      <vt:lpstr>Ustvarjanje in doživljanje lepega</vt:lpstr>
      <vt:lpstr>Subjektiviran vstop v svet in ontološki angažma – Virtualni vrtovi</vt:lpstr>
      <vt:lpstr>Metafora in ustvarjanje novih izraznih možnosti</vt:lpstr>
      <vt:lpstr>Hermenevtično razumevanje zgodbe in katarza</vt:lpstr>
      <vt:lpstr>Ustvarjanje lastne zgodbe v filmskem mediju –vstopanje v svet na umetniški način…</vt:lpstr>
      <vt:lpstr>Sklepna misel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Vzgoja s pomočjo umetniških izkušenj v projektu SKUM</dc:title>
  <dc:creator>Robi</dc:creator>
  <cp:lastModifiedBy>Petrica</cp:lastModifiedBy>
  <cp:revision>45</cp:revision>
  <dcterms:created xsi:type="dcterms:W3CDTF">2018-04-09T08:23:54Z</dcterms:created>
  <dcterms:modified xsi:type="dcterms:W3CDTF">2019-08-26T12:23:26Z</dcterms:modified>
</cp:coreProperties>
</file>