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5661D-FB64-419D-A896-5F65EA0DF75C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5758D-3669-4BAD-AF7B-854A12D53E86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0369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3213"/>
          </a:xfrm>
        </p:spPr>
        <p:txBody>
          <a:bodyPr lIns="0" tIns="0" rIns="0" bIns="0"/>
          <a:lstStyle/>
          <a:p>
            <a:pPr marL="216000" indent="-215640">
              <a:defRPr/>
            </a:pPr>
            <a:endParaRPr lang="sl-SI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846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24. 09. 2019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1143000" y="1698625"/>
            <a:ext cx="6856413" cy="1790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defTabSz="914378">
              <a:defRPr/>
            </a:pPr>
            <a:endParaRPr lang="sl-SI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defTabSz="914378">
              <a:defRPr/>
            </a:pPr>
            <a:endParaRPr lang="sl-SI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00" name="Slika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63" y="5783263"/>
            <a:ext cx="17399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Slika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749925"/>
            <a:ext cx="11842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Slika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5921375"/>
            <a:ext cx="10683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846763"/>
            <a:ext cx="3540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CustomShape 3"/>
          <p:cNvSpPr/>
          <p:nvPr/>
        </p:nvSpPr>
        <p:spPr>
          <a:xfrm>
            <a:off x="1808163" y="6419850"/>
            <a:ext cx="5907087" cy="2555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 sz="1100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Naložbo sofinancirata Evropska unija iz Evropskega socialnega sklada in Republika Slovenija.</a:t>
            </a:r>
            <a:endParaRPr lang="sl-SI" altLang="sl-SI">
              <a:solidFill>
                <a:srgbClr val="000000"/>
              </a:solidFill>
            </a:endParaRP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18553380-16DA-43AE-9F0E-803627E11F6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62" y="643809"/>
            <a:ext cx="8189287" cy="2539550"/>
          </a:xfrm>
          <a:prstGeom prst="rect">
            <a:avLst/>
          </a:prstGeom>
        </p:spPr>
      </p:pic>
      <p:sp>
        <p:nvSpPr>
          <p:cNvPr id="11" name="CustomShape 2">
            <a:extLst>
              <a:ext uri="{FF2B5EF4-FFF2-40B4-BE49-F238E27FC236}">
                <a16:creationId xmlns:a16="http://schemas.microsoft.com/office/drawing/2014/main" id="{B8C936BE-0EB8-447F-80FF-DDFEA32DE8A0}"/>
              </a:ext>
            </a:extLst>
          </p:cNvPr>
          <p:cNvSpPr/>
          <p:nvPr/>
        </p:nvSpPr>
        <p:spPr>
          <a:xfrm>
            <a:off x="1629109" y="3516728"/>
            <a:ext cx="7889207" cy="81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/>
          <a:lstStyle/>
          <a:p>
            <a:pPr defTabSz="1219170">
              <a:defRPr/>
            </a:pPr>
            <a:r>
              <a:rPr lang="sl-SI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ABC igranega filma (A): </a:t>
            </a:r>
            <a:r>
              <a:rPr lang="sl-SI" sz="2800" b="1" spc="-1" dirty="0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Ključne lastnosti kakovostnega igranega filma</a:t>
            </a:r>
            <a:endParaRPr lang="sl-SI" sz="2800" spc="-1" dirty="0">
              <a:solidFill>
                <a:srgbClr val="FFC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defTabSz="1219170">
              <a:defRPr/>
            </a:pPr>
            <a:endParaRPr lang="sl-SI" sz="21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defTabSz="1219170">
              <a:defRPr/>
            </a:pPr>
            <a:r>
              <a:rPr lang="sl-SI" sz="21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Predavateljica: Petra Slatinšek, Kinodvor</a:t>
            </a:r>
          </a:p>
        </p:txBody>
      </p:sp>
    </p:spTree>
    <p:extLst>
      <p:ext uri="{BB962C8B-B14F-4D97-AF65-F5344CB8AC3E}">
        <p14:creationId xmlns:p14="http://schemas.microsoft.com/office/powerpoint/2010/main" val="40952392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Opis celovečernega igranega filma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sl-SI" sz="2200" dirty="0"/>
              <a:t>Film posnet v letu 2011, končan leta 2012</a:t>
            </a:r>
          </a:p>
          <a:p>
            <a:r>
              <a:rPr lang="sl-SI" sz="2200" dirty="0"/>
              <a:t>Film, ki doživi svetovno premiero na festivalu </a:t>
            </a:r>
            <a:r>
              <a:rPr lang="sl-SI" sz="2200" dirty="0" err="1"/>
              <a:t>Berlinale</a:t>
            </a:r>
            <a:r>
              <a:rPr lang="sl-SI" sz="2200" dirty="0"/>
              <a:t> (sekcija za otroke </a:t>
            </a:r>
            <a:r>
              <a:rPr lang="sl-SI" sz="2200" dirty="0" err="1"/>
              <a:t>Generation</a:t>
            </a:r>
            <a:r>
              <a:rPr lang="sl-SI" sz="2200" dirty="0"/>
              <a:t>)</a:t>
            </a:r>
          </a:p>
          <a:p>
            <a:r>
              <a:rPr lang="sl-SI" sz="2200" dirty="0"/>
              <a:t>Protagonist filma je dolgolasi, ne preveč zgovoren deček. </a:t>
            </a:r>
          </a:p>
          <a:p>
            <a:r>
              <a:rPr lang="sl-SI" sz="2200" dirty="0"/>
              <a:t>Deček živi sam z očetom na nizozemskem podeželju, mama je umrla.</a:t>
            </a:r>
          </a:p>
          <a:p>
            <a:r>
              <a:rPr lang="sl-SI" sz="2200" dirty="0"/>
              <a:t>Oče ne zmore vzpostaviti pristnega stika s sinom, ima nakazane težave z alkoholom, precej gleda TV.</a:t>
            </a:r>
          </a:p>
          <a:p>
            <a:r>
              <a:rPr lang="sl-SI" sz="2200" dirty="0"/>
              <a:t>Deček v filmu se sooča z mamino smrtjo na svoj domišljijski, otroški način.</a:t>
            </a:r>
          </a:p>
          <a:p>
            <a:r>
              <a:rPr lang="sl-SI" sz="2200" dirty="0"/>
              <a:t>Deček se udeležuje ekipnega športa z žogo.</a:t>
            </a:r>
          </a:p>
          <a:p>
            <a:r>
              <a:rPr lang="sl-SI" sz="2200" dirty="0"/>
              <a:t>Deček ima močno željo, ki jo oče ne pusti uresničiti.</a:t>
            </a:r>
          </a:p>
          <a:p>
            <a:r>
              <a:rPr lang="sl-SI" sz="2200" dirty="0"/>
              <a:t>V filmu se pojavlja črna ptica.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Primerjava filmov: </a:t>
            </a:r>
            <a:r>
              <a:rPr lang="sl-SI" b="1" dirty="0" err="1"/>
              <a:t>Kauwboy</a:t>
            </a:r>
            <a:r>
              <a:rPr lang="sl-SI" b="1" dirty="0"/>
              <a:t> </a:t>
            </a:r>
            <a:r>
              <a:rPr lang="sl-SI" dirty="0"/>
              <a:t>in</a:t>
            </a:r>
            <a:r>
              <a:rPr lang="sl-SI" b="1" dirty="0"/>
              <a:t> </a:t>
            </a:r>
            <a:r>
              <a:rPr lang="sl-SI" b="1" dirty="0" err="1"/>
              <a:t>Finn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200" b="1" dirty="0" err="1"/>
              <a:t>Kauwboy</a:t>
            </a:r>
            <a:r>
              <a:rPr lang="sl-SI" sz="2200" dirty="0"/>
              <a:t> (režija: Boudewijn </a:t>
            </a:r>
            <a:r>
              <a:rPr lang="sl-SI" sz="2200" dirty="0" err="1"/>
              <a:t>Koole</a:t>
            </a:r>
            <a:r>
              <a:rPr lang="sl-SI" sz="2200" dirty="0"/>
              <a:t>) – distribucija FIVIA - Vojnik</a:t>
            </a:r>
          </a:p>
          <a:p>
            <a:r>
              <a:rPr lang="sl-SI" sz="2200" b="1" dirty="0" err="1"/>
              <a:t>Finn</a:t>
            </a:r>
            <a:r>
              <a:rPr lang="sl-SI" sz="2200" dirty="0"/>
              <a:t> (režija: </a:t>
            </a:r>
            <a:r>
              <a:rPr lang="sl-SI" sz="2200" dirty="0" err="1"/>
              <a:t>Frans</a:t>
            </a:r>
            <a:r>
              <a:rPr lang="sl-SI" sz="2200" dirty="0"/>
              <a:t> </a:t>
            </a:r>
            <a:r>
              <a:rPr lang="sl-SI" sz="2200" dirty="0" err="1"/>
              <a:t>Weisz</a:t>
            </a:r>
            <a:r>
              <a:rPr lang="sl-SI" sz="2200" dirty="0"/>
              <a:t>) – ni na voljo v SLO</a:t>
            </a:r>
          </a:p>
          <a:p>
            <a:pPr>
              <a:buNone/>
            </a:pPr>
            <a:endParaRPr lang="sl-SI" dirty="0"/>
          </a:p>
        </p:txBody>
      </p:sp>
      <p:pic>
        <p:nvPicPr>
          <p:cNvPr id="5" name="Slika 4" descr="Kauwboy f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780928"/>
            <a:ext cx="3240000" cy="2160000"/>
          </a:xfrm>
          <a:prstGeom prst="rect">
            <a:avLst/>
          </a:prstGeom>
        </p:spPr>
      </p:pic>
      <p:pic>
        <p:nvPicPr>
          <p:cNvPr id="6" name="Slika 5" descr="Finn f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780928"/>
            <a:ext cx="2883711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Potek primerjave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/>
              <a:t>Uvodni prizor</a:t>
            </a:r>
          </a:p>
          <a:p>
            <a:r>
              <a:rPr lang="sl-SI" dirty="0"/>
              <a:t>Kako izvemo, da  mame ni več?</a:t>
            </a:r>
          </a:p>
          <a:p>
            <a:r>
              <a:rPr lang="sl-SI" dirty="0"/>
              <a:t>Mamin značaj in odnos med dečkom in mamo</a:t>
            </a:r>
          </a:p>
          <a:p>
            <a:r>
              <a:rPr lang="sl-SI" dirty="0"/>
              <a:t>Kako reagira deček, ko ga prijatelj spomni, da mame ni več?</a:t>
            </a:r>
          </a:p>
          <a:p>
            <a:r>
              <a:rPr lang="sl-SI" dirty="0"/>
              <a:t>Otroška čustva in razvoj lika</a:t>
            </a:r>
          </a:p>
          <a:p>
            <a:r>
              <a:rPr lang="sl-SI" dirty="0"/>
              <a:t>Čas in prostor namenjen otroku v filmu</a:t>
            </a:r>
          </a:p>
          <a:p>
            <a:r>
              <a:rPr lang="sl-SI" dirty="0"/>
              <a:t>Razplet v filmu in vprašanje otroške integritete</a:t>
            </a:r>
          </a:p>
          <a:p>
            <a:r>
              <a:rPr lang="sl-SI" dirty="0"/>
              <a:t>Igrivost in otroška perspektiva</a:t>
            </a:r>
          </a:p>
          <a:p>
            <a:endParaRPr lang="sl-SI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Razumevanje otroštva</a:t>
            </a:r>
          </a:p>
        </p:txBody>
      </p:sp>
      <p:pic>
        <p:nvPicPr>
          <p:cNvPr id="6" name="Slika 5" descr="121006_Otroci_z_goreNapf-015-nz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2158456" cy="1440000"/>
          </a:xfrm>
          <a:prstGeom prst="rect">
            <a:avLst/>
          </a:prstGeom>
        </p:spPr>
      </p:pic>
      <p:pic>
        <p:nvPicPr>
          <p:cNvPr id="7" name="Slika 6" descr="121006_Otroci_z_goreNapf-019-nz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212976"/>
            <a:ext cx="2158458" cy="1440000"/>
          </a:xfrm>
          <a:prstGeom prst="rect">
            <a:avLst/>
          </a:prstGeom>
        </p:spPr>
      </p:pic>
      <p:pic>
        <p:nvPicPr>
          <p:cNvPr id="8" name="Ograda vsebine 7" descr="130323_Kauwboy-27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699792" y="1628800"/>
            <a:ext cx="2157153" cy="1438102"/>
          </a:xfrm>
          <a:prstGeom prst="rect">
            <a:avLst/>
          </a:prstGeom>
        </p:spPr>
      </p:pic>
      <p:pic>
        <p:nvPicPr>
          <p:cNvPr id="9" name="Slika 8" descr="150329_Kinobalon_AleAbreu_delavnica_068nz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99792" y="3212976"/>
            <a:ext cx="2158458" cy="1440000"/>
          </a:xfrm>
          <a:prstGeom prst="rect">
            <a:avLst/>
          </a:prstGeom>
        </p:spPr>
      </p:pic>
      <p:pic>
        <p:nvPicPr>
          <p:cNvPr id="10" name="Slika 9" descr="151010_Moja_sestra_suhica_01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48" y="1628800"/>
            <a:ext cx="2133600" cy="1420368"/>
          </a:xfrm>
          <a:prstGeom prst="rect">
            <a:avLst/>
          </a:prstGeom>
        </p:spPr>
      </p:pic>
      <p:pic>
        <p:nvPicPr>
          <p:cNvPr id="11" name="Slika 10" descr="161003_Najin_svet_DP_02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48" y="3212976"/>
            <a:ext cx="216309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Povzetek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l-SI" sz="1600" b="1" dirty="0"/>
              <a:t>Kakovostni film za otroke</a:t>
            </a:r>
          </a:p>
          <a:p>
            <a:r>
              <a:rPr lang="sl-SI" sz="1600" dirty="0"/>
              <a:t>Film, ki pripoveduje z vidika otroka.</a:t>
            </a:r>
          </a:p>
          <a:p>
            <a:r>
              <a:rPr lang="sl-SI" sz="1600" dirty="0"/>
              <a:t>Film, ki ga otrok lahko poveže z lastno izkušnjo.</a:t>
            </a:r>
          </a:p>
          <a:p>
            <a:pPr marL="285750" indent="-285750"/>
            <a:r>
              <a:rPr lang="sl-SI" sz="1600" dirty="0"/>
              <a:t>Film, v katerem se otrok sreča z “drugim”.</a:t>
            </a:r>
          </a:p>
          <a:p>
            <a:pPr marL="285750" indent="-285750"/>
            <a:r>
              <a:rPr lang="sl-SI" sz="1600" dirty="0"/>
              <a:t>Film z domišljijo in igrivostjo.</a:t>
            </a:r>
          </a:p>
          <a:p>
            <a:pPr marL="285750" indent="-285750"/>
            <a:r>
              <a:rPr lang="sl-SI" sz="1600" dirty="0"/>
              <a:t>Film, ki presega klišeje.</a:t>
            </a:r>
          </a:p>
          <a:p>
            <a:pPr marL="285750" indent="-285750"/>
            <a:r>
              <a:rPr lang="sl-SI" sz="1600" dirty="0"/>
              <a:t>Film s kakovostno vizualno in zvočno podobo.</a:t>
            </a:r>
          </a:p>
          <a:p>
            <a:pPr>
              <a:buNone/>
            </a:pPr>
            <a:endParaRPr lang="sl-SI" sz="1600" dirty="0"/>
          </a:p>
          <a:p>
            <a:pPr>
              <a:buNone/>
            </a:pPr>
            <a:r>
              <a:rPr lang="sl-SI" sz="1600" b="1" dirty="0"/>
              <a:t>Kako film doseže to kakovost?</a:t>
            </a:r>
          </a:p>
          <a:p>
            <a:r>
              <a:rPr lang="sl-SI" sz="1600" dirty="0"/>
              <a:t>Otroški lik v filmu mora biti v ospredju že od scenarija dalje.</a:t>
            </a:r>
          </a:p>
          <a:p>
            <a:r>
              <a:rPr lang="sl-SI" sz="1600" dirty="0"/>
              <a:t>Igralec mora čutiti svojo vlogo in razumeti čustva, ki jih igra.</a:t>
            </a:r>
          </a:p>
          <a:p>
            <a:r>
              <a:rPr lang="sl-SI" sz="1600" dirty="0"/>
              <a:t>Lik mora biti v svoji karakterizaciji dosleden.</a:t>
            </a:r>
          </a:p>
          <a:p>
            <a:r>
              <a:rPr lang="sl-SI" sz="1600" dirty="0"/>
              <a:t>Scenarij, režija, kamera, morajo poskrbeti za čas in prostor, da se v filmu otroška čustva izražajo.</a:t>
            </a:r>
          </a:p>
          <a:p>
            <a:r>
              <a:rPr lang="sl-SI" sz="1600" dirty="0"/>
              <a:t>Morajo poskrbeti za pripovedovanje s perspektive otroka.</a:t>
            </a:r>
          </a:p>
          <a:p>
            <a:r>
              <a:rPr lang="sl-SI" sz="1600" dirty="0"/>
              <a:t>Glavni junak se mora skozi film razviti, njegova integriteta mora biti na koncu filma močnejša, kot je na začetku. Lahko je tudi enaka, ne sme biti pa ponižana. To vodi v napačno sporočilo otroku, ki film gleda. </a:t>
            </a:r>
          </a:p>
          <a:p>
            <a:pPr>
              <a:buNone/>
            </a:pPr>
            <a:endParaRPr lang="sl-SI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399</Words>
  <Application>Microsoft Office PowerPoint</Application>
  <PresentationFormat>Diaprojekcija na zaslonu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Officeova tema</vt:lpstr>
      <vt:lpstr>PowerPointova predstavitev</vt:lpstr>
      <vt:lpstr>Opis celovečernega igranega filma</vt:lpstr>
      <vt:lpstr>Primerjava filmov: Kauwboy in Finn</vt:lpstr>
      <vt:lpstr>Potek primerjave</vt:lpstr>
      <vt:lpstr>Razumevanje otroštva</vt:lpstr>
      <vt:lpstr>Povzetek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Animirani film</dc:title>
  <dc:creator>Petra</dc:creator>
  <cp:lastModifiedBy>Petrica</cp:lastModifiedBy>
  <cp:revision>22</cp:revision>
  <dcterms:created xsi:type="dcterms:W3CDTF">2018-09-12T06:42:23Z</dcterms:created>
  <dcterms:modified xsi:type="dcterms:W3CDTF">2019-09-24T08:53:59Z</dcterms:modified>
</cp:coreProperties>
</file>