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6"/>
  </p:handoutMasterIdLst>
  <p:sldIdLst>
    <p:sldId id="292" r:id="rId2"/>
    <p:sldId id="256" r:id="rId3"/>
    <p:sldId id="269" r:id="rId4"/>
    <p:sldId id="267" r:id="rId5"/>
    <p:sldId id="268" r:id="rId6"/>
    <p:sldId id="270" r:id="rId7"/>
    <p:sldId id="271" r:id="rId8"/>
    <p:sldId id="272" r:id="rId9"/>
    <p:sldId id="273" r:id="rId10"/>
    <p:sldId id="265" r:id="rId11"/>
    <p:sldId id="258" r:id="rId12"/>
    <p:sldId id="266" r:id="rId13"/>
    <p:sldId id="277" r:id="rId14"/>
    <p:sldId id="276" r:id="rId15"/>
    <p:sldId id="290" r:id="rId16"/>
    <p:sldId id="262" r:id="rId17"/>
    <p:sldId id="279" r:id="rId18"/>
    <p:sldId id="264" r:id="rId19"/>
    <p:sldId id="261" r:id="rId20"/>
    <p:sldId id="259" r:id="rId21"/>
    <p:sldId id="281" r:id="rId22"/>
    <p:sldId id="280" r:id="rId23"/>
    <p:sldId id="283" r:id="rId24"/>
    <p:sldId id="287" r:id="rId25"/>
    <p:sldId id="286" r:id="rId26"/>
    <p:sldId id="288" r:id="rId27"/>
    <p:sldId id="284" r:id="rId28"/>
    <p:sldId id="285" r:id="rId29"/>
    <p:sldId id="260" r:id="rId30"/>
    <p:sldId id="291" r:id="rId31"/>
    <p:sldId id="282" r:id="rId32"/>
    <p:sldId id="275" r:id="rId33"/>
    <p:sldId id="263" r:id="rId34"/>
    <p:sldId id="289" r:id="rId3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2392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1EBF8-4E40-49E8-AAAD-B07106A0FD2F}" type="datetimeFigureOut">
              <a:rPr lang="sl-SI" smtClean="0"/>
              <a:t>2. 10. 2020</a:t>
            </a:fld>
            <a:endParaRPr lang="sl-S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9F19-79B1-457E-B58B-006798BACC2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10488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50FF-F0FF-414E-8D84-7FD85DF89327}" type="datetimeFigureOut">
              <a:rPr lang="sl-SI" smtClean="0"/>
              <a:t>2. 10. 2020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D4E9-D078-4407-90F8-194DF64D21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36770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50FF-F0FF-414E-8D84-7FD85DF89327}" type="datetimeFigureOut">
              <a:rPr lang="sl-SI" smtClean="0"/>
              <a:t>2. 10. 2020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D4E9-D078-4407-90F8-194DF64D21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4658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50FF-F0FF-414E-8D84-7FD85DF89327}" type="datetimeFigureOut">
              <a:rPr lang="sl-SI" smtClean="0"/>
              <a:t>2. 10. 2020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D4E9-D078-4407-90F8-194DF64D21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1393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50FF-F0FF-414E-8D84-7FD85DF89327}" type="datetimeFigureOut">
              <a:rPr lang="sl-SI" smtClean="0"/>
              <a:t>2. 10. 2020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D4E9-D078-4407-90F8-194DF64D21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57508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50FF-F0FF-414E-8D84-7FD85DF89327}" type="datetimeFigureOut">
              <a:rPr lang="sl-SI" smtClean="0"/>
              <a:t>2. 10. 2020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D4E9-D078-4407-90F8-194DF64D21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2004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50FF-F0FF-414E-8D84-7FD85DF89327}" type="datetimeFigureOut">
              <a:rPr lang="sl-SI" smtClean="0"/>
              <a:t>2. 10. 2020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D4E9-D078-4407-90F8-194DF64D21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6926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50FF-F0FF-414E-8D84-7FD85DF89327}" type="datetimeFigureOut">
              <a:rPr lang="sl-SI" smtClean="0"/>
              <a:t>2. 10. 2020</a:t>
            </a:fld>
            <a:endParaRPr lang="sl-S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D4E9-D078-4407-90F8-194DF64D21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18299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50FF-F0FF-414E-8D84-7FD85DF89327}" type="datetimeFigureOut">
              <a:rPr lang="sl-SI" smtClean="0"/>
              <a:t>2. 10. 2020</a:t>
            </a:fld>
            <a:endParaRPr lang="sl-S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D4E9-D078-4407-90F8-194DF64D21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04790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50FF-F0FF-414E-8D84-7FD85DF89327}" type="datetimeFigureOut">
              <a:rPr lang="sl-SI" smtClean="0"/>
              <a:t>2. 10. 2020</a:t>
            </a:fld>
            <a:endParaRPr lang="sl-S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D4E9-D078-4407-90F8-194DF64D21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85633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50FF-F0FF-414E-8D84-7FD85DF89327}" type="datetimeFigureOut">
              <a:rPr lang="sl-SI" smtClean="0"/>
              <a:t>2. 10. 2020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D4E9-D078-4407-90F8-194DF64D21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56638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50FF-F0FF-414E-8D84-7FD85DF89327}" type="datetimeFigureOut">
              <a:rPr lang="sl-SI" smtClean="0"/>
              <a:t>2. 10. 2020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D4E9-D078-4407-90F8-194DF64D21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4065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D50FF-F0FF-414E-8D84-7FD85DF89327}" type="datetimeFigureOut">
              <a:rPr lang="sl-SI" smtClean="0"/>
              <a:t>2. 10. 2020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D4E9-D078-4407-90F8-194DF64D21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3918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2665561" y="1699380"/>
            <a:ext cx="6858000" cy="17901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10" tIns="45004" rIns="90010" bIns="45004" anchor="b"/>
          <a:lstStyle/>
          <a:p>
            <a:pPr defTabSz="914467">
              <a:defRPr/>
            </a:pPr>
            <a:endParaRPr lang="sl-SI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defTabSz="914467">
              <a:defRPr/>
            </a:pPr>
            <a:endParaRPr lang="sl-SI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" name="CustomShape 2"/>
          <p:cNvSpPr/>
          <p:nvPr/>
        </p:nvSpPr>
        <p:spPr>
          <a:xfrm>
            <a:off x="3136490" y="3606139"/>
            <a:ext cx="5917582" cy="6106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10" tIns="45004" rIns="90010" bIns="45004"/>
          <a:lstStyle/>
          <a:p>
            <a:pPr defTabSz="914467">
              <a:defRPr/>
            </a:pPr>
            <a:r>
              <a:rPr lang="sl-SI" sz="2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ABC igranega filma (C): </a:t>
            </a:r>
            <a:r>
              <a:rPr lang="sl-SI" sz="2100" b="1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delavnica </a:t>
            </a:r>
            <a:r>
              <a:rPr lang="sl-SI" sz="2100" b="1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postprodukcije</a:t>
            </a:r>
            <a:endParaRPr lang="sl-SI" sz="2100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914467">
              <a:defRPr/>
            </a:pPr>
            <a:endParaRPr lang="sl-SI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defTabSz="914467">
              <a:defRPr/>
            </a:pPr>
            <a:r>
              <a:rPr lang="sl-SI" sz="16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Izvajalec: </a:t>
            </a:r>
            <a:r>
              <a:rPr lang="sl-SI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Peter Bizjak</a:t>
            </a:r>
            <a:endParaRPr lang="sl-SI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076" name="Slika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71" y="5082295"/>
            <a:ext cx="1739703" cy="53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Slika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786" y="5060692"/>
            <a:ext cx="1183804" cy="57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Slika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82" y="5220549"/>
            <a:ext cx="1068592" cy="26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41" y="5109657"/>
            <a:ext cx="354277" cy="4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stomShape 3"/>
          <p:cNvSpPr/>
          <p:nvPr/>
        </p:nvSpPr>
        <p:spPr>
          <a:xfrm>
            <a:off x="3398597" y="5741884"/>
            <a:ext cx="5393367" cy="2563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10" tIns="45004" rIns="90010" bIns="45004"/>
          <a:lstStyle>
            <a:lvl1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sl-SI" altLang="sl-SI" sz="1089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Naložbo sofinancirata Evropska unija iz Evropskega socialnega sklada in Republika Slovenija.</a:t>
            </a:r>
            <a:endParaRPr lang="sl-SI" altLang="sl-SI" sz="1633">
              <a:solidFill>
                <a:srgbClr val="000000"/>
              </a:solidFill>
            </a:endParaRPr>
          </a:p>
        </p:txBody>
      </p:sp>
      <p:pic>
        <p:nvPicPr>
          <p:cNvPr id="308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69" y="1686419"/>
            <a:ext cx="5138459" cy="159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6678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224" y="2566159"/>
            <a:ext cx="10684859" cy="1325563"/>
          </a:xfrm>
        </p:spPr>
        <p:txBody>
          <a:bodyPr>
            <a:normAutofit/>
          </a:bodyPr>
          <a:lstStyle/>
          <a:p>
            <a:r>
              <a:rPr lang="sl-SI" sz="3600" spc="300" dirty="0" smtClean="0"/>
              <a:t>Tisto kar je prej, določa tisto kar pride kasneje.</a:t>
            </a:r>
            <a:endParaRPr lang="sl-SI" sz="3600" spc="300" dirty="0"/>
          </a:p>
        </p:txBody>
      </p:sp>
    </p:spTree>
    <p:extLst>
      <p:ext uri="{BB962C8B-B14F-4D97-AF65-F5344CB8AC3E}">
        <p14:creationId xmlns:p14="http://schemas.microsoft.com/office/powerpoint/2010/main" val="177003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805" y="579451"/>
            <a:ext cx="10515600" cy="10227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spc="300" dirty="0" smtClean="0">
                <a:latin typeface="+mj-lt"/>
              </a:rPr>
              <a:t>Informacije, ki pridejo prej, v možganih postanejo filter …</a:t>
            </a:r>
            <a:endParaRPr lang="sl-SI" sz="2400" spc="300" dirty="0">
              <a:latin typeface="+mj-lt"/>
            </a:endParaRPr>
          </a:p>
          <a:p>
            <a:endParaRPr lang="sl-SI" sz="2400" dirty="0" smtClean="0">
              <a:latin typeface="+mj-lt"/>
            </a:endParaRPr>
          </a:p>
          <a:p>
            <a:endParaRPr lang="sl-SI" sz="2400" dirty="0">
              <a:latin typeface="+mj-lt"/>
            </a:endParaRPr>
          </a:p>
          <a:p>
            <a:endParaRPr lang="sl-SI" sz="2400" dirty="0" smtClean="0">
              <a:latin typeface="+mj-lt"/>
            </a:endParaRPr>
          </a:p>
          <a:p>
            <a:endParaRPr lang="sl-SI" sz="2400" dirty="0">
              <a:latin typeface="+mj-lt"/>
            </a:endParaRPr>
          </a:p>
          <a:p>
            <a:endParaRPr lang="sl-SI" sz="2400" dirty="0" smtClean="0">
              <a:latin typeface="+mj-lt"/>
            </a:endParaRPr>
          </a:p>
          <a:p>
            <a:endParaRPr lang="sl-SI" sz="2400" dirty="0">
              <a:latin typeface="+mj-lt"/>
            </a:endParaRPr>
          </a:p>
          <a:p>
            <a:endParaRPr lang="sl-SI" sz="2400" dirty="0" smtClean="0">
              <a:latin typeface="+mj-lt"/>
            </a:endParaRPr>
          </a:p>
          <a:p>
            <a:endParaRPr lang="sl-SI" sz="2400" dirty="0" smtClean="0">
              <a:latin typeface="+mj-lt"/>
            </a:endParaRPr>
          </a:p>
          <a:p>
            <a:pPr marL="0" indent="0">
              <a:buNone/>
            </a:pPr>
            <a:endParaRPr lang="sl-SI" sz="2400" dirty="0" smtClean="0">
              <a:latin typeface="+mj-lt"/>
            </a:endParaRPr>
          </a:p>
        </p:txBody>
      </p:sp>
      <p:pic>
        <p:nvPicPr>
          <p:cNvPr id="2" name="Picture 2" descr="https://2.bp.blogspot.com/-VnKPUpwkC5o/V448G89-Z7I/AAAAAAAAAak/CTyhvYUXNhcJrettlxCkUURb8hiOVQ7EwCK4B/s1600/kuleshov_graph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655" y="1090837"/>
            <a:ext cx="6123899" cy="48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4327" y="6083019"/>
            <a:ext cx="9444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spc="300" dirty="0" smtClean="0">
                <a:latin typeface="+mj-lt"/>
              </a:rPr>
              <a:t>… za </a:t>
            </a:r>
            <a:r>
              <a:rPr lang="sl-SI" sz="2400" spc="300" dirty="0">
                <a:latin typeface="+mj-lt"/>
              </a:rPr>
              <a:t>razlago informacij, ki pridejo </a:t>
            </a:r>
            <a:r>
              <a:rPr lang="sl-SI" sz="2400" spc="300" dirty="0" smtClean="0">
                <a:latin typeface="+mj-lt"/>
              </a:rPr>
              <a:t>kasneje.</a:t>
            </a:r>
            <a:endParaRPr lang="sl-SI" sz="2400" spc="300" dirty="0">
              <a:latin typeface="+mj-lt"/>
            </a:endParaRPr>
          </a:p>
          <a:p>
            <a:endParaRPr lang="sl-SI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055" y="6151076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 smtClean="0">
                <a:latin typeface="+mj-lt"/>
              </a:rPr>
              <a:t>Eksperiment </a:t>
            </a:r>
          </a:p>
          <a:p>
            <a:r>
              <a:rPr lang="sl-SI" sz="1000" dirty="0" smtClean="0">
                <a:latin typeface="+mj-lt"/>
              </a:rPr>
              <a:t>Leva Kulešova</a:t>
            </a:r>
            <a:endParaRPr lang="sl-SI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30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6058"/>
            <a:ext cx="10515600" cy="1049922"/>
          </a:xfrm>
        </p:spPr>
        <p:txBody>
          <a:bodyPr>
            <a:noAutofit/>
          </a:bodyPr>
          <a:lstStyle/>
          <a:p>
            <a:pPr marL="0" indent="0" algn="ctr">
              <a:lnSpc>
                <a:spcPct val="320000"/>
              </a:lnSpc>
              <a:buNone/>
            </a:pPr>
            <a:r>
              <a:rPr lang="sl-SI" sz="3600" u="sng" spc="300" dirty="0" smtClean="0">
                <a:latin typeface="+mj-lt"/>
              </a:rPr>
              <a:t>Isti</a:t>
            </a:r>
            <a:r>
              <a:rPr lang="sl-SI" sz="3600" spc="300" dirty="0" smtClean="0">
                <a:latin typeface="+mj-lt"/>
              </a:rPr>
              <a:t> posnetki</a:t>
            </a:r>
            <a:br>
              <a:rPr lang="sl-SI" sz="3600" spc="300" dirty="0" smtClean="0">
                <a:latin typeface="+mj-lt"/>
              </a:rPr>
            </a:br>
            <a:r>
              <a:rPr lang="sl-SI" sz="3600" spc="300" dirty="0" smtClean="0">
                <a:latin typeface="+mj-lt"/>
              </a:rPr>
              <a:t>bodo </a:t>
            </a:r>
            <a:r>
              <a:rPr lang="sl-SI" sz="3600" spc="300" dirty="0">
                <a:latin typeface="+mj-lt"/>
              </a:rPr>
              <a:t>v drugačnem vrstnem redu </a:t>
            </a:r>
            <a:r>
              <a:rPr lang="sl-SI" sz="3600" spc="300" dirty="0" smtClean="0">
                <a:latin typeface="+mj-lt"/>
              </a:rPr>
              <a:t>dali</a:t>
            </a:r>
            <a:br>
              <a:rPr lang="sl-SI" sz="3600" spc="300" dirty="0" smtClean="0">
                <a:latin typeface="+mj-lt"/>
              </a:rPr>
            </a:br>
            <a:r>
              <a:rPr lang="sl-SI" sz="3600" u="sng" spc="300" dirty="0" smtClean="0">
                <a:latin typeface="+mj-lt"/>
              </a:rPr>
              <a:t>drugačen</a:t>
            </a:r>
            <a:r>
              <a:rPr lang="sl-SI" sz="3600" spc="300" dirty="0" smtClean="0">
                <a:latin typeface="+mj-lt"/>
              </a:rPr>
              <a:t> </a:t>
            </a:r>
            <a:r>
              <a:rPr lang="sl-SI" sz="3600" spc="300" dirty="0">
                <a:latin typeface="+mj-lt"/>
              </a:rPr>
              <a:t>končni pomen sekvence.</a:t>
            </a:r>
          </a:p>
          <a:p>
            <a:pPr algn="ctr">
              <a:lnSpc>
                <a:spcPct val="320000"/>
              </a:lnSpc>
            </a:pPr>
            <a:endParaRPr lang="sl-SI" sz="3600" spc="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588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487"/>
            <a:ext cx="6348663" cy="2645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36" y="2090488"/>
            <a:ext cx="6348664" cy="2645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1283" y="5079502"/>
            <a:ext cx="4227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pc="300" dirty="0" smtClean="0"/>
              <a:t>TOTAL</a:t>
            </a:r>
          </a:p>
          <a:p>
            <a:r>
              <a:rPr lang="sl-SI" spc="300" dirty="0" smtClean="0"/>
              <a:t>Najprej prostor in čas. </a:t>
            </a:r>
          </a:p>
          <a:p>
            <a:r>
              <a:rPr lang="sl-SI" spc="300" dirty="0" smtClean="0"/>
              <a:t>Postavimo oder za zgodbo.</a:t>
            </a:r>
          </a:p>
          <a:p>
            <a:r>
              <a:rPr lang="sl-SI" spc="300" dirty="0" smtClean="0"/>
              <a:t>Vsak prizor je nova zgodbica, nov oder.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1332" y="5079502"/>
            <a:ext cx="503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pc="300" dirty="0" smtClean="0"/>
              <a:t>BLIŽNJI PLANI</a:t>
            </a:r>
          </a:p>
          <a:p>
            <a:r>
              <a:rPr lang="sl-SI" spc="300" dirty="0" smtClean="0"/>
              <a:t>Nato na oder stopijo osebe in čustva.</a:t>
            </a:r>
          </a:p>
          <a:p>
            <a:r>
              <a:rPr lang="sl-SI" spc="300" dirty="0" smtClean="0"/>
              <a:t>Odziv likov je gledalčev stik z zgodbo.</a:t>
            </a:r>
            <a:endParaRPr lang="sl-SI" spc="300" dirty="0"/>
          </a:p>
        </p:txBody>
      </p:sp>
      <p:sp>
        <p:nvSpPr>
          <p:cNvPr id="8" name="TextBox 7"/>
          <p:cNvSpPr txBox="1"/>
          <p:nvPr/>
        </p:nvSpPr>
        <p:spPr>
          <a:xfrm>
            <a:off x="2751221" y="553453"/>
            <a:ext cx="668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spc="300" dirty="0" smtClean="0">
                <a:latin typeface="+mj-lt"/>
              </a:rPr>
              <a:t>Klasično podajanje informacij</a:t>
            </a:r>
            <a:endParaRPr lang="sl-SI" sz="3200" spc="3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3700" y="6492765"/>
            <a:ext cx="381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 smtClean="0"/>
              <a:t>Gospodar prstanov: Bratovščina prstana (2001)</a:t>
            </a:r>
            <a:endParaRPr lang="sl-SI" sz="1100" dirty="0"/>
          </a:p>
        </p:txBody>
      </p:sp>
    </p:spTree>
    <p:extLst>
      <p:ext uri="{BB962C8B-B14F-4D97-AF65-F5344CB8AC3E}">
        <p14:creationId xmlns:p14="http://schemas.microsoft.com/office/powerpoint/2010/main" val="11520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863"/>
            <a:ext cx="5438274" cy="3534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26" y="1471863"/>
            <a:ext cx="5438274" cy="353487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578642" y="3104147"/>
            <a:ext cx="1034716" cy="32485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TextBox 8"/>
          <p:cNvSpPr txBox="1"/>
          <p:nvPr/>
        </p:nvSpPr>
        <p:spPr>
          <a:xfrm>
            <a:off x="2275974" y="553453"/>
            <a:ext cx="764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spc="300" dirty="0" smtClean="0">
                <a:solidFill>
                  <a:schemeClr val="bg1"/>
                </a:solidFill>
                <a:latin typeface="+mj-lt"/>
              </a:rPr>
              <a:t>Igranje s pričakovanji gledalca</a:t>
            </a:r>
            <a:endParaRPr lang="sl-SI" sz="3200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674" y="5399691"/>
            <a:ext cx="4162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pc="300" dirty="0" smtClean="0">
                <a:solidFill>
                  <a:schemeClr val="bg1"/>
                </a:solidFill>
                <a:latin typeface="+mj-lt"/>
              </a:rPr>
              <a:t>BLIŽNJI PLAN</a:t>
            </a:r>
          </a:p>
          <a:p>
            <a:pPr algn="ctr"/>
            <a:r>
              <a:rPr lang="sl-SI" spc="300" dirty="0" smtClean="0">
                <a:solidFill>
                  <a:schemeClr val="bg1"/>
                </a:solidFill>
                <a:latin typeface="+mj-lt"/>
              </a:rPr>
              <a:t>V glavi lika.</a:t>
            </a:r>
            <a:br>
              <a:rPr lang="sl-SI" spc="300" dirty="0" smtClean="0">
                <a:solidFill>
                  <a:schemeClr val="bg1"/>
                </a:solidFill>
                <a:latin typeface="+mj-lt"/>
              </a:rPr>
            </a:br>
            <a:r>
              <a:rPr lang="sl-SI" spc="300" dirty="0" smtClean="0">
                <a:solidFill>
                  <a:schemeClr val="bg1"/>
                </a:solidFill>
                <a:latin typeface="+mj-lt"/>
              </a:rPr>
              <a:t>(Pametovanje in pritoževanje)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6784" y="5361951"/>
            <a:ext cx="4632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pc="300" dirty="0" smtClean="0">
                <a:solidFill>
                  <a:schemeClr val="bg1"/>
                </a:solidFill>
                <a:latin typeface="+mj-lt"/>
              </a:rPr>
              <a:t>TOTAL</a:t>
            </a:r>
          </a:p>
          <a:p>
            <a:pPr algn="ctr"/>
            <a:r>
              <a:rPr lang="sl-SI" spc="300" dirty="0" smtClean="0">
                <a:solidFill>
                  <a:schemeClr val="bg1"/>
                </a:solidFill>
                <a:latin typeface="+mj-lt"/>
              </a:rPr>
              <a:t>Situacija v kateri je lik.</a:t>
            </a:r>
          </a:p>
          <a:p>
            <a:pPr algn="ctr"/>
            <a:r>
              <a:rPr lang="sl-SI" spc="300" dirty="0" smtClean="0">
                <a:solidFill>
                  <a:schemeClr val="bg1"/>
                </a:solidFill>
                <a:latin typeface="+mj-lt"/>
              </a:rPr>
              <a:t>(Skočimo iz noter ven)</a:t>
            </a:r>
            <a:endParaRPr lang="sl-SI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26700" y="6363492"/>
            <a:ext cx="1647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>
                <a:solidFill>
                  <a:schemeClr val="bg1"/>
                </a:solidFill>
                <a:latin typeface="+mj-lt"/>
              </a:rPr>
              <a:t>V Leru (1999)</a:t>
            </a:r>
            <a:endParaRPr lang="sl-SI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60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129" y="2722562"/>
            <a:ext cx="4375742" cy="2461355"/>
          </a:xfrm>
          <a:prstGeom prst="rect">
            <a:avLst/>
          </a:prstGeom>
        </p:spPr>
      </p:pic>
      <p:pic>
        <p:nvPicPr>
          <p:cNvPr id="9218" name="Picture 2" descr="Back To The Future 1985 -- OPENING TITLE SEQUENCE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46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5099" y="453877"/>
            <a:ext cx="841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spc="300" dirty="0" smtClean="0">
                <a:solidFill>
                  <a:schemeClr val="bg1"/>
                </a:solidFill>
                <a:latin typeface="+mj-lt"/>
              </a:rPr>
              <a:t>Trik – lahko začnemo z detajlom</a:t>
            </a:r>
            <a:endParaRPr lang="sl-SI" sz="4000" spc="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220" name="Picture 4" descr="Lord Of War - Life Of A Bullet - Opening Movie Scene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29" y="4400511"/>
            <a:ext cx="43688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8690" y="146046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pc="300" dirty="0" smtClean="0">
                <a:solidFill>
                  <a:schemeClr val="bg1"/>
                </a:solidFill>
                <a:latin typeface="+mj-lt"/>
              </a:rPr>
              <a:t>Nazaj v prihodnost (1985) </a:t>
            </a:r>
            <a:endParaRPr lang="sl-SI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2016" y="2239199"/>
            <a:ext cx="205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pc="300" dirty="0" smtClean="0">
                <a:solidFill>
                  <a:schemeClr val="bg1"/>
                </a:solidFill>
              </a:rPr>
              <a:t>Žepar (1959)</a:t>
            </a:r>
            <a:endParaRPr lang="sl-SI" spc="3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56489" y="3953239"/>
            <a:ext cx="3311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pc="300" dirty="0" smtClean="0">
                <a:solidFill>
                  <a:schemeClr val="bg1"/>
                </a:solidFill>
              </a:rPr>
              <a:t>Gospodar vojne (2005)</a:t>
            </a:r>
            <a:endParaRPr lang="sl-SI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1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1537"/>
            <a:ext cx="10515600" cy="27949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9600" b="1" dirty="0" smtClean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FILM JE </a:t>
            </a:r>
            <a:br>
              <a:rPr lang="sl-SI" sz="9600" b="1" dirty="0" smtClean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</a:br>
            <a:r>
              <a:rPr lang="sl-SI" sz="9600" b="1" dirty="0" smtClean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MEDIJ REAKCIJE</a:t>
            </a:r>
          </a:p>
          <a:p>
            <a:pPr marL="0" indent="0" algn="ctr">
              <a:buNone/>
            </a:pPr>
            <a:endParaRPr lang="sl-SI" sz="9600" b="1" dirty="0">
              <a:solidFill>
                <a:schemeClr val="bg1"/>
              </a:solidFill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7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to Compose a Cinematic Shot Reverse Sho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712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0489061">
            <a:off x="7553561" y="5156286"/>
            <a:ext cx="4819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8000" b="1" dirty="0" smtClean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REAKCIJA!</a:t>
            </a:r>
            <a:endParaRPr lang="sl-SI" sz="8000" b="1" dirty="0">
              <a:solidFill>
                <a:schemeClr val="bg1"/>
              </a:solidFill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812" y="4743270"/>
            <a:ext cx="1918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pc="300" dirty="0" smtClean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Ne le besedilo …</a:t>
            </a:r>
            <a:endParaRPr lang="sl-SI" spc="300" dirty="0">
              <a:solidFill>
                <a:schemeClr val="bg1"/>
              </a:solidFill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35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391526"/>
            <a:ext cx="10515600" cy="2466474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sl-SI" spc="300" dirty="0" smtClean="0">
                <a:latin typeface="+mj-lt"/>
              </a:rPr>
              <a:t>Kako se liki odzivajo na to kar se dogaja?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sl-SI" spc="300" dirty="0" smtClean="0">
                <a:latin typeface="+mj-lt"/>
              </a:rPr>
              <a:t>Naše doživljanje filma je odvisno od čustvene reakcije likov.</a:t>
            </a:r>
          </a:p>
        </p:txBody>
      </p:sp>
      <p:pic>
        <p:nvPicPr>
          <p:cNvPr id="4098" name="Picture 2" descr="Commando: The Musical, Starring Arnold Schwarzeneg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27821" cy="33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rave of the Fireflies – Brandon Talks Mov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716" y="0"/>
            <a:ext cx="5442284" cy="339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0221" y="3777916"/>
            <a:ext cx="138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+mj-lt"/>
              </a:rPr>
              <a:t>Film o vojni</a:t>
            </a:r>
            <a:endParaRPr lang="sl-SI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27432" y="3777916"/>
            <a:ext cx="127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+mj-lt"/>
              </a:rPr>
              <a:t>Film o vojni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9988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36" y="1383050"/>
            <a:ext cx="5567216" cy="3634701"/>
          </a:xfrm>
        </p:spPr>
      </p:pic>
      <p:sp>
        <p:nvSpPr>
          <p:cNvPr id="5" name="TextBox 4"/>
          <p:cNvSpPr txBox="1"/>
          <p:nvPr/>
        </p:nvSpPr>
        <p:spPr>
          <a:xfrm>
            <a:off x="1756761" y="5229955"/>
            <a:ext cx="8791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b="1" dirty="0" smtClean="0"/>
          </a:p>
          <a:p>
            <a:pPr algn="ctr"/>
            <a:r>
              <a:rPr lang="sl-SI" sz="2400" spc="300" dirty="0" smtClean="0">
                <a:latin typeface="+mj-lt"/>
              </a:rPr>
              <a:t>Bolj kot tehnična pravilnost je pomembno, kako </a:t>
            </a:r>
            <a:r>
              <a:rPr lang="sl-SI" sz="2400" spc="300" dirty="0" err="1" smtClean="0">
                <a:latin typeface="+mj-lt"/>
              </a:rPr>
              <a:t>vodbimo</a:t>
            </a:r>
            <a:r>
              <a:rPr lang="sl-SI" sz="2400" spc="300" dirty="0" smtClean="0">
                <a:latin typeface="+mj-lt"/>
              </a:rPr>
              <a:t> gledalčeva ČUSTVA skozi ZGODBO</a:t>
            </a:r>
            <a:endParaRPr lang="sl-SI" sz="2400" dirty="0" smtClean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3596" y="509798"/>
            <a:ext cx="721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spc="300" dirty="0" smtClean="0">
                <a:latin typeface="+mj-lt"/>
              </a:rPr>
              <a:t>Kako se odločimo za rez?</a:t>
            </a:r>
            <a:endParaRPr lang="sl-SI" sz="2400" spc="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083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0382" y="987228"/>
            <a:ext cx="943531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spc="600" dirty="0">
                <a:latin typeface="+mj-lt"/>
              </a:rPr>
              <a:t>Filmska osnovna šola,</a:t>
            </a:r>
          </a:p>
          <a:p>
            <a:pPr algn="ctr"/>
            <a:r>
              <a:rPr lang="sv-SE" sz="3600" spc="600" dirty="0">
                <a:latin typeface="+mj-lt"/>
              </a:rPr>
              <a:t>ABC igranega filma - sklop C:</a:t>
            </a:r>
          </a:p>
          <a:p>
            <a:pPr algn="ctr"/>
            <a:endParaRPr lang="sv-SE" sz="3600" spc="600" dirty="0">
              <a:latin typeface="+mj-lt"/>
            </a:endParaRPr>
          </a:p>
          <a:p>
            <a:pPr algn="ctr"/>
            <a:r>
              <a:rPr lang="sv-SE" sz="3600" spc="600" dirty="0"/>
              <a:t>Psihologija montaže</a:t>
            </a:r>
          </a:p>
          <a:p>
            <a:pPr algn="ctr"/>
            <a:endParaRPr lang="sv-SE" spc="600" dirty="0">
              <a:latin typeface="+mj-lt"/>
            </a:endParaRPr>
          </a:p>
          <a:p>
            <a:pPr algn="ctr"/>
            <a:endParaRPr lang="sl-SI" spc="600" dirty="0" smtClean="0">
              <a:latin typeface="+mj-lt"/>
            </a:endParaRPr>
          </a:p>
          <a:p>
            <a:pPr algn="ctr"/>
            <a:endParaRPr lang="sl-SI" spc="600" dirty="0">
              <a:latin typeface="+mj-lt"/>
            </a:endParaRPr>
          </a:p>
          <a:p>
            <a:pPr algn="ctr"/>
            <a:endParaRPr lang="sl-SI" spc="600" dirty="0" smtClean="0">
              <a:latin typeface="+mj-lt"/>
            </a:endParaRPr>
          </a:p>
          <a:p>
            <a:pPr algn="ctr"/>
            <a:endParaRPr lang="sl-SI" spc="600" dirty="0">
              <a:latin typeface="+mj-lt"/>
            </a:endParaRPr>
          </a:p>
          <a:p>
            <a:pPr algn="ctr"/>
            <a:endParaRPr lang="sv-SE" spc="600" dirty="0">
              <a:latin typeface="+mj-lt"/>
            </a:endParaRPr>
          </a:p>
          <a:p>
            <a:pPr algn="ctr"/>
            <a:r>
              <a:rPr lang="sv-SE" spc="600" dirty="0">
                <a:latin typeface="+mj-lt"/>
              </a:rPr>
              <a:t>Peter Bizjak</a:t>
            </a:r>
          </a:p>
          <a:p>
            <a:pPr algn="ctr"/>
            <a:r>
              <a:rPr lang="sv-SE" spc="600" dirty="0">
                <a:latin typeface="+mj-lt"/>
              </a:rPr>
              <a:t>kontakt:</a:t>
            </a:r>
          </a:p>
          <a:p>
            <a:pPr algn="ctr"/>
            <a:r>
              <a:rPr lang="sv-SE" spc="600" dirty="0">
                <a:latin typeface="+mj-lt"/>
              </a:rPr>
              <a:t>peter@peterbizjak.net</a:t>
            </a:r>
          </a:p>
          <a:p>
            <a:pPr algn="ctr"/>
            <a:endParaRPr lang="sv-SE" spc="600" dirty="0">
              <a:latin typeface="+mj-lt"/>
            </a:endParaRPr>
          </a:p>
          <a:p>
            <a:pPr algn="ctr"/>
            <a:endParaRPr lang="sv-SE" spc="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32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14" y="-137160"/>
            <a:ext cx="11171972" cy="5393099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sl-SI" dirty="0" smtClean="0">
                <a:latin typeface="+mj-lt"/>
              </a:rPr>
              <a:t>Montiramo lahko tako, da si predstavljamo misli nevidnega pripovedovalca.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l-SI" dirty="0" smtClean="0">
                <a:latin typeface="+mj-lt"/>
              </a:rPr>
              <a:t>Vsak kader vidimo kot stavek.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sl-SI" dirty="0">
              <a:latin typeface="+mj-lt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sl-SI" dirty="0" smtClean="0">
              <a:latin typeface="+mj-lt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sl-SI" dirty="0" smtClean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5906"/>
            <a:ext cx="6328611" cy="2636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84" y="2857551"/>
            <a:ext cx="6368716" cy="2653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5807" y="5943720"/>
            <a:ext cx="4696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+mj-lt"/>
              </a:rPr>
              <a:t>„V davnih časih, za devetimi hribi, je živel …“</a:t>
            </a:r>
            <a:endParaRPr lang="sl-SI" sz="2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5442" y="5924610"/>
            <a:ext cx="218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+mj-lt"/>
              </a:rPr>
              <a:t>„ … star čarovnik.“</a:t>
            </a:r>
            <a:endParaRPr lang="sl-SI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824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616" y="993348"/>
            <a:ext cx="10566534" cy="228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3200" spc="300" dirty="0" smtClean="0">
                <a:solidFill>
                  <a:schemeClr val="bg1"/>
                </a:solidFill>
                <a:latin typeface="+mj-lt"/>
              </a:rPr>
              <a:t>Lahko pa</a:t>
            </a:r>
          </a:p>
          <a:p>
            <a:pPr marL="0" indent="0">
              <a:buNone/>
            </a:pPr>
            <a:r>
              <a:rPr lang="sl-SI" sz="3200" spc="300" dirty="0" smtClean="0">
                <a:solidFill>
                  <a:schemeClr val="bg1"/>
                </a:solidFill>
                <a:latin typeface="+mj-lt"/>
              </a:rPr>
              <a:t>sledimo</a:t>
            </a:r>
          </a:p>
          <a:p>
            <a:pPr marL="0" indent="0">
              <a:buNone/>
            </a:pPr>
            <a:r>
              <a:rPr lang="sl-SI" sz="3200" spc="300" dirty="0" smtClean="0">
                <a:solidFill>
                  <a:schemeClr val="bg1"/>
                </a:solidFill>
                <a:latin typeface="+mj-lt"/>
              </a:rPr>
              <a:t>mislim lika.</a:t>
            </a:r>
          </a:p>
          <a:p>
            <a:pPr marL="0" indent="0">
              <a:buNone/>
            </a:pPr>
            <a:endParaRPr lang="sl-SI" sz="3200" spc="300" dirty="0" smtClean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sl-SI" sz="3200" spc="300" dirty="0" smtClean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sl-SI" sz="3200" spc="300" dirty="0" smtClean="0">
                <a:solidFill>
                  <a:schemeClr val="bg1"/>
                </a:solidFill>
                <a:latin typeface="+mj-lt"/>
              </a:rPr>
              <a:t>Dobesedno …</a:t>
            </a:r>
            <a:endParaRPr lang="sl-SI" sz="3200" spc="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122" name="Picture 2" descr="Salvador Dali dream sequence in Vertigo (1958) (With images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672" y="0"/>
            <a:ext cx="4232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80600" y="62357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  <a:latin typeface="+mj-lt"/>
              </a:rPr>
              <a:t>Vrtoglavica (1958)</a:t>
            </a:r>
            <a:endParaRPr lang="sl-SI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7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384" y="1287423"/>
            <a:ext cx="7299232" cy="4817494"/>
          </a:xfrm>
        </p:spPr>
      </p:pic>
      <p:sp>
        <p:nvSpPr>
          <p:cNvPr id="5" name="TextBox 4"/>
          <p:cNvSpPr txBox="1"/>
          <p:nvPr/>
        </p:nvSpPr>
        <p:spPr>
          <a:xfrm>
            <a:off x="467787" y="157781"/>
            <a:ext cx="11256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spc="300" dirty="0" smtClean="0">
                <a:solidFill>
                  <a:schemeClr val="bg1"/>
                </a:solidFill>
                <a:latin typeface="+mj-lt"/>
              </a:rPr>
              <a:t>… ali bolj subtilno.</a:t>
            </a:r>
            <a:br>
              <a:rPr lang="sl-SI" sz="3200" spc="300" dirty="0" smtClean="0">
                <a:solidFill>
                  <a:schemeClr val="bg1"/>
                </a:solidFill>
                <a:latin typeface="+mj-lt"/>
              </a:rPr>
            </a:br>
            <a:r>
              <a:rPr lang="sl-SI" sz="3200" spc="300" dirty="0" smtClean="0">
                <a:solidFill>
                  <a:schemeClr val="bg1"/>
                </a:solidFill>
                <a:latin typeface="+mj-lt"/>
              </a:rPr>
              <a:t>Npr. tako, da sledimo pogledu lika.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2130" y="6314492"/>
            <a:ext cx="2487741" cy="314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chemeClr val="bg1"/>
                </a:solidFill>
                <a:latin typeface="+mj-lt"/>
              </a:rPr>
              <a:t>La </a:t>
            </a:r>
            <a:r>
              <a:rPr lang="sl-SI" sz="1400" dirty="0">
                <a:solidFill>
                  <a:schemeClr val="bg1"/>
                </a:solidFill>
                <a:latin typeface="+mj-lt"/>
              </a:rPr>
              <a:t>Sindrome di </a:t>
            </a:r>
            <a:r>
              <a:rPr lang="sl-SI" sz="1400" dirty="0" smtClean="0">
                <a:solidFill>
                  <a:schemeClr val="bg1"/>
                </a:solidFill>
                <a:latin typeface="+mj-lt"/>
              </a:rPr>
              <a:t>Stendhal (1996)</a:t>
            </a:r>
            <a:endParaRPr lang="sl-SI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159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Lit Match Stock Photo, Picture And Royalty Free Image. Image 228598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92" y="3508076"/>
            <a:ext cx="500590" cy="75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131121"/>
            <a:ext cx="10515600" cy="1325563"/>
          </a:xfrm>
        </p:spPr>
        <p:txBody>
          <a:bodyPr/>
          <a:lstStyle/>
          <a:p>
            <a:r>
              <a:rPr lang="sl-SI" spc="300" dirty="0" smtClean="0">
                <a:solidFill>
                  <a:schemeClr val="bg1"/>
                </a:solidFill>
              </a:rPr>
              <a:t>Pudovkinova montažna orodja</a:t>
            </a:r>
            <a:endParaRPr lang="sl-SI" spc="3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981" y="1116219"/>
            <a:ext cx="3530600" cy="517111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sl-SI" sz="3200" spc="300" dirty="0" smtClean="0">
                <a:solidFill>
                  <a:schemeClr val="bg1"/>
                </a:solidFill>
                <a:latin typeface="+mj-lt"/>
              </a:rPr>
              <a:t>Paralelizem</a:t>
            </a:r>
          </a:p>
          <a:p>
            <a:pPr>
              <a:lnSpc>
                <a:spcPct val="200000"/>
              </a:lnSpc>
            </a:pPr>
            <a:r>
              <a:rPr lang="sl-SI" sz="3200" spc="300" dirty="0" smtClean="0">
                <a:solidFill>
                  <a:schemeClr val="bg1"/>
                </a:solidFill>
                <a:latin typeface="+mj-lt"/>
              </a:rPr>
              <a:t>Kontrast</a:t>
            </a:r>
          </a:p>
          <a:p>
            <a:pPr>
              <a:lnSpc>
                <a:spcPct val="200000"/>
              </a:lnSpc>
            </a:pPr>
            <a:r>
              <a:rPr lang="sl-SI" sz="3200" spc="300" dirty="0" smtClean="0">
                <a:solidFill>
                  <a:schemeClr val="bg1"/>
                </a:solidFill>
                <a:latin typeface="+mj-lt"/>
              </a:rPr>
              <a:t>Simbolizem</a:t>
            </a:r>
          </a:p>
          <a:p>
            <a:pPr>
              <a:lnSpc>
                <a:spcPct val="200000"/>
              </a:lnSpc>
            </a:pPr>
            <a:r>
              <a:rPr lang="sl-SI" sz="3200" spc="300" dirty="0" smtClean="0">
                <a:solidFill>
                  <a:schemeClr val="bg1"/>
                </a:solidFill>
                <a:latin typeface="+mj-lt"/>
              </a:rPr>
              <a:t>Simultanost</a:t>
            </a:r>
          </a:p>
          <a:p>
            <a:pPr>
              <a:lnSpc>
                <a:spcPct val="200000"/>
              </a:lnSpc>
            </a:pPr>
            <a:r>
              <a:rPr lang="sl-SI" sz="3200" spc="300" dirty="0" smtClean="0">
                <a:solidFill>
                  <a:schemeClr val="bg1"/>
                </a:solidFill>
                <a:latin typeface="+mj-lt"/>
              </a:rPr>
              <a:t>Leitmotiv</a:t>
            </a:r>
          </a:p>
          <a:p>
            <a:pPr marL="0" indent="0">
              <a:lnSpc>
                <a:spcPct val="200000"/>
              </a:lnSpc>
              <a:buNone/>
            </a:pPr>
            <a:endParaRPr lang="sl-SI" sz="3200" spc="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42" name="Picture 2" descr="Harrison Ford's Indiana Jones hat sold for world record $521,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631" y="1352379"/>
            <a:ext cx="975567" cy="6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arrison Ford's Indiana Jones hat sold for world record $521,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803" y="1352379"/>
            <a:ext cx="975567" cy="6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mages.squarespace-cdn.com/content/v1/57ab394cbe659454809bdef9/1536080082784-N2B02QF5J5021A2PVNEJ/ke17ZwdGBToddI8pDm48kO7Rg1Gpu728H4UqxUIfecJZw-zPPgdn4jUwVcJE1ZvWQUxwkmyExglNqGp0IvTJZamWLI2zvYWH8K3-s_4yszcp2ryTI0HqTOaaUohrI8PICj5SdZHY9KUswDgTH3eH8sP5PrkY15Dr7CE2CPSRiTEKMshLAGzx4R3EDFOm1kBS/sk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732" y="2410138"/>
            <a:ext cx="1128931" cy="75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astronomy.com/-/media/Images/News%20and%20Observing/News/2018/11/thesun.jpg?mw=6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97" y="3582471"/>
            <a:ext cx="785813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Wall Clock On a Black Stock Footage Video (100% Royalty-free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73" y="4758636"/>
            <a:ext cx="1064164" cy="5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Digital Clock with 12 Hours, Stock Footage Video (100% Royalty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08" y="4794002"/>
            <a:ext cx="1001389" cy="5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Amazon.com: NI161 Shark Fin in Water- Die Cut Vinyl Window Decal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05" y="5788369"/>
            <a:ext cx="729767" cy="56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Amazon.com: NI161 Shark Fin in Water- Die Cut Vinyl Window Decal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35" y="5828202"/>
            <a:ext cx="729767" cy="56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Amazon.com: NI161 Shark Fin in Water- Die Cut Vinyl Window Decal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823" y="5828202"/>
            <a:ext cx="729767" cy="56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ak5.picdn.net/shutterstock/videos/26506325/thumb/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29" y="2466839"/>
            <a:ext cx="1395280" cy="78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05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558296" cy="2564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04" y="3526393"/>
            <a:ext cx="4557166" cy="25634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04" y="0"/>
            <a:ext cx="4558296" cy="2564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25758"/>
            <a:ext cx="4558296" cy="2564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7779" y="3080901"/>
            <a:ext cx="10036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spc="300" dirty="0" smtClean="0">
                <a:solidFill>
                  <a:schemeClr val="bg1"/>
                </a:solidFill>
                <a:latin typeface="+mj-lt"/>
              </a:rPr>
              <a:t>Paralelizem  - skok v prihodnost preko klobuka</a:t>
            </a:r>
            <a:endParaRPr lang="sl-SI" sz="3200" spc="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0471"/>
            <a:ext cx="4558296" cy="2564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04" y="3806864"/>
            <a:ext cx="4557166" cy="2563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04" y="280471"/>
            <a:ext cx="4558296" cy="25640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06229"/>
            <a:ext cx="4558296" cy="25640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59368" y="6394421"/>
            <a:ext cx="3329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Indiana Jones and the Last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Crusade</a:t>
            </a:r>
            <a:r>
              <a:rPr lang="sl-SI" sz="1400" dirty="0" smtClean="0">
                <a:solidFill>
                  <a:schemeClr val="bg1"/>
                </a:solidFill>
                <a:latin typeface="+mj-lt"/>
              </a:rPr>
              <a:t> (1989)</a:t>
            </a:r>
            <a:endParaRPr lang="sl-SI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823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&quot;Psycho&quot; scene that changed film forever - CBS New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296" y="4899152"/>
            <a:ext cx="11827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spc="300" dirty="0" smtClean="0">
                <a:solidFill>
                  <a:schemeClr val="bg1"/>
                </a:solidFill>
                <a:cs typeface="Carlito" panose="020F0502020204030204" pitchFamily="34" charset="0"/>
              </a:rPr>
              <a:t>Simbolizem. </a:t>
            </a:r>
            <a:br>
              <a:rPr lang="sl-SI" sz="3200" spc="300" dirty="0" smtClean="0">
                <a:solidFill>
                  <a:schemeClr val="bg1"/>
                </a:solidFill>
                <a:cs typeface="Carlito" panose="020F0502020204030204" pitchFamily="34" charset="0"/>
              </a:rPr>
            </a:br>
            <a:r>
              <a:rPr lang="sl-SI" sz="3200" i="1" spc="300" dirty="0" smtClean="0">
                <a:solidFill>
                  <a:schemeClr val="bg1"/>
                </a:solidFill>
                <a:cs typeface="Carlito" panose="020F0502020204030204" pitchFamily="34" charset="0"/>
              </a:rPr>
              <a:t>„Odtekanje krvi v odtok = odtekanje življenja iz telesa.“</a:t>
            </a:r>
            <a:endParaRPr lang="sl-SI" sz="3200" i="1" spc="300" dirty="0">
              <a:solidFill>
                <a:schemeClr val="bg1"/>
              </a:solidFill>
              <a:cs typeface="Carlito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42600" y="215900"/>
            <a:ext cx="2679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chemeClr val="bg1"/>
                </a:solidFill>
                <a:latin typeface="+mj-lt"/>
                <a:cs typeface="Carlito" panose="020F0502020204030204" pitchFamily="34" charset="0"/>
              </a:rPr>
              <a:t>Psiho (1960)</a:t>
            </a:r>
            <a:endParaRPr lang="sl-SI" sz="1400" dirty="0">
              <a:solidFill>
                <a:schemeClr val="bg1"/>
              </a:solidFill>
              <a:latin typeface="+mj-lt"/>
              <a:cs typeface="Carli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1550" cy="3417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48" y="0"/>
            <a:ext cx="6051552" cy="3417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3417346"/>
            <a:ext cx="6051550" cy="3417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00" y="3861816"/>
            <a:ext cx="289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bg1"/>
                </a:solidFill>
                <a:latin typeface="+mj-lt"/>
              </a:rPr>
              <a:t>Zelo direkten simbolizem skozi paralelizem:</a:t>
            </a:r>
          </a:p>
          <a:p>
            <a:endParaRPr lang="sl-SI" sz="2400" dirty="0" smtClean="0">
              <a:solidFill>
                <a:schemeClr val="bg1"/>
              </a:solidFill>
              <a:latin typeface="+mj-lt"/>
            </a:endParaRPr>
          </a:p>
          <a:p>
            <a:r>
              <a:rPr lang="sl-SI" sz="2400" i="1" dirty="0" smtClean="0">
                <a:solidFill>
                  <a:schemeClr val="bg1"/>
                </a:solidFill>
                <a:latin typeface="+mj-lt"/>
              </a:rPr>
              <a:t>„</a:t>
            </a:r>
            <a:r>
              <a:rPr lang="sl-SI" sz="2400" i="1" dirty="0">
                <a:solidFill>
                  <a:schemeClr val="bg1"/>
                </a:solidFill>
                <a:latin typeface="+mj-lt"/>
              </a:rPr>
              <a:t>M</a:t>
            </a:r>
            <a:r>
              <a:rPr lang="sl-SI" sz="2400" i="1" dirty="0" smtClean="0">
                <a:solidFill>
                  <a:schemeClr val="bg1"/>
                </a:solidFill>
                <a:latin typeface="+mj-lt"/>
              </a:rPr>
              <a:t>esto je kot stroj.“</a:t>
            </a:r>
          </a:p>
          <a:p>
            <a:endParaRPr lang="sl-SI" sz="2400" dirty="0">
              <a:solidFill>
                <a:schemeClr val="bg1"/>
              </a:solidFill>
              <a:latin typeface="+mj-lt"/>
            </a:endParaRPr>
          </a:p>
          <a:p>
            <a:endParaRPr lang="sl-SI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97312" y="6096988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chemeClr val="bg1"/>
                </a:solidFill>
                <a:latin typeface="+mj-lt"/>
              </a:rPr>
              <a:t>Hugo (2011)</a:t>
            </a:r>
            <a:endParaRPr lang="sl-SI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78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ichael Rizzi, will you be baptized? - I will.&quot; - Michael Corleone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43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918" y="1316504"/>
            <a:ext cx="3805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400" spc="300" dirty="0" smtClean="0">
                <a:solidFill>
                  <a:schemeClr val="bg1"/>
                </a:solidFill>
                <a:latin typeface="+mj-lt"/>
              </a:rPr>
              <a:t>Simultanost in kontrast:</a:t>
            </a:r>
          </a:p>
          <a:p>
            <a:pPr>
              <a:lnSpc>
                <a:spcPct val="150000"/>
              </a:lnSpc>
            </a:pPr>
            <a:endParaRPr lang="sl-SI" sz="2400" spc="3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sl-SI" sz="2400" spc="300" dirty="0" smtClean="0">
                <a:solidFill>
                  <a:schemeClr val="bg1"/>
                </a:solidFill>
                <a:latin typeface="+mj-lt"/>
              </a:rPr>
              <a:t>Krst, </a:t>
            </a:r>
          </a:p>
          <a:p>
            <a:pPr>
              <a:lnSpc>
                <a:spcPct val="150000"/>
              </a:lnSpc>
            </a:pPr>
            <a:r>
              <a:rPr lang="sl-SI" sz="2400" spc="300" dirty="0" smtClean="0">
                <a:solidFill>
                  <a:schemeClr val="bg1"/>
                </a:solidFill>
                <a:latin typeface="+mj-lt"/>
              </a:rPr>
              <a:t>ob istem času se odvijejo</a:t>
            </a:r>
          </a:p>
          <a:p>
            <a:pPr>
              <a:lnSpc>
                <a:spcPct val="150000"/>
              </a:lnSpc>
            </a:pPr>
            <a:r>
              <a:rPr lang="sl-SI" sz="2400" spc="300" dirty="0" smtClean="0">
                <a:solidFill>
                  <a:schemeClr val="bg1"/>
                </a:solidFill>
                <a:latin typeface="+mj-lt"/>
              </a:rPr>
              <a:t>poboji mafijskih šefov.</a:t>
            </a:r>
            <a:endParaRPr lang="sl-SI" sz="2400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37800" y="6197600"/>
            <a:ext cx="2654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chemeClr val="bg1"/>
                </a:solidFill>
                <a:latin typeface="+mj-lt"/>
              </a:rPr>
              <a:t>Boter (1972)</a:t>
            </a:r>
            <a:endParaRPr lang="sl-SI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02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0 Movie Scenes That Fans Tried To &quot;Fix&quot; – Pag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39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0930" y="0"/>
            <a:ext cx="4125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000" spc="300" dirty="0" smtClean="0">
                <a:solidFill>
                  <a:schemeClr val="bg1"/>
                </a:solidFill>
                <a:latin typeface="+mj-lt"/>
              </a:rPr>
              <a:t>Iz pradavnine v prihodnost.</a:t>
            </a:r>
            <a:br>
              <a:rPr lang="sl-SI" sz="2000" spc="300" dirty="0" smtClean="0">
                <a:solidFill>
                  <a:schemeClr val="bg1"/>
                </a:solidFill>
                <a:latin typeface="+mj-lt"/>
              </a:rPr>
            </a:br>
            <a:endParaRPr lang="sl-SI" sz="2000" spc="3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1640" y="4966713"/>
            <a:ext cx="6806184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000" spc="300" dirty="0" smtClean="0">
                <a:solidFill>
                  <a:schemeClr val="bg1"/>
                </a:solidFill>
                <a:latin typeface="+mj-lt"/>
              </a:rPr>
              <a:t>Paralelizem: človešk</a:t>
            </a:r>
            <a:r>
              <a:rPr lang="sl-SI" sz="2000" spc="300" dirty="0">
                <a:solidFill>
                  <a:schemeClr val="bg1"/>
                </a:solidFill>
                <a:latin typeface="+mj-lt"/>
              </a:rPr>
              <a:t>i</a:t>
            </a:r>
            <a:r>
              <a:rPr lang="sl-SI" sz="2000" spc="300" dirty="0" smtClean="0">
                <a:solidFill>
                  <a:schemeClr val="bg1"/>
                </a:solidFill>
                <a:latin typeface="+mj-lt"/>
              </a:rPr>
              <a:t> orodji v zraku</a:t>
            </a:r>
          </a:p>
          <a:p>
            <a:pPr algn="ctr">
              <a:lnSpc>
                <a:spcPct val="150000"/>
              </a:lnSpc>
            </a:pPr>
            <a:r>
              <a:rPr lang="sl-SI" sz="2000" spc="300" dirty="0" smtClean="0">
                <a:solidFill>
                  <a:schemeClr val="bg1"/>
                </a:solidFill>
                <a:latin typeface="+mj-lt"/>
              </a:rPr>
              <a:t>Kontrast: primitivno proti naprednemu</a:t>
            </a:r>
          </a:p>
          <a:p>
            <a:pPr algn="ctr">
              <a:lnSpc>
                <a:spcPct val="150000"/>
              </a:lnSpc>
            </a:pPr>
            <a:r>
              <a:rPr lang="sl-SI" sz="2000" spc="300" dirty="0" smtClean="0">
                <a:solidFill>
                  <a:schemeClr val="bg1"/>
                </a:solidFill>
                <a:latin typeface="+mj-lt"/>
              </a:rPr>
              <a:t>Simbolizem: zgodovina, razvoj</a:t>
            </a:r>
          </a:p>
          <a:p>
            <a:pPr algn="ctr">
              <a:lnSpc>
                <a:spcPct val="150000"/>
              </a:lnSpc>
            </a:pPr>
            <a:endParaRPr lang="sl-SI" sz="2000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" y="6071616"/>
            <a:ext cx="288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  <a:latin typeface="+mj-lt"/>
              </a:rPr>
              <a:t>2001: Odiseja v vesolju (1967)</a:t>
            </a:r>
          </a:p>
          <a:p>
            <a:endParaRPr lang="sl-SI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11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24" y="568537"/>
            <a:ext cx="11122152" cy="583950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l-SI" dirty="0" smtClean="0">
                <a:latin typeface="+mj-lt"/>
              </a:rPr>
              <a:t>Lahko režemo med gibanjem, da zakrijemo rez. </a:t>
            </a:r>
            <a:r>
              <a:rPr lang="sl-SI" dirty="0">
                <a:latin typeface="+mj-lt"/>
              </a:rPr>
              <a:t/>
            </a:r>
            <a:br>
              <a:rPr lang="sl-SI" dirty="0">
                <a:latin typeface="+mj-lt"/>
              </a:rPr>
            </a:br>
            <a:r>
              <a:rPr lang="sl-SI" dirty="0" smtClean="0">
                <a:latin typeface="+mj-lt"/>
              </a:rPr>
              <a:t>Gledalec bo sledil akciji, gibanju in ne bo opazil menjave kadrov.</a:t>
            </a:r>
            <a:br>
              <a:rPr lang="sl-SI" dirty="0" smtClean="0">
                <a:latin typeface="+mj-lt"/>
              </a:rPr>
            </a:br>
            <a:endParaRPr lang="sl-SI" dirty="0" smtClean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>
                <a:latin typeface="+mj-lt"/>
              </a:rPr>
              <a:t/>
            </a:r>
            <a:br>
              <a:rPr lang="sl-SI" dirty="0" smtClean="0">
                <a:latin typeface="+mj-lt"/>
              </a:rPr>
            </a:br>
            <a:endParaRPr lang="sl-SI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441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473" y="28420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l-SI" spc="300" dirty="0" smtClean="0"/>
              <a:t>Montaža je urejanje posnetkov v razumljivo celoto.</a:t>
            </a:r>
            <a:br>
              <a:rPr lang="sl-SI" spc="300" dirty="0" smtClean="0"/>
            </a:br>
            <a:r>
              <a:rPr lang="sl-SI" spc="300" dirty="0"/>
              <a:t/>
            </a:r>
            <a:br>
              <a:rPr lang="sl-SI" spc="300" dirty="0"/>
            </a:br>
            <a:r>
              <a:rPr lang="sl-SI" spc="300" dirty="0" smtClean="0"/>
              <a:t/>
            </a:r>
            <a:br>
              <a:rPr lang="sl-SI" spc="300" dirty="0" smtClean="0"/>
            </a:br>
            <a:r>
              <a:rPr lang="sl-SI" spc="300" dirty="0"/>
              <a:t/>
            </a:r>
            <a:br>
              <a:rPr lang="sl-SI" spc="300" dirty="0"/>
            </a:br>
            <a:r>
              <a:rPr lang="sl-SI" spc="300" dirty="0" smtClean="0"/>
              <a:t>Editor (ang.) = urednik / montažer</a:t>
            </a:r>
            <a:endParaRPr lang="sl-SI" spc="300" dirty="0"/>
          </a:p>
        </p:txBody>
      </p:sp>
    </p:spTree>
    <p:extLst>
      <p:ext uri="{BB962C8B-B14F-4D97-AF65-F5344CB8AC3E}">
        <p14:creationId xmlns:p14="http://schemas.microsoft.com/office/powerpoint/2010/main" val="369879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pc="300" dirty="0"/>
              <a:t>Lahko načrtno vlečemo pozornost k rezu s stikom zelo podobnih kadrov.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2092167"/>
            <a:ext cx="5157787" cy="823912"/>
          </a:xfrm>
        </p:spPr>
        <p:txBody>
          <a:bodyPr/>
          <a:lstStyle/>
          <a:p>
            <a:pPr algn="ctr"/>
            <a:r>
              <a:rPr lang="sl-SI" b="0" spc="300" dirty="0">
                <a:latin typeface="+mj-lt"/>
              </a:rPr>
              <a:t>„</a:t>
            </a:r>
            <a:r>
              <a:rPr lang="sl-SI" b="0" spc="300" dirty="0" err="1">
                <a:latin typeface="+mj-lt"/>
              </a:rPr>
              <a:t>Jump</a:t>
            </a:r>
            <a:r>
              <a:rPr lang="sl-SI" b="0" spc="300" dirty="0">
                <a:latin typeface="+mj-lt"/>
              </a:rPr>
              <a:t> </a:t>
            </a:r>
            <a:r>
              <a:rPr lang="sl-SI" b="0" spc="300" dirty="0" err="1">
                <a:latin typeface="+mj-lt"/>
              </a:rPr>
              <a:t>cut</a:t>
            </a:r>
            <a:r>
              <a:rPr lang="sl-SI" b="0" spc="300" dirty="0" smtClean="0">
                <a:latin typeface="+mj-lt"/>
              </a:rPr>
              <a:t>“</a:t>
            </a:r>
            <a:endParaRPr lang="sl-SI" b="0" spc="300" dirty="0"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7588" y="2092167"/>
            <a:ext cx="5183188" cy="823912"/>
          </a:xfrm>
        </p:spPr>
        <p:txBody>
          <a:bodyPr/>
          <a:lstStyle/>
          <a:p>
            <a:pPr algn="ctr"/>
            <a:r>
              <a:rPr lang="sl-SI" b="0" spc="300" dirty="0">
                <a:latin typeface="+mj-lt"/>
              </a:rPr>
              <a:t>Fi </a:t>
            </a:r>
            <a:r>
              <a:rPr lang="sl-SI" b="0" spc="300" dirty="0" smtClean="0">
                <a:latin typeface="+mj-lt"/>
              </a:rPr>
              <a:t>fenomen</a:t>
            </a:r>
            <a:endParaRPr lang="sl-SI" b="0" spc="300" dirty="0">
              <a:latin typeface="+mj-lt"/>
            </a:endParaRPr>
          </a:p>
        </p:txBody>
      </p:sp>
      <p:pic>
        <p:nvPicPr>
          <p:cNvPr id="2050" name="Picture 2" descr="Breathless&quot; - Fast Cuts / Jump Cuts GIF | Gfycat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30" y="3080353"/>
            <a:ext cx="36195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3.amazonaws.com/pbblogassets/uploads/2018/11/29035627/Match-cut-1-Baby-1.gif?w=720"/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53140"/>
            <a:ext cx="5183188" cy="218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9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264" y="1033273"/>
            <a:ext cx="10158984" cy="3854514"/>
          </a:xfrm>
        </p:spPr>
        <p:txBody>
          <a:bodyPr>
            <a:normAutofit fontScale="90000"/>
          </a:bodyPr>
          <a:lstStyle/>
          <a:p>
            <a:pPr algn="ctr">
              <a:lnSpc>
                <a:spcPct val="250000"/>
              </a:lnSpc>
            </a:pPr>
            <a:r>
              <a:rPr lang="sl-SI" dirty="0" smtClean="0"/>
              <a:t>Eksperimentiramo in se igramo.</a:t>
            </a:r>
            <a:br>
              <a:rPr lang="sl-SI" dirty="0" smtClean="0"/>
            </a:br>
            <a:r>
              <a:rPr lang="sl-SI" dirty="0" smtClean="0"/>
              <a:t>Ni pravil! </a:t>
            </a:r>
            <a:br>
              <a:rPr lang="sl-SI" dirty="0" smtClean="0"/>
            </a:br>
            <a:r>
              <a:rPr lang="sl-SI" dirty="0" smtClean="0"/>
              <a:t>Samo smernice in igranje</a:t>
            </a:r>
            <a:br>
              <a:rPr lang="sl-SI" dirty="0" smtClean="0"/>
            </a:br>
            <a:r>
              <a:rPr lang="sl-SI" dirty="0" smtClean="0"/>
              <a:t> : 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051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37" y="2410493"/>
            <a:ext cx="10515600" cy="1325563"/>
          </a:xfrm>
        </p:spPr>
        <p:txBody>
          <a:bodyPr/>
          <a:lstStyle/>
          <a:p>
            <a:pPr algn="ctr"/>
            <a:r>
              <a:rPr lang="sl-SI" dirty="0" smtClean="0"/>
              <a:t>Montirati je zabavno : 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697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52560"/>
            <a:ext cx="10515600" cy="542440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>
                <a:latin typeface="+mj-lt"/>
              </a:rPr>
              <a:t>Vsi programi za montažo so si podobni.</a:t>
            </a:r>
            <a:br>
              <a:rPr lang="sl-SI" dirty="0" smtClean="0">
                <a:latin typeface="+mj-lt"/>
              </a:rPr>
            </a:br>
            <a:r>
              <a:rPr lang="sl-SI" dirty="0" smtClean="0">
                <a:latin typeface="+mj-lt"/>
                <a:sym typeface="Wingdings" panose="05000000000000000000" pitchFamily="2" charset="2"/>
              </a:rPr>
              <a:t> </a:t>
            </a:r>
            <a:br>
              <a:rPr lang="sl-SI" dirty="0" smtClean="0">
                <a:latin typeface="+mj-lt"/>
                <a:sym typeface="Wingdings" panose="05000000000000000000" pitchFamily="2" charset="2"/>
              </a:rPr>
            </a:br>
            <a:r>
              <a:rPr lang="sl-SI" dirty="0" smtClean="0">
                <a:latin typeface="+mj-lt"/>
              </a:rPr>
              <a:t>Program na prvi pogled zgleda težaven, a </a:t>
            </a:r>
            <a:r>
              <a:rPr lang="sl-SI" dirty="0">
                <a:latin typeface="+mj-lt"/>
              </a:rPr>
              <a:t>je v resnici preprost in </a:t>
            </a:r>
            <a:r>
              <a:rPr lang="sl-SI" dirty="0" smtClean="0">
                <a:latin typeface="+mj-lt"/>
              </a:rPr>
              <a:t>prijazen.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>
                <a:latin typeface="+mj-lt"/>
              </a:rPr>
              <a:t>Po mojih izkušnjah se ga desetletniki naučijo uporabljati v nekaj urah.</a:t>
            </a:r>
            <a:br>
              <a:rPr lang="sl-SI" dirty="0" smtClean="0">
                <a:latin typeface="+mj-lt"/>
              </a:rPr>
            </a:br>
            <a:r>
              <a:rPr lang="sl-SI" dirty="0">
                <a:latin typeface="+mj-lt"/>
                <a:sym typeface="Wingdings" panose="05000000000000000000" pitchFamily="2" charset="2"/>
              </a:rPr>
              <a:t></a:t>
            </a:r>
            <a:r>
              <a:rPr lang="sl-SI" dirty="0" smtClean="0">
                <a:latin typeface="+mj-lt"/>
              </a:rPr>
              <a:t/>
            </a:r>
            <a:br>
              <a:rPr lang="sl-SI" dirty="0" smtClean="0">
                <a:latin typeface="+mj-lt"/>
              </a:rPr>
            </a:br>
            <a:r>
              <a:rPr lang="sl-SI" dirty="0" smtClean="0">
                <a:latin typeface="+mj-lt"/>
              </a:rPr>
              <a:t>S programom ne moremo nič pokvariti. Na disku material ostane enak. </a:t>
            </a:r>
            <a:br>
              <a:rPr lang="sl-SI" dirty="0" smtClean="0">
                <a:latin typeface="+mj-lt"/>
              </a:rPr>
            </a:br>
            <a:r>
              <a:rPr lang="sl-SI" dirty="0">
                <a:latin typeface="+mj-lt"/>
                <a:sym typeface="Wingdings" panose="05000000000000000000" pitchFamily="2" charset="2"/>
              </a:rPr>
              <a:t></a:t>
            </a:r>
            <a:endParaRPr lang="sl-SI" dirty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l-SI" sz="4800" dirty="0">
                <a:latin typeface="+mj-lt"/>
              </a:rPr>
              <a:t>Se </a:t>
            </a:r>
            <a:r>
              <a:rPr lang="sl-SI" sz="4800" dirty="0" smtClean="0">
                <a:latin typeface="+mj-lt"/>
              </a:rPr>
              <a:t>igramo, eksperimentiramo in uživamo!</a:t>
            </a:r>
            <a:br>
              <a:rPr lang="sl-SI" sz="4800" dirty="0" smtClean="0">
                <a:latin typeface="+mj-lt"/>
              </a:rPr>
            </a:br>
            <a:r>
              <a:rPr lang="sl-SI" sz="4800" dirty="0">
                <a:latin typeface="+mj-lt"/>
                <a:sym typeface="Wingdings" panose="05000000000000000000" pitchFamily="2" charset="2"/>
              </a:rPr>
              <a:t> </a:t>
            </a:r>
            <a:endParaRPr lang="sl-SI" sz="4800" dirty="0">
              <a:latin typeface="+mj-lt"/>
            </a:endParaRPr>
          </a:p>
          <a:p>
            <a:endParaRPr lang="sl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15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3900" y="2644170"/>
            <a:ext cx="820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800" dirty="0" smtClean="0">
                <a:latin typeface="+mj-lt"/>
              </a:rPr>
              <a:t>Hvala za pozornost</a:t>
            </a:r>
            <a:br>
              <a:rPr lang="sl-SI" sz="4800" dirty="0" smtClean="0">
                <a:latin typeface="+mj-lt"/>
              </a:rPr>
            </a:br>
            <a:r>
              <a:rPr lang="sl-SI" sz="4800" dirty="0" smtClean="0">
                <a:latin typeface="+mj-lt"/>
              </a:rPr>
              <a:t> in veliko veselja ob delu!</a:t>
            </a:r>
            <a:endParaRPr lang="sl-SI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80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c/c1/Brownsberg_jungle_path_%2833153976490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0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7069" y="241294"/>
            <a:ext cx="87404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spc="300" dirty="0" smtClean="0">
                <a:solidFill>
                  <a:schemeClr val="bg1"/>
                </a:solidFill>
                <a:ea typeface="Bellota" panose="02010503040000020004" pitchFamily="50" charset="-18"/>
                <a:cs typeface="Carlito" panose="020F0502020204030204" pitchFamily="34" charset="0"/>
              </a:rPr>
              <a:t>Naš material je poln življenja ... </a:t>
            </a:r>
            <a:br>
              <a:rPr lang="sl-SI" sz="4400" b="1" spc="300" dirty="0" smtClean="0">
                <a:solidFill>
                  <a:schemeClr val="bg1"/>
                </a:solidFill>
                <a:ea typeface="Bellota" panose="02010503040000020004" pitchFamily="50" charset="-18"/>
                <a:cs typeface="Carlito" panose="020F0502020204030204" pitchFamily="34" charset="0"/>
              </a:rPr>
            </a:br>
            <a:endParaRPr lang="sl-SI" sz="4400" b="1" spc="300" dirty="0">
              <a:solidFill>
                <a:schemeClr val="bg1"/>
              </a:solidFill>
              <a:ea typeface="Bellota" panose="02010503040000020004" pitchFamily="50" charset="-18"/>
              <a:cs typeface="Carlito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26906" y="5550568"/>
            <a:ext cx="51495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l-SI" sz="4000" b="1" spc="300" dirty="0">
                <a:solidFill>
                  <a:prstClr val="white"/>
                </a:solidFill>
                <a:ea typeface="Bellota" panose="02010503040000020004" pitchFamily="50" charset="-18"/>
                <a:cs typeface="Carlito" panose="020F0502020204030204" pitchFamily="34" charset="0"/>
              </a:rPr>
              <a:t>… in kaosa.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150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c/c1/Brownsberg_jungle_path_%2833153976490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" y="2053086"/>
            <a:ext cx="4995042" cy="28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le:Flower garden, Botanic Gardens, Churchtown 2.JPG - Wikimedia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20428" r="203" b="1239"/>
          <a:stretch/>
        </p:blipFill>
        <p:spPr bwMode="auto">
          <a:xfrm>
            <a:off x="7412944" y="2053087"/>
            <a:ext cx="4779056" cy="280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402428" y="2141986"/>
            <a:ext cx="1602557" cy="5844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4721" y="2817869"/>
            <a:ext cx="1772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latin typeface="+mj-lt"/>
              </a:rPr>
              <a:t>Zabavne in boleče odločitve v montaži</a:t>
            </a:r>
          </a:p>
        </p:txBody>
      </p:sp>
    </p:spTree>
    <p:extLst>
      <p:ext uri="{BB962C8B-B14F-4D97-AF65-F5344CB8AC3E}">
        <p14:creationId xmlns:p14="http://schemas.microsoft.com/office/powerpoint/2010/main" val="372775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lant leaf flower green produce cut roses size gardener macro photography flowering plant secateur land p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642"/>
            <a:ext cx="12212634" cy="92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1317" y="1770242"/>
            <a:ext cx="10515600" cy="1325563"/>
          </a:xfrm>
        </p:spPr>
        <p:txBody>
          <a:bodyPr/>
          <a:lstStyle/>
          <a:p>
            <a:r>
              <a:rPr lang="sl-SI" spc="300" dirty="0" smtClean="0">
                <a:solidFill>
                  <a:schemeClr val="bg1"/>
                </a:solidFill>
              </a:rPr>
              <a:t>Kako se odločimo?</a:t>
            </a:r>
            <a:endParaRPr lang="sl-SI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7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4931"/>
            <a:ext cx="10515600" cy="4688138"/>
          </a:xfrm>
        </p:spPr>
        <p:txBody>
          <a:bodyPr>
            <a:normAutofit fontScale="90000"/>
          </a:bodyPr>
          <a:lstStyle/>
          <a:p>
            <a:r>
              <a:rPr lang="sl-SI" spc="300" dirty="0" smtClean="0">
                <a:cs typeface="Carlito" panose="020F0502020204030204" pitchFamily="34" charset="0"/>
              </a:rPr>
              <a:t>Najprej dobro poglejmo ves material. </a:t>
            </a:r>
            <a:br>
              <a:rPr lang="sl-SI" spc="300" dirty="0" smtClean="0">
                <a:cs typeface="Carlito" panose="020F0502020204030204" pitchFamily="34" charset="0"/>
              </a:rPr>
            </a:br>
            <a:r>
              <a:rPr lang="sl-SI" spc="300" dirty="0" smtClean="0">
                <a:cs typeface="Carlito" panose="020F0502020204030204" pitchFamily="34" charset="0"/>
              </a:rPr>
              <a:t/>
            </a:r>
            <a:br>
              <a:rPr lang="sl-SI" spc="300" dirty="0" smtClean="0">
                <a:cs typeface="Carlito" panose="020F0502020204030204" pitchFamily="34" charset="0"/>
              </a:rPr>
            </a:br>
            <a:r>
              <a:rPr lang="sl-SI" spc="300" dirty="0" smtClean="0">
                <a:cs typeface="Carlito" panose="020F0502020204030204" pitchFamily="34" charset="0"/>
              </a:rPr>
              <a:t>Iz materiala lahko naredimo samo zgodbo, ki se skriva v njemu.</a:t>
            </a:r>
            <a:br>
              <a:rPr lang="sl-SI" spc="300" dirty="0" smtClean="0">
                <a:cs typeface="Carlito" panose="020F0502020204030204" pitchFamily="34" charset="0"/>
              </a:rPr>
            </a:br>
            <a:r>
              <a:rPr lang="sl-SI" spc="300" dirty="0" smtClean="0">
                <a:cs typeface="Carlito" panose="020F0502020204030204" pitchFamily="34" charset="0"/>
              </a:rPr>
              <a:t/>
            </a:r>
            <a:br>
              <a:rPr lang="sl-SI" spc="300" dirty="0" smtClean="0">
                <a:cs typeface="Carlito" panose="020F0502020204030204" pitchFamily="34" charset="0"/>
              </a:rPr>
            </a:br>
            <a:r>
              <a:rPr lang="sl-SI" spc="300" dirty="0" smtClean="0">
                <a:cs typeface="Carlito" panose="020F0502020204030204" pitchFamily="34" charset="0"/>
              </a:rPr>
              <a:t>Pozabimo scenarij (na nek način). </a:t>
            </a:r>
            <a:br>
              <a:rPr lang="sl-SI" spc="300" dirty="0" smtClean="0">
                <a:cs typeface="Carlito" panose="020F0502020204030204" pitchFamily="34" charset="0"/>
              </a:rPr>
            </a:br>
            <a:r>
              <a:rPr lang="sl-SI" spc="300" dirty="0" smtClean="0">
                <a:cs typeface="Carlito" panose="020F0502020204030204" pitchFamily="34" charset="0"/>
              </a:rPr>
              <a:t>Možno je, da se je zgodba iz scenarija med snemanjem izgubila.</a:t>
            </a:r>
            <a:endParaRPr lang="sl-SI" spc="300" dirty="0">
              <a:cs typeface="Carli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4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251" y="1155904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sl-SI" spc="300" dirty="0" smtClean="0">
                <a:cs typeface="Carlito" panose="020F0502020204030204" pitchFamily="34" charset="0"/>
              </a:rPr>
              <a:t>„Iz vsakega materiala se da narediti</a:t>
            </a:r>
            <a:br>
              <a:rPr lang="sl-SI" spc="300" dirty="0" smtClean="0">
                <a:cs typeface="Carlito" panose="020F0502020204030204" pitchFamily="34" charset="0"/>
              </a:rPr>
            </a:br>
            <a:r>
              <a:rPr lang="sl-SI" spc="300" dirty="0" smtClean="0">
                <a:cs typeface="Carlito" panose="020F0502020204030204" pitchFamily="34" charset="0"/>
              </a:rPr>
              <a:t>vsaj povprečen film.“ </a:t>
            </a:r>
            <a:br>
              <a:rPr lang="sl-SI" spc="300" dirty="0" smtClean="0">
                <a:cs typeface="Carlito" panose="020F0502020204030204" pitchFamily="34" charset="0"/>
              </a:rPr>
            </a:br>
            <a:r>
              <a:rPr lang="sl-SI" sz="3100" spc="300" dirty="0" smtClean="0">
                <a:cs typeface="Carlito" panose="020F0502020204030204" pitchFamily="34" charset="0"/>
              </a:rPr>
              <a:t>– prof. Olga Toni</a:t>
            </a:r>
            <a:endParaRPr lang="sl-SI" sz="3100" spc="300" dirty="0">
              <a:cs typeface="Carlito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4251" y="3892269"/>
            <a:ext cx="9689537" cy="1687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4400" dirty="0" smtClean="0">
                <a:latin typeface="+mj-lt"/>
                <a:cs typeface="Carlito" panose="020F0502020204030204" pitchFamily="34" charset="0"/>
              </a:rPr>
              <a:t>„Sedeti in delati. Samo sedeti in delati!“</a:t>
            </a:r>
          </a:p>
          <a:p>
            <a:pPr>
              <a:lnSpc>
                <a:spcPct val="150000"/>
              </a:lnSpc>
            </a:pPr>
            <a:r>
              <a:rPr lang="sl-SI" sz="2800" dirty="0" smtClean="0">
                <a:latin typeface="+mj-lt"/>
                <a:cs typeface="Carlito" panose="020F0502020204030204" pitchFamily="34" charset="0"/>
              </a:rPr>
              <a:t>– </a:t>
            </a:r>
            <a:r>
              <a:rPr lang="sl-SI" sz="2800" dirty="0">
                <a:latin typeface="+mj-lt"/>
                <a:cs typeface="Carlito" panose="020F0502020204030204" pitchFamily="34" charset="0"/>
              </a:rPr>
              <a:t>prof. Olga Toni</a:t>
            </a:r>
          </a:p>
        </p:txBody>
      </p:sp>
    </p:spTree>
    <p:extLst>
      <p:ext uri="{BB962C8B-B14F-4D97-AF65-F5344CB8AC3E}">
        <p14:creationId xmlns:p14="http://schemas.microsoft.com/office/powerpoint/2010/main" val="30373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olarsystem.nasa.gov/system/news_items/main_images/925_PIA07997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4125"/>
            <a:ext cx="12192000" cy="938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pc="300" dirty="0" smtClean="0"/>
              <a:t>Gledati iz perspektive gledalca</a:t>
            </a:r>
            <a:endParaRPr lang="sl-SI" spc="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39082" y="603861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800" spc="300" dirty="0">
                <a:solidFill>
                  <a:schemeClr val="bg1"/>
                </a:solidFill>
                <a:latin typeface="+mj-lt"/>
              </a:rPr>
              <a:t>(</a:t>
            </a:r>
            <a:r>
              <a:rPr lang="sl-SI" sz="1800" spc="300" dirty="0" smtClean="0">
                <a:solidFill>
                  <a:schemeClr val="bg1"/>
                </a:solidFill>
                <a:latin typeface="+mj-lt"/>
              </a:rPr>
              <a:t>Sončni vzhod na Marsu)</a:t>
            </a:r>
            <a:endParaRPr lang="sl-SI" sz="1800" spc="3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72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495</Words>
  <Application>Microsoft Office PowerPoint</Application>
  <PresentationFormat>Širokozaslonsko</PresentationFormat>
  <Paragraphs>121</Paragraphs>
  <Slides>34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34</vt:i4>
      </vt:variant>
    </vt:vector>
  </HeadingPairs>
  <TitlesOfParts>
    <vt:vector size="42" baseType="lpstr">
      <vt:lpstr>Microsoft YaHei</vt:lpstr>
      <vt:lpstr>Arial</vt:lpstr>
      <vt:lpstr>Bellota</vt:lpstr>
      <vt:lpstr>Calibri</vt:lpstr>
      <vt:lpstr>Calibri Light</vt:lpstr>
      <vt:lpstr>Carlito</vt:lpstr>
      <vt:lpstr>Wingdings</vt:lpstr>
      <vt:lpstr>Office Theme</vt:lpstr>
      <vt:lpstr>PowerPointova predstavitev</vt:lpstr>
      <vt:lpstr>PowerPointova predstavitev</vt:lpstr>
      <vt:lpstr>Montaža je urejanje posnetkov v razumljivo celoto.    Editor (ang.) = urednik / montažer</vt:lpstr>
      <vt:lpstr>PowerPointova predstavitev</vt:lpstr>
      <vt:lpstr>PowerPointova predstavitev</vt:lpstr>
      <vt:lpstr>Kako se odločimo?</vt:lpstr>
      <vt:lpstr>Najprej dobro poglejmo ves material.   Iz materiala lahko naredimo samo zgodbo, ki se skriva v njemu.  Pozabimo scenarij (na nek način).  Možno je, da se je zgodba iz scenarija med snemanjem izgubila.</vt:lpstr>
      <vt:lpstr>„Iz vsakega materiala se da narediti vsaj povprečen film.“  – prof. Olga Toni</vt:lpstr>
      <vt:lpstr>Gledati iz perspektive gledalca</vt:lpstr>
      <vt:lpstr>Tisto kar je prej, določa tisto kar pride kasneje.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Pudovkinova montažna orodja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Lahko načrtno vlečemo pozornost k rezu s stikom zelo podobnih kadrov. </vt:lpstr>
      <vt:lpstr>Eksperimentiramo in se igramo. Ni pravil!  Samo smernice in igranje  : )</vt:lpstr>
      <vt:lpstr>Montirati je zabavno : )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Montaža</dc:title>
  <dc:creator>Peter Bizjak</dc:creator>
  <cp:lastModifiedBy>marina</cp:lastModifiedBy>
  <cp:revision>71</cp:revision>
  <dcterms:created xsi:type="dcterms:W3CDTF">2019-10-25T07:18:38Z</dcterms:created>
  <dcterms:modified xsi:type="dcterms:W3CDTF">2020-10-02T10:12:37Z</dcterms:modified>
</cp:coreProperties>
</file>