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27" r:id="rId2"/>
    <p:sldId id="328" r:id="rId3"/>
    <p:sldId id="332" r:id="rId4"/>
    <p:sldId id="338" r:id="rId5"/>
    <p:sldId id="341" r:id="rId6"/>
    <p:sldId id="342" r:id="rId7"/>
    <p:sldId id="339" r:id="rId8"/>
    <p:sldId id="340" r:id="rId9"/>
    <p:sldId id="343" r:id="rId10"/>
    <p:sldId id="333" r:id="rId11"/>
    <p:sldId id="331" r:id="rId12"/>
    <p:sldId id="334" r:id="rId13"/>
    <p:sldId id="335" r:id="rId14"/>
    <p:sldId id="336" r:id="rId15"/>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A00"/>
    <a:srgbClr val="DAB000"/>
    <a:srgbClr val="BC9508"/>
    <a:srgbClr val="BFB605"/>
    <a:srgbClr val="C49F00"/>
    <a:srgbClr val="C8A200"/>
    <a:srgbClr val="0072C8"/>
    <a:srgbClr val="0081E2"/>
    <a:srgbClr val="007AD6"/>
    <a:srgbClr val="0091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22" autoAdjust="0"/>
    <p:restoredTop sz="58939" autoAdjust="0"/>
  </p:normalViewPr>
  <p:slideViewPr>
    <p:cSldViewPr>
      <p:cViewPr varScale="1">
        <p:scale>
          <a:sx n="40" d="100"/>
          <a:sy n="40" d="100"/>
        </p:scale>
        <p:origin x="1764" y="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0C57C6-7596-4878-A4BC-552ADBC811F1}" type="datetimeFigureOut">
              <a:rPr lang="sl-SI" smtClean="0"/>
              <a:pPr/>
              <a:t>1. 10. 2018</a:t>
            </a:fld>
            <a:endParaRPr lang="sl-SI"/>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6C953-A5DC-4F66-AC4E-578F2BB7866A}" type="slidenum">
              <a:rPr lang="sl-SI" smtClean="0"/>
              <a:pPr/>
              <a:t>‹#›</a:t>
            </a:fld>
            <a:endParaRPr lang="sl-SI"/>
          </a:p>
        </p:txBody>
      </p:sp>
    </p:spTree>
    <p:extLst>
      <p:ext uri="{BB962C8B-B14F-4D97-AF65-F5344CB8AC3E}">
        <p14:creationId xmlns:p14="http://schemas.microsoft.com/office/powerpoint/2010/main" val="2824138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430C0-0691-4523-9D14-CA0D436DA544}" type="datetimeFigureOut">
              <a:rPr lang="sl-SI" smtClean="0"/>
              <a:pPr/>
              <a:t>1. 10. 2018</a:t>
            </a:fld>
            <a:endParaRPr lang="sl-SI"/>
          </a:p>
        </p:txBody>
      </p:sp>
      <p:sp>
        <p:nvSpPr>
          <p:cNvPr id="4" name="Označba mesta stranske slik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71726-B109-4E8D-BC1F-B4038804FFD1}" type="slidenum">
              <a:rPr lang="sl-SI" smtClean="0"/>
              <a:pPr/>
              <a:t>‹#›</a:t>
            </a:fld>
            <a:endParaRPr lang="sl-SI"/>
          </a:p>
        </p:txBody>
      </p:sp>
    </p:spTree>
    <p:extLst>
      <p:ext uri="{BB962C8B-B14F-4D97-AF65-F5344CB8AC3E}">
        <p14:creationId xmlns:p14="http://schemas.microsoft.com/office/powerpoint/2010/main" val="35249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Za skupinsko dinamiko je pomembno, da se udeleženci med seboj spoznajo.</a:t>
            </a:r>
            <a:r>
              <a:rPr lang="sl-SI" baseline="0" dirty="0"/>
              <a:t> Če se že poznajo, pa jim damo priložnost, da vsak nekaj pove, </a:t>
            </a:r>
            <a:r>
              <a:rPr lang="sl-SI" baseline="0" dirty="0" err="1" smtClean="0"/>
              <a:t>mo</a:t>
            </a:r>
            <a:r>
              <a:rPr lang="en-GB" baseline="0" dirty="0" smtClean="0"/>
              <a:t>r</a:t>
            </a:r>
            <a:r>
              <a:rPr lang="sl-SI" baseline="0" dirty="0" smtClean="0"/>
              <a:t>da </a:t>
            </a:r>
            <a:r>
              <a:rPr lang="sl-SI" baseline="0" dirty="0"/>
              <a:t>jih povprašamo po kakšnem razmišljanju, mnenju ali podobnem. Na ta način se vsi nekako predstavijo in premagamo začetno negotovost. Tako je bolj verjetno, da bodo udeleženci v delavnici bolj aktivni.</a:t>
            </a:r>
          </a:p>
          <a:p>
            <a:r>
              <a:rPr lang="sl-SI" baseline="0" dirty="0"/>
              <a:t>Vodjo delavnice zanima, kakšne izkušnje imajo udeleženci, tako lahko prilagaja svoje razlage in raven vključevanja udeležencev.</a:t>
            </a:r>
          </a:p>
          <a:p>
            <a:r>
              <a:rPr lang="sl-SI" baseline="0" dirty="0"/>
              <a:t>Usklajevanje ciljev organizatorja in pričakovanj udeležencev lahko poveča zadovoljstvo ob koncu srečanja.</a:t>
            </a:r>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2</a:t>
            </a:fld>
            <a:endParaRPr lang="sl-S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a-ES" sz="1200" kern="1200" noProof="1">
                <a:solidFill>
                  <a:schemeClr val="tx1"/>
                </a:solidFill>
                <a:latin typeface="+mn-lt"/>
                <a:ea typeface="+mn-ea"/>
                <a:cs typeface="+mn-cs"/>
              </a:rPr>
              <a:t>Mentorstvo je proces, v katerem posameznik, ki ima več izkušenj, pomaga manj</a:t>
            </a:r>
            <a:r>
              <a:rPr lang="ca-ES" sz="1200" kern="1200" baseline="0" noProof="1">
                <a:solidFill>
                  <a:schemeClr val="tx1"/>
                </a:solidFill>
                <a:latin typeface="+mn-lt"/>
                <a:ea typeface="+mn-ea"/>
                <a:cs typeface="+mn-cs"/>
              </a:rPr>
              <a:t> izkušenemu</a:t>
            </a:r>
            <a:r>
              <a:rPr lang="ca-ES" sz="1200" kern="1200" noProof="1">
                <a:solidFill>
                  <a:schemeClr val="tx1"/>
                </a:solidFill>
                <a:latin typeface="+mn-lt"/>
                <a:ea typeface="+mn-ea"/>
                <a:cs typeface="+mn-cs"/>
              </a:rPr>
              <a:t> pri njegovem ustvarjanju in napredku. </a:t>
            </a:r>
            <a:r>
              <a:rPr lang="en-US" sz="1200" kern="1200" noProof="1">
                <a:solidFill>
                  <a:schemeClr val="tx1"/>
                </a:solidFill>
                <a:latin typeface="+mn-lt"/>
                <a:ea typeface="+mn-ea"/>
                <a:cs typeface="+mn-cs"/>
              </a:rPr>
              <a:t>U</a:t>
            </a:r>
            <a:r>
              <a:rPr lang="ca-ES" sz="1200" kern="1200" noProof="1">
                <a:solidFill>
                  <a:schemeClr val="tx1"/>
                </a:solidFill>
                <a:latin typeface="+mn-lt"/>
                <a:ea typeface="+mn-ea"/>
                <a:cs typeface="+mn-cs"/>
              </a:rPr>
              <a:t>smerja</a:t>
            </a:r>
            <a:r>
              <a:rPr lang="ca-ES" sz="1200" kern="1200" baseline="0" noProof="1">
                <a:solidFill>
                  <a:schemeClr val="tx1"/>
                </a:solidFill>
                <a:latin typeface="+mn-lt"/>
                <a:ea typeface="+mn-ea"/>
                <a:cs typeface="+mn-cs"/>
              </a:rPr>
              <a:t> ga</a:t>
            </a:r>
            <a:r>
              <a:rPr lang="ca-ES" sz="1200" kern="1200" noProof="1">
                <a:solidFill>
                  <a:schemeClr val="tx1"/>
                </a:solidFill>
                <a:latin typeface="+mn-lt"/>
                <a:ea typeface="+mn-ea"/>
                <a:cs typeface="+mn-cs"/>
              </a:rPr>
              <a:t> z nasveti in pojasnili ter</a:t>
            </a:r>
            <a:r>
              <a:rPr lang="ca-ES" sz="1200" kern="1200" baseline="0" noProof="1">
                <a:solidFill>
                  <a:schemeClr val="tx1"/>
                </a:solidFill>
                <a:latin typeface="+mn-lt"/>
                <a:ea typeface="+mn-ea"/>
                <a:cs typeface="+mn-cs"/>
              </a:rPr>
              <a:t> ga </a:t>
            </a:r>
            <a:r>
              <a:rPr lang="ca-ES" sz="1200" kern="1200" noProof="1">
                <a:solidFill>
                  <a:schemeClr val="tx1"/>
                </a:solidFill>
                <a:latin typeface="+mn-lt"/>
                <a:ea typeface="+mn-ea"/>
                <a:cs typeface="+mn-cs"/>
              </a:rPr>
              <a:t>podpira</a:t>
            </a:r>
            <a:r>
              <a:rPr lang="ca-ES" sz="1200" kern="1200" baseline="0" noProof="1">
                <a:solidFill>
                  <a:schemeClr val="tx1"/>
                </a:solidFill>
                <a:latin typeface="+mn-lt"/>
                <a:ea typeface="+mn-ea"/>
                <a:cs typeface="+mn-cs"/>
              </a:rPr>
              <a:t> in </a:t>
            </a:r>
            <a:r>
              <a:rPr lang="ca-ES" sz="1200" kern="1200" noProof="1">
                <a:solidFill>
                  <a:schemeClr val="tx1"/>
                </a:solidFill>
                <a:latin typeface="+mn-lt"/>
                <a:ea typeface="+mn-ea"/>
                <a:cs typeface="+mn-cs"/>
              </a:rPr>
              <a:t>vodi.</a:t>
            </a:r>
            <a:r>
              <a:rPr lang="ca-ES" sz="1200" kern="1200" baseline="0" noProof="1">
                <a:solidFill>
                  <a:schemeClr val="tx1"/>
                </a:solidFill>
                <a:latin typeface="+mn-lt"/>
                <a:ea typeface="+mn-ea"/>
                <a:cs typeface="+mn-cs"/>
              </a:rPr>
              <a:t> M</a:t>
            </a:r>
            <a:r>
              <a:rPr lang="ca-ES" sz="1200" kern="1200" noProof="1">
                <a:solidFill>
                  <a:schemeClr val="tx1"/>
                </a:solidFill>
                <a:latin typeface="+mn-lt"/>
                <a:ea typeface="+mn-ea"/>
                <a:cs typeface="+mn-cs"/>
              </a:rPr>
              <a:t>entor podpira</a:t>
            </a:r>
            <a:r>
              <a:rPr lang="ca-ES" sz="1200" kern="1200" baseline="0" noProof="1">
                <a:solidFill>
                  <a:schemeClr val="tx1"/>
                </a:solidFill>
                <a:latin typeface="+mn-lt"/>
                <a:ea typeface="+mn-ea"/>
                <a:cs typeface="+mn-cs"/>
              </a:rPr>
              <a:t> </a:t>
            </a:r>
            <a:r>
              <a:rPr lang="ca-ES" sz="1200" kern="1200" noProof="1">
                <a:solidFill>
                  <a:schemeClr val="tx1"/>
                </a:solidFill>
                <a:latin typeface="+mn-lt"/>
                <a:ea typeface="+mn-ea"/>
                <a:cs typeface="+mn-cs"/>
              </a:rPr>
              <a:t>udeleženca</a:t>
            </a:r>
            <a:r>
              <a:rPr lang="ca-ES" sz="1200" kern="1200" baseline="0" noProof="1">
                <a:solidFill>
                  <a:schemeClr val="tx1"/>
                </a:solidFill>
                <a:latin typeface="+mn-lt"/>
                <a:ea typeface="+mn-ea"/>
                <a:cs typeface="+mn-cs"/>
              </a:rPr>
              <a:t> predvsem pri</a:t>
            </a:r>
            <a:r>
              <a:rPr lang="ca-ES" sz="1200" kern="1200" noProof="1">
                <a:solidFill>
                  <a:schemeClr val="tx1"/>
                </a:solidFill>
                <a:latin typeface="+mn-lt"/>
                <a:ea typeface="+mn-ea"/>
                <a:cs typeface="+mn-cs"/>
              </a:rPr>
              <a:t> praktičnem delu</a:t>
            </a:r>
            <a:r>
              <a:rPr lang="ca-ES" sz="1200" kern="1200" baseline="0" noProof="1">
                <a:solidFill>
                  <a:schemeClr val="tx1"/>
                </a:solidFill>
                <a:latin typeface="+mn-lt"/>
                <a:ea typeface="+mn-ea"/>
                <a:cs typeface="+mn-cs"/>
              </a:rPr>
              <a:t> in ga</a:t>
            </a:r>
            <a:r>
              <a:rPr lang="ca-ES" sz="1200" kern="1200" noProof="1">
                <a:solidFill>
                  <a:schemeClr val="tx1"/>
                </a:solidFill>
                <a:latin typeface="+mn-lt"/>
                <a:ea typeface="+mn-ea"/>
                <a:cs typeface="+mn-cs"/>
              </a:rPr>
              <a:t> usmerja. Skozi proces mentorstva, ki večinoma poteka v dvoje ali v skupinah, se izpopolnjujeta tako mentor kot tudi udeleženec. </a:t>
            </a:r>
          </a:p>
          <a:p>
            <a:r>
              <a:rPr lang="ca-ES" sz="1200" kern="1200" noProof="1">
                <a:solidFill>
                  <a:schemeClr val="tx1"/>
                </a:solidFill>
                <a:latin typeface="+mn-lt"/>
                <a:ea typeface="+mn-ea"/>
                <a:cs typeface="+mn-cs"/>
              </a:rPr>
              <a:t>Pri procesu filmskega ustvarjanja je naloga mentorja, da vodi udeleženca od ideje do končne realizacije projekta oz</a:t>
            </a:r>
            <a:r>
              <a:rPr lang="sl-SI" sz="1200" kern="1200" noProof="1">
                <a:solidFill>
                  <a:schemeClr val="tx1"/>
                </a:solidFill>
                <a:latin typeface="+mn-lt"/>
                <a:ea typeface="+mn-ea"/>
                <a:cs typeface="+mn-cs"/>
              </a:rPr>
              <a:t>iroma</a:t>
            </a:r>
            <a:r>
              <a:rPr lang="ca-ES" sz="1200" kern="1200" noProof="1">
                <a:solidFill>
                  <a:schemeClr val="tx1"/>
                </a:solidFill>
                <a:latin typeface="+mn-lt"/>
                <a:ea typeface="+mn-ea"/>
                <a:cs typeface="+mn-cs"/>
              </a:rPr>
              <a:t> filma ali videa. Mentor udeleženc</a:t>
            </a:r>
            <a:r>
              <a:rPr lang="sl-SI" sz="1200" kern="1200" noProof="1">
                <a:solidFill>
                  <a:schemeClr val="tx1"/>
                </a:solidFill>
                <a:latin typeface="+mn-lt"/>
                <a:ea typeface="+mn-ea"/>
                <a:cs typeface="+mn-cs"/>
              </a:rPr>
              <a:t>u</a:t>
            </a:r>
            <a:r>
              <a:rPr lang="ca-ES" sz="1200" kern="1200" noProof="1">
                <a:solidFill>
                  <a:schemeClr val="tx1"/>
                </a:solidFill>
                <a:latin typeface="+mn-lt"/>
                <a:ea typeface="+mn-ea"/>
                <a:cs typeface="+mn-cs"/>
              </a:rPr>
              <a:t> pomaga pri razvoju ideje, da se čim bolje pripravi na snemanje oz</a:t>
            </a:r>
            <a:r>
              <a:rPr lang="sl-SI" sz="1200" kern="1200" noProof="1">
                <a:solidFill>
                  <a:schemeClr val="tx1"/>
                </a:solidFill>
                <a:latin typeface="+mn-lt"/>
                <a:ea typeface="+mn-ea"/>
                <a:cs typeface="+mn-cs"/>
              </a:rPr>
              <a:t>iroma</a:t>
            </a:r>
            <a:r>
              <a:rPr lang="ca-ES" sz="1200" kern="1200" noProof="1">
                <a:solidFill>
                  <a:schemeClr val="tx1"/>
                </a:solidFill>
                <a:latin typeface="+mn-lt"/>
                <a:ea typeface="+mn-ea"/>
                <a:cs typeface="+mn-cs"/>
              </a:rPr>
              <a:t> produkcijo, pomagati mu mora pri zgodborisu ali scenariju. V fazi predprodukcije je dobro, da mu zna tudi svetovati </a:t>
            </a:r>
            <a:r>
              <a:rPr lang="sl-SI" sz="1200" kern="1200" noProof="1">
                <a:solidFill>
                  <a:schemeClr val="tx1"/>
                </a:solidFill>
                <a:latin typeface="+mn-lt"/>
                <a:ea typeface="+mn-ea"/>
                <a:cs typeface="+mn-cs"/>
              </a:rPr>
              <a:t>glede</a:t>
            </a:r>
            <a:r>
              <a:rPr lang="ca-ES" sz="1200" kern="1200" noProof="1">
                <a:solidFill>
                  <a:schemeClr val="tx1"/>
                </a:solidFill>
                <a:latin typeface="+mn-lt"/>
                <a:ea typeface="+mn-ea"/>
                <a:cs typeface="+mn-cs"/>
              </a:rPr>
              <a:t> izbir</a:t>
            </a:r>
            <a:r>
              <a:rPr lang="sl-SI" sz="1200" kern="1200" noProof="1">
                <a:solidFill>
                  <a:schemeClr val="tx1"/>
                </a:solidFill>
                <a:latin typeface="+mn-lt"/>
                <a:ea typeface="+mn-ea"/>
                <a:cs typeface="+mn-cs"/>
              </a:rPr>
              <a:t>e</a:t>
            </a:r>
            <a:r>
              <a:rPr lang="ca-ES" sz="1200" kern="1200" noProof="1">
                <a:solidFill>
                  <a:schemeClr val="tx1"/>
                </a:solidFill>
                <a:latin typeface="+mn-lt"/>
                <a:ea typeface="+mn-ea"/>
                <a:cs typeface="+mn-cs"/>
              </a:rPr>
              <a:t> opreme, ki je lahko uporabljena v fazi produkcije oz</a:t>
            </a:r>
            <a:r>
              <a:rPr lang="sl-SI" sz="1200" kern="1200" noProof="1">
                <a:solidFill>
                  <a:schemeClr val="tx1"/>
                </a:solidFill>
                <a:latin typeface="+mn-lt"/>
                <a:ea typeface="+mn-ea"/>
                <a:cs typeface="+mn-cs"/>
              </a:rPr>
              <a:t>iroma</a:t>
            </a:r>
            <a:r>
              <a:rPr lang="ca-ES" sz="1200" kern="1200" noProof="1">
                <a:solidFill>
                  <a:schemeClr val="tx1"/>
                </a:solidFill>
                <a:latin typeface="+mn-lt"/>
                <a:ea typeface="+mn-ea"/>
                <a:cs typeface="+mn-cs"/>
              </a:rPr>
              <a:t> snemanja. V fazi produkcije je pomembno, da je prisoten na snemanju, da svetuje pri izbiri lokacije, postavitvi kamer in kvaliteti slike. V fazi montaže mentor svetuje pri postavljanju zgodbe filma, ki se lahko pri dokumentarnem filmu zelo razlikuje od začetne</a:t>
            </a:r>
            <a:r>
              <a:rPr lang="ca-ES" sz="1200" kern="1200" baseline="0" noProof="1">
                <a:solidFill>
                  <a:schemeClr val="tx1"/>
                </a:solidFill>
                <a:latin typeface="+mn-lt"/>
                <a:ea typeface="+mn-ea"/>
                <a:cs typeface="+mn-cs"/>
              </a:rPr>
              <a:t> zasnove projekta (scenarij, zgodboris ...)</a:t>
            </a:r>
            <a:r>
              <a:rPr lang="ca-ES" sz="1200" kern="1200" noProof="1">
                <a:solidFill>
                  <a:schemeClr val="tx1"/>
                </a:solidFill>
                <a:latin typeface="+mn-lt"/>
                <a:ea typeface="+mn-ea"/>
                <a:cs typeface="+mn-cs"/>
              </a:rPr>
              <a:t>.</a:t>
            </a:r>
          </a:p>
          <a:p>
            <a:r>
              <a:rPr lang="ca-ES" sz="1200" b="0" kern="1200" noProof="1">
                <a:solidFill>
                  <a:schemeClr val="tx1"/>
                </a:solidFill>
                <a:latin typeface="+mn-lt"/>
                <a:ea typeface="+mn-ea"/>
                <a:cs typeface="+mn-cs"/>
              </a:rPr>
              <a:t>M</a:t>
            </a:r>
            <a:r>
              <a:rPr lang="ca-ES" sz="1200" kern="1200" noProof="1">
                <a:solidFill>
                  <a:schemeClr val="tx1"/>
                </a:solidFill>
                <a:latin typeface="+mn-lt"/>
                <a:ea typeface="+mn-ea"/>
                <a:cs typeface="+mn-cs"/>
              </a:rPr>
              <a:t>entor</a:t>
            </a:r>
            <a:r>
              <a:rPr lang="ca-ES" sz="1200" kern="1200" baseline="0" noProof="1">
                <a:solidFill>
                  <a:schemeClr val="tx1"/>
                </a:solidFill>
                <a:latin typeface="+mn-lt"/>
                <a:ea typeface="+mn-ea"/>
                <a:cs typeface="+mn-cs"/>
              </a:rPr>
              <a:t> lahko</a:t>
            </a:r>
            <a:r>
              <a:rPr lang="ca-ES" sz="1200" kern="1200" noProof="1">
                <a:solidFill>
                  <a:schemeClr val="tx1"/>
                </a:solidFill>
                <a:latin typeface="+mn-lt"/>
                <a:ea typeface="+mn-ea"/>
                <a:cs typeface="+mn-cs"/>
              </a:rPr>
              <a:t> deluje usmerjevalno in po vnaprej določeni poti in shemi učnih epizod sistematično vodi do znanja ali</a:t>
            </a:r>
            <a:r>
              <a:rPr lang="ca-ES" sz="1200" kern="1200" baseline="0" noProof="1">
                <a:solidFill>
                  <a:schemeClr val="tx1"/>
                </a:solidFill>
                <a:latin typeface="+mn-lt"/>
                <a:ea typeface="+mn-ea"/>
                <a:cs typeface="+mn-cs"/>
              </a:rPr>
              <a:t> pa je</a:t>
            </a:r>
            <a:r>
              <a:rPr lang="ca-ES" sz="1200" kern="1200" noProof="1">
                <a:solidFill>
                  <a:schemeClr val="tx1"/>
                </a:solidFill>
                <a:latin typeface="+mn-lt"/>
                <a:ea typeface="+mn-ea"/>
                <a:cs typeface="+mn-cs"/>
              </a:rPr>
              <a:t> bolj neusmerjevalen, deluje bolj sproščeno in odprto, </a:t>
            </a:r>
            <a:r>
              <a:rPr lang="sl-SI" sz="1200" kern="1200" noProof="1">
                <a:solidFill>
                  <a:schemeClr val="tx1"/>
                </a:solidFill>
                <a:latin typeface="+mn-lt"/>
                <a:ea typeface="+mn-ea"/>
                <a:cs typeface="+mn-cs"/>
              </a:rPr>
              <a:t>se </a:t>
            </a:r>
            <a:r>
              <a:rPr lang="ca-ES" sz="1200" kern="1200" noProof="1">
                <a:solidFill>
                  <a:schemeClr val="tx1"/>
                </a:solidFill>
                <a:latin typeface="+mn-lt"/>
                <a:ea typeface="+mn-ea"/>
                <a:cs typeface="+mn-cs"/>
              </a:rPr>
              <a:t>prepušča sprotnim situacijam, ki jih je pri filmskem ustvarjanju zelo veliko (predvsem pri dokumentarnem filmu)</a:t>
            </a:r>
            <a:r>
              <a:rPr lang="sl-SI" sz="1200" kern="1200" noProof="1">
                <a:solidFill>
                  <a:schemeClr val="tx1"/>
                </a:solidFill>
                <a:latin typeface="+mn-lt"/>
                <a:ea typeface="+mn-ea"/>
                <a:cs typeface="+mn-cs"/>
              </a:rPr>
              <a:t>,</a:t>
            </a:r>
            <a:r>
              <a:rPr lang="ca-ES" sz="1200" kern="1200" noProof="1">
                <a:solidFill>
                  <a:schemeClr val="tx1"/>
                </a:solidFill>
                <a:latin typeface="+mn-lt"/>
                <a:ea typeface="+mn-ea"/>
                <a:cs typeface="+mn-cs"/>
              </a:rPr>
              <a:t> in poskuša v proces učenja vključiti</a:t>
            </a:r>
            <a:r>
              <a:rPr lang="sl-SI" sz="1200" kern="1200" noProof="1">
                <a:solidFill>
                  <a:schemeClr val="tx1"/>
                </a:solidFill>
                <a:latin typeface="+mn-lt"/>
                <a:ea typeface="+mn-ea"/>
                <a:cs typeface="+mn-cs"/>
              </a:rPr>
              <a:t> </a:t>
            </a:r>
            <a:r>
              <a:rPr lang="ca-ES" sz="1200" kern="1200" noProof="1">
                <a:solidFill>
                  <a:schemeClr val="tx1"/>
                </a:solidFill>
                <a:latin typeface="+mn-lt"/>
                <a:ea typeface="+mn-ea"/>
                <a:cs typeface="+mn-cs"/>
              </a:rPr>
              <a:t>različne pristope.</a:t>
            </a:r>
          </a:p>
          <a:p>
            <a:endParaRPr lang="ca-ES" baseline="0" noProof="1">
              <a:sym typeface="Wingdings"/>
            </a:endParaRPr>
          </a:p>
          <a:p>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11</a:t>
            </a:fld>
            <a:endParaRPr lang="sl-SI"/>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noProof="1">
                <a:solidFill>
                  <a:schemeClr val="tx1"/>
                </a:solidFill>
                <a:latin typeface="+mn-lt"/>
                <a:ea typeface="+mn-ea"/>
                <a:cs typeface="+mn-cs"/>
              </a:rPr>
              <a:t>Za vsak dober filmski projekt je najprej potrebna dobra ideja. Dobro in </a:t>
            </a:r>
            <a:r>
              <a:rPr lang="sl-SI" sz="1200" kern="1200" noProof="1">
                <a:solidFill>
                  <a:schemeClr val="tx1"/>
                </a:solidFill>
                <a:latin typeface="+mn-lt"/>
                <a:ea typeface="+mn-ea"/>
                <a:cs typeface="+mn-cs"/>
              </a:rPr>
              <a:t>izvirno</a:t>
            </a:r>
            <a:r>
              <a:rPr lang="en-US" sz="1200" kern="1200" noProof="1">
                <a:solidFill>
                  <a:schemeClr val="tx1"/>
                </a:solidFill>
                <a:latin typeface="+mn-lt"/>
                <a:ea typeface="+mn-ea"/>
                <a:cs typeface="+mn-cs"/>
              </a:rPr>
              <a:t> filmsko idejo je možno predstaviti v enem stavku. Učenci in dijaki so ponavadi polni norih in neizvedljivih idej za snemanje filmov. Naloga mentorja je, da v takih primerih </a:t>
            </a:r>
            <a:r>
              <a:rPr lang="sl-SI" sz="1200" kern="1200" noProof="1">
                <a:solidFill>
                  <a:schemeClr val="tx1"/>
                </a:solidFill>
                <a:latin typeface="+mn-lt"/>
                <a:ea typeface="+mn-ea"/>
                <a:cs typeface="+mn-cs"/>
              </a:rPr>
              <a:t>„</a:t>
            </a:r>
            <a:r>
              <a:rPr lang="en-US" sz="1200" kern="1200" noProof="1">
                <a:solidFill>
                  <a:schemeClr val="tx1"/>
                </a:solidFill>
                <a:latin typeface="+mn-lt"/>
                <a:ea typeface="+mn-ea"/>
                <a:cs typeface="+mn-cs"/>
              </a:rPr>
              <a:t>prizemlji</a:t>
            </a:r>
            <a:r>
              <a:rPr lang="sl-SI" sz="1200" kern="1200" noProof="1">
                <a:solidFill>
                  <a:schemeClr val="tx1"/>
                </a:solidFill>
                <a:latin typeface="+mn-lt"/>
                <a:ea typeface="+mn-ea"/>
                <a:cs typeface="+mn-cs"/>
              </a:rPr>
              <a:t>“</a:t>
            </a:r>
            <a:r>
              <a:rPr lang="en-US" sz="1200" kern="1200" noProof="1">
                <a:solidFill>
                  <a:schemeClr val="tx1"/>
                </a:solidFill>
                <a:latin typeface="+mn-lt"/>
                <a:ea typeface="+mn-ea"/>
                <a:cs typeface="+mn-cs"/>
              </a:rPr>
              <a:t> </a:t>
            </a:r>
            <a:r>
              <a:rPr lang="sl-SI" sz="1200" kern="1200" noProof="1">
                <a:solidFill>
                  <a:schemeClr val="tx1"/>
                </a:solidFill>
                <a:latin typeface="+mn-lt"/>
                <a:ea typeface="+mn-ea"/>
                <a:cs typeface="+mn-cs"/>
              </a:rPr>
              <a:t>ideje </a:t>
            </a:r>
            <a:r>
              <a:rPr lang="en-US" sz="1200" kern="1200" noProof="1">
                <a:solidFill>
                  <a:schemeClr val="tx1"/>
                </a:solidFill>
                <a:latin typeface="+mn-lt"/>
                <a:ea typeface="+mn-ea"/>
                <a:cs typeface="+mn-cs"/>
              </a:rPr>
              <a:t>dijakov in jih usmeri v stvari ali dogodke, ki nas obkrožajo in so dostopne produkcijskim sredstvom, </a:t>
            </a:r>
            <a:r>
              <a:rPr lang="sl-SI" sz="1200" kern="1200" noProof="1">
                <a:solidFill>
                  <a:schemeClr val="tx1"/>
                </a:solidFill>
                <a:latin typeface="+mn-lt"/>
                <a:ea typeface="+mn-ea"/>
                <a:cs typeface="+mn-cs"/>
              </a:rPr>
              <a:t>s katerimi </a:t>
            </a:r>
            <a:r>
              <a:rPr lang="en-US" sz="1200" kern="1200" noProof="1">
                <a:solidFill>
                  <a:schemeClr val="tx1"/>
                </a:solidFill>
                <a:latin typeface="+mn-lt"/>
                <a:ea typeface="+mn-ea"/>
                <a:cs typeface="+mn-cs"/>
              </a:rPr>
              <a:t>ustvarjamo filmske delavnice. Mentor ne sme omejevati dijakove domišljije in mu vsiljevati svoj</a:t>
            </a:r>
            <a:r>
              <a:rPr lang="sl-SI" sz="1200" kern="1200" noProof="1">
                <a:solidFill>
                  <a:schemeClr val="tx1"/>
                </a:solidFill>
                <a:latin typeface="+mn-lt"/>
                <a:ea typeface="+mn-ea"/>
                <a:cs typeface="+mn-cs"/>
              </a:rPr>
              <a:t>ih</a:t>
            </a:r>
            <a:r>
              <a:rPr lang="en-US" sz="1200" kern="1200" noProof="1">
                <a:solidFill>
                  <a:schemeClr val="tx1"/>
                </a:solidFill>
                <a:latin typeface="+mn-lt"/>
                <a:ea typeface="+mn-ea"/>
                <a:cs typeface="+mn-cs"/>
              </a:rPr>
              <a:t> idej, </a:t>
            </a:r>
            <a:r>
              <a:rPr lang="sl-SI" sz="1200" kern="1200" noProof="1">
                <a:solidFill>
                  <a:schemeClr val="tx1"/>
                </a:solidFill>
                <a:latin typeface="+mn-lt"/>
                <a:ea typeface="+mn-ea"/>
                <a:cs typeface="+mn-cs"/>
              </a:rPr>
              <a:t>treba </a:t>
            </a:r>
            <a:r>
              <a:rPr lang="en-US" sz="1200" kern="1200" noProof="1">
                <a:solidFill>
                  <a:schemeClr val="tx1"/>
                </a:solidFill>
                <a:latin typeface="+mn-lt"/>
                <a:ea typeface="+mn-ea"/>
                <a:cs typeface="+mn-cs"/>
              </a:rPr>
              <a:t>jim je pomagati, da naredijo svoj film, četudi je včasih ideja na prvi vtis zelo banalna in nezanimiva. Lahko pa </a:t>
            </a:r>
            <a:r>
              <a:rPr lang="sl-SI" sz="1200" kern="1200" noProof="1">
                <a:solidFill>
                  <a:schemeClr val="tx1"/>
                </a:solidFill>
                <a:latin typeface="+mn-lt"/>
                <a:ea typeface="+mn-ea"/>
                <a:cs typeface="+mn-cs"/>
              </a:rPr>
              <a:t>dijake</a:t>
            </a:r>
            <a:r>
              <a:rPr lang="en-US" sz="1200" kern="1200" noProof="1">
                <a:solidFill>
                  <a:schemeClr val="tx1"/>
                </a:solidFill>
                <a:latin typeface="+mn-lt"/>
                <a:ea typeface="+mn-ea"/>
                <a:cs typeface="+mn-cs"/>
              </a:rPr>
              <a:t> usmerja z vprašanji,</a:t>
            </a:r>
            <a:r>
              <a:rPr lang="en-US" sz="1200" kern="1200" baseline="0" noProof="1">
                <a:solidFill>
                  <a:schemeClr val="tx1"/>
                </a:solidFill>
                <a:latin typeface="+mn-lt"/>
                <a:ea typeface="+mn-ea"/>
                <a:cs typeface="+mn-cs"/>
              </a:rPr>
              <a:t> da razmišljajo in </a:t>
            </a:r>
            <a:r>
              <a:rPr lang="en-US" sz="1200" kern="1200" noProof="1">
                <a:solidFill>
                  <a:schemeClr val="tx1"/>
                </a:solidFill>
                <a:latin typeface="+mn-lt"/>
                <a:ea typeface="+mn-ea"/>
                <a:cs typeface="+mn-cs"/>
              </a:rPr>
              <a:t>opazujejo družbo in okolico,</a:t>
            </a:r>
            <a:r>
              <a:rPr lang="en-US" sz="1200" kern="1200" baseline="0" noProof="1">
                <a:solidFill>
                  <a:schemeClr val="tx1"/>
                </a:solidFill>
                <a:latin typeface="+mn-lt"/>
                <a:ea typeface="+mn-ea"/>
                <a:cs typeface="+mn-cs"/>
              </a:rPr>
              <a:t> </a:t>
            </a:r>
            <a:r>
              <a:rPr lang="en-US" sz="1200" kern="1200" noProof="1">
                <a:solidFill>
                  <a:schemeClr val="tx1"/>
                </a:solidFill>
                <a:latin typeface="+mn-lt"/>
                <a:ea typeface="+mn-ea"/>
                <a:cs typeface="+mn-cs"/>
              </a:rPr>
              <a:t>da s filmom opozorijo na njene nepravilnosti in nevarnosti.</a:t>
            </a:r>
          </a:p>
          <a:p>
            <a:r>
              <a:rPr lang="en-US" sz="1200" kern="1200" noProof="1">
                <a:solidFill>
                  <a:schemeClr val="tx1"/>
                </a:solidFill>
                <a:latin typeface="+mn-lt"/>
                <a:ea typeface="+mn-ea"/>
                <a:cs typeface="+mn-cs"/>
              </a:rPr>
              <a:t> </a:t>
            </a:r>
          </a:p>
          <a:p>
            <a:r>
              <a:rPr lang="en-US" sz="1200" kern="1200" noProof="1">
                <a:solidFill>
                  <a:schemeClr val="tx1"/>
                </a:solidFill>
                <a:latin typeface="+mn-lt"/>
                <a:ea typeface="+mn-ea"/>
                <a:cs typeface="+mn-cs"/>
              </a:rPr>
              <a:t>Pred snemanjem je </a:t>
            </a:r>
            <a:r>
              <a:rPr lang="sl-SI" sz="1200" kern="1200" noProof="1">
                <a:solidFill>
                  <a:schemeClr val="tx1"/>
                </a:solidFill>
                <a:latin typeface="+mn-lt"/>
                <a:ea typeface="+mn-ea"/>
                <a:cs typeface="+mn-cs"/>
              </a:rPr>
              <a:t>treba</a:t>
            </a:r>
            <a:r>
              <a:rPr lang="en-US" sz="1200" kern="1200" noProof="1">
                <a:solidFill>
                  <a:schemeClr val="tx1"/>
                </a:solidFill>
                <a:latin typeface="+mn-lt"/>
                <a:ea typeface="+mn-ea"/>
                <a:cs typeface="+mn-cs"/>
              </a:rPr>
              <a:t> odgovoriti na nekaj vprašanj: </a:t>
            </a:r>
            <a:r>
              <a:rPr lang="sl-SI" sz="1200" kern="1200" noProof="1">
                <a:solidFill>
                  <a:schemeClr val="tx1"/>
                </a:solidFill>
                <a:latin typeface="+mn-lt"/>
                <a:ea typeface="+mn-ea"/>
                <a:cs typeface="+mn-cs"/>
              </a:rPr>
              <a:t>„</a:t>
            </a:r>
            <a:r>
              <a:rPr lang="en-US" sz="1200" kern="1200" noProof="1">
                <a:solidFill>
                  <a:schemeClr val="tx1"/>
                </a:solidFill>
                <a:latin typeface="+mn-lt"/>
                <a:ea typeface="+mn-ea"/>
                <a:cs typeface="+mn-cs"/>
              </a:rPr>
              <a:t>Kaj hočeš s filmom povedati oz</a:t>
            </a:r>
            <a:r>
              <a:rPr lang="sl-SI" sz="1200" kern="1200" noProof="1">
                <a:solidFill>
                  <a:schemeClr val="tx1"/>
                </a:solidFill>
                <a:latin typeface="+mn-lt"/>
                <a:ea typeface="+mn-ea"/>
                <a:cs typeface="+mn-cs"/>
              </a:rPr>
              <a:t>iroma</a:t>
            </a:r>
            <a:r>
              <a:rPr lang="en-US" sz="1200" kern="1200" noProof="1">
                <a:solidFill>
                  <a:schemeClr val="tx1"/>
                </a:solidFill>
                <a:latin typeface="+mn-lt"/>
                <a:ea typeface="+mn-ea"/>
                <a:cs typeface="+mn-cs"/>
              </a:rPr>
              <a:t> kaj je temeljna ideja filma?</a:t>
            </a:r>
            <a:r>
              <a:rPr lang="sl-SI" sz="1200" kern="1200" noProof="1">
                <a:solidFill>
                  <a:schemeClr val="tx1"/>
                </a:solidFill>
                <a:latin typeface="+mn-lt"/>
                <a:ea typeface="+mn-ea"/>
                <a:cs typeface="+mn-cs"/>
              </a:rPr>
              <a:t>“</a:t>
            </a:r>
            <a:r>
              <a:rPr lang="en-US" sz="1200" kern="1200" noProof="1">
                <a:solidFill>
                  <a:schemeClr val="tx1"/>
                </a:solidFill>
                <a:latin typeface="+mn-lt"/>
                <a:ea typeface="+mn-ea"/>
                <a:cs typeface="+mn-cs"/>
              </a:rPr>
              <a:t> Začetniki pogosto delajo napake, ko v situacijah na snemanju posnamejo ogromno materiala, nimajo pa razjasnjenega scenarija, kaj hočejo s filmom povedati.</a:t>
            </a:r>
          </a:p>
          <a:p>
            <a:r>
              <a:rPr lang="en-US" sz="1200" kern="1200" noProof="1">
                <a:solidFill>
                  <a:schemeClr val="tx1"/>
                </a:solidFill>
                <a:latin typeface="+mn-lt"/>
                <a:ea typeface="+mn-ea"/>
                <a:cs typeface="+mn-cs"/>
              </a:rPr>
              <a:t>S snemanjem lahko pričnemo, ko imamo narejen scenarij ali vsebinsko zasnovo dokumentarnega filma. Scenarij je pri dokumentarnem filmu veliko bolj ohlapen kot pri igranem. Velikokrat se nam zgodijo stvari, ki jih nismo predvid</a:t>
            </a:r>
            <a:r>
              <a:rPr lang="sl-SI" sz="1200" kern="1200" noProof="1">
                <a:solidFill>
                  <a:schemeClr val="tx1"/>
                </a:solidFill>
                <a:latin typeface="+mn-lt"/>
                <a:ea typeface="+mn-ea"/>
                <a:cs typeface="+mn-cs"/>
              </a:rPr>
              <a:t>e</a:t>
            </a:r>
            <a:r>
              <a:rPr lang="en-US" sz="1200" kern="1200" noProof="1">
                <a:solidFill>
                  <a:schemeClr val="tx1"/>
                </a:solidFill>
                <a:latin typeface="+mn-lt"/>
                <a:ea typeface="+mn-ea"/>
                <a:cs typeface="+mn-cs"/>
              </a:rPr>
              <a:t>li</a:t>
            </a:r>
            <a:r>
              <a:rPr lang="sl-SI" sz="1200" kern="1200" noProof="1">
                <a:solidFill>
                  <a:schemeClr val="tx1"/>
                </a:solidFill>
                <a:latin typeface="+mn-lt"/>
                <a:ea typeface="+mn-ea"/>
                <a:cs typeface="+mn-cs"/>
              </a:rPr>
              <a:t>,</a:t>
            </a:r>
            <a:r>
              <a:rPr lang="en-US" sz="1200" kern="1200" noProof="1">
                <a:solidFill>
                  <a:schemeClr val="tx1"/>
                </a:solidFill>
                <a:latin typeface="+mn-lt"/>
                <a:ea typeface="+mn-ea"/>
                <a:cs typeface="+mn-cs"/>
              </a:rPr>
              <a:t> in moramo hitro ukrepati drugače, kot je predviden</a:t>
            </a:r>
            <a:r>
              <a:rPr lang="sl-SI" sz="1200" kern="1200" noProof="1">
                <a:solidFill>
                  <a:schemeClr val="tx1"/>
                </a:solidFill>
                <a:latin typeface="+mn-lt"/>
                <a:ea typeface="+mn-ea"/>
                <a:cs typeface="+mn-cs"/>
              </a:rPr>
              <a:t>o</a:t>
            </a:r>
            <a:r>
              <a:rPr lang="en-US" sz="1200" kern="1200" noProof="1">
                <a:solidFill>
                  <a:schemeClr val="tx1"/>
                </a:solidFill>
                <a:latin typeface="+mn-lt"/>
                <a:ea typeface="+mn-ea"/>
                <a:cs typeface="+mn-cs"/>
              </a:rPr>
              <a:t> v scenariju. </a:t>
            </a:r>
          </a:p>
          <a:p>
            <a:r>
              <a:rPr lang="en-US" sz="1200" kern="1200" noProof="1">
                <a:solidFill>
                  <a:schemeClr val="tx1"/>
                </a:solidFill>
                <a:latin typeface="+mn-lt"/>
                <a:ea typeface="+mn-ea"/>
                <a:cs typeface="+mn-cs"/>
              </a:rPr>
              <a:t> </a:t>
            </a:r>
          </a:p>
          <a:p>
            <a:r>
              <a:rPr lang="en-US" sz="1200" kern="1200" noProof="1">
                <a:solidFill>
                  <a:schemeClr val="tx1"/>
                </a:solidFill>
                <a:latin typeface="+mn-lt"/>
                <a:ea typeface="+mn-ea"/>
                <a:cs typeface="+mn-cs"/>
              </a:rPr>
              <a:t>Pred snemanjem preverimo vso opremo. Spoznamo</a:t>
            </a:r>
            <a:r>
              <a:rPr lang="en-US" sz="1200" kern="1200" baseline="0" noProof="1">
                <a:solidFill>
                  <a:schemeClr val="tx1"/>
                </a:solidFill>
                <a:latin typeface="+mn-lt"/>
                <a:ea typeface="+mn-ea"/>
                <a:cs typeface="+mn-cs"/>
              </a:rPr>
              <a:t> se</a:t>
            </a:r>
            <a:r>
              <a:rPr lang="en-US" sz="1200" kern="1200" noProof="1">
                <a:solidFill>
                  <a:schemeClr val="tx1"/>
                </a:solidFill>
                <a:latin typeface="+mn-lt"/>
                <a:ea typeface="+mn-ea"/>
                <a:cs typeface="+mn-cs"/>
              </a:rPr>
              <a:t> z delovanjem kamere, preverimo baterije, testiramo delovanje opreme za snemanje zvoka, kablov</a:t>
            </a:r>
            <a:r>
              <a:rPr lang="sl-SI" sz="1200" kern="1200" noProof="1">
                <a:solidFill>
                  <a:schemeClr val="tx1"/>
                </a:solidFill>
                <a:latin typeface="+mn-lt"/>
                <a:ea typeface="+mn-ea"/>
                <a:cs typeface="+mn-cs"/>
              </a:rPr>
              <a:t>, pa tudi</a:t>
            </a:r>
            <a:r>
              <a:rPr lang="en-US" sz="1200" kern="1200" noProof="1">
                <a:solidFill>
                  <a:schemeClr val="tx1"/>
                </a:solidFill>
                <a:latin typeface="+mn-lt"/>
                <a:ea typeface="+mn-ea"/>
                <a:cs typeface="+mn-cs"/>
              </a:rPr>
              <a:t> stativov </a:t>
            </a:r>
            <a:r>
              <a:rPr lang="sl-SI" sz="1200" kern="1200" noProof="1">
                <a:solidFill>
                  <a:schemeClr val="tx1"/>
                </a:solidFill>
                <a:latin typeface="+mn-lt"/>
                <a:ea typeface="+mn-ea"/>
                <a:cs typeface="+mn-cs"/>
              </a:rPr>
              <a:t>ter </a:t>
            </a:r>
            <a:r>
              <a:rPr lang="en-US" sz="1200" kern="1200" noProof="1">
                <a:solidFill>
                  <a:schemeClr val="tx1"/>
                </a:solidFill>
                <a:latin typeface="+mn-lt"/>
                <a:ea typeface="+mn-ea"/>
                <a:cs typeface="+mn-cs"/>
              </a:rPr>
              <a:t>luči, če jih imamo na voljo. Pred snemanjem kontaktiramo ljudi, ali se strinjajo, da jih posnamemo ali intervjuvamo, če potrebujemo dovoljenje za snemanje na določenih lokacijah, kontaktiramo </a:t>
            </a:r>
            <a:r>
              <a:rPr lang="sl-SI" sz="1200" kern="1200" noProof="1">
                <a:solidFill>
                  <a:schemeClr val="tx1"/>
                </a:solidFill>
                <a:latin typeface="+mn-lt"/>
                <a:ea typeface="+mn-ea"/>
                <a:cs typeface="+mn-cs"/>
              </a:rPr>
              <a:t>ustrezne</a:t>
            </a:r>
            <a:r>
              <a:rPr lang="en-US" sz="1200" kern="1200" noProof="1">
                <a:solidFill>
                  <a:schemeClr val="tx1"/>
                </a:solidFill>
                <a:latin typeface="+mn-lt"/>
                <a:ea typeface="+mn-ea"/>
                <a:cs typeface="+mn-cs"/>
              </a:rPr>
              <a:t> organe. Pri delu z otroki za dovoljenje vprašamo njihove starše ter jim </a:t>
            </a:r>
            <a:r>
              <a:rPr lang="sl-SI" sz="1200" kern="1200" noProof="1">
                <a:solidFill>
                  <a:schemeClr val="tx1"/>
                </a:solidFill>
                <a:latin typeface="+mn-lt"/>
                <a:ea typeface="+mn-ea"/>
                <a:cs typeface="+mn-cs"/>
              </a:rPr>
              <a:t>pa</a:t>
            </a:r>
            <a:r>
              <a:rPr lang="en-US" sz="1200" kern="1200" noProof="1">
                <a:solidFill>
                  <a:schemeClr val="tx1"/>
                </a:solidFill>
                <a:latin typeface="+mn-lt"/>
                <a:ea typeface="+mn-ea"/>
                <a:cs typeface="+mn-cs"/>
              </a:rPr>
              <a:t>jasnimo, kaj je namen filma in kje bo predvajan.</a:t>
            </a:r>
          </a:p>
          <a:p>
            <a:pPr marL="0" marR="0" indent="0" algn="l" defTabSz="914400" rtl="0" eaLnBrk="1" fontAlgn="auto" latinLnBrk="0" hangingPunct="1">
              <a:lnSpc>
                <a:spcPct val="100000"/>
              </a:lnSpc>
              <a:spcBef>
                <a:spcPts val="0"/>
              </a:spcBef>
              <a:spcAft>
                <a:spcPts val="0"/>
              </a:spcAft>
              <a:buClrTx/>
              <a:buSzTx/>
              <a:buFontTx/>
              <a:buNone/>
              <a:tabLst/>
              <a:defRPr/>
            </a:pPr>
            <a:endParaRPr lang="sl-SI" baseline="0" dirty="0"/>
          </a:p>
          <a:p>
            <a:endParaRPr lang="sl-SI" baseline="0"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12</a:t>
            </a:fld>
            <a:endParaRPr lang="sl-S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Udeležence spodbudimo, da naredijo svoj kratki film. Spoznali bodo proces,</a:t>
            </a:r>
            <a:r>
              <a:rPr lang="sl-SI" baseline="0" dirty="0"/>
              <a:t> se soočili s pomembnimi vprašanji in zapleti pri ustvarjanju. Laže bodo razumeli, kje lahko sami podprejo svoje mentorirance, ko se bodo znašli v vlogi mentorjev.</a:t>
            </a:r>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13</a:t>
            </a:fld>
            <a:endParaRPr lang="sl-SI"/>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baseline="0" dirty="0"/>
              <a:t>Od leta 2001 je v okviru Luksuz produkcije, filmske sekcije Društva zaveznikov mehkega pristanka, nastalo več kot 600 kratkih filmov in drugih posnetkov, ki kritično odslikavajo družbo.</a:t>
            </a:r>
          </a:p>
          <a:p>
            <a:r>
              <a:rPr lang="sl-SI" baseline="0" dirty="0"/>
              <a:t>Vsako leto organiziramo različne filmske delavnice po vsej Sloveniji, predvsem so to delavnice za mlade in otroke ter delavnice dokumentarnega filma. Mlade želimo aktiviratii, da razmišljajo in preko filma reflektirajo družbeno dogajanje. </a:t>
            </a:r>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3</a:t>
            </a:fld>
            <a:endParaRPr lang="sl-SI"/>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baseline="0" dirty="0"/>
              <a:t>Filmski jezik je kompleksen in zahteva mnogo znanja tako od ustvarjalcev kot tudi od mentorjev in pedagoških delavcev. </a:t>
            </a:r>
          </a:p>
          <a:p>
            <a:r>
              <a:rPr lang="sl-SI" baseline="0" dirty="0"/>
              <a:t>Vendar pa se ga lahko učimo tudi postopoma, najbolj učinkovito preko ustvarjanja. Filmski plani so najbrž prvo, kar bi pri filmski analizi morali spoznati in razumeti.</a:t>
            </a:r>
          </a:p>
          <a:p>
            <a:r>
              <a:rPr lang="sl-SI" baseline="0" dirty="0"/>
              <a:t>Predvsem se nam zdi pomembno, da razumemo, kaj kateri plan predstavlja.</a:t>
            </a:r>
          </a:p>
          <a:p>
            <a:r>
              <a:rPr lang="sl-SI" baseline="0" dirty="0"/>
              <a:t>Podrobneje so opisani na naši strani: </a:t>
            </a:r>
            <a:r>
              <a:rPr lang="en-US" baseline="0" dirty="0"/>
              <a:t>http://www.filmska-sola.si/snemanje/kader-plan/</a:t>
            </a:r>
            <a:endParaRPr lang="sl-SI" baseline="0" dirty="0"/>
          </a:p>
          <a:p>
            <a:endParaRPr lang="sl-SI"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sl-SI" baseline="0" dirty="0"/>
              <a:t>VAJA: Udeleženci v skupinah po 4</a:t>
            </a:r>
            <a:r>
              <a:rPr lang="en-US" baseline="0" dirty="0"/>
              <a:t>–</a:t>
            </a:r>
            <a:r>
              <a:rPr lang="sl-SI" baseline="0" dirty="0"/>
              <a:t>5 naredijo 5 fotografij, s katerimi predstavijo kratko zgodbo.</a:t>
            </a:r>
          </a:p>
          <a:p>
            <a:pPr marL="0" marR="0" indent="0" algn="l" defTabSz="914400" rtl="0" eaLnBrk="1" fontAlgn="auto" latinLnBrk="0" hangingPunct="1">
              <a:lnSpc>
                <a:spcPct val="100000"/>
              </a:lnSpc>
              <a:spcBef>
                <a:spcPts val="0"/>
              </a:spcBef>
              <a:spcAft>
                <a:spcPts val="0"/>
              </a:spcAft>
              <a:buClrTx/>
              <a:buSzTx/>
              <a:buFontTx/>
              <a:buNone/>
              <a:tabLst/>
              <a:defRPr/>
            </a:pPr>
            <a:r>
              <a:rPr lang="sl-SI" baseline="0" dirty="0"/>
              <a:t>Pri vaji upoštevajo osnove filmskega jezika.</a:t>
            </a:r>
          </a:p>
          <a:p>
            <a:pPr marL="0" marR="0" indent="0" algn="l" defTabSz="914400" rtl="0" eaLnBrk="1" fontAlgn="auto" latinLnBrk="0" hangingPunct="1">
              <a:lnSpc>
                <a:spcPct val="100000"/>
              </a:lnSpc>
              <a:spcBef>
                <a:spcPts val="0"/>
              </a:spcBef>
              <a:spcAft>
                <a:spcPts val="0"/>
              </a:spcAft>
              <a:buClrTx/>
              <a:buSzTx/>
              <a:buFontTx/>
              <a:buNone/>
              <a:tabLst/>
              <a:defRPr/>
            </a:pPr>
            <a:r>
              <a:rPr lang="sl-SI" baseline="0" dirty="0"/>
              <a:t>Analiza vaje: Ostali udeleženci pogledajo posnete fotografije v vrstnem redu in poskušajo ugotoviti zgodbo, ki so jo ustvarjalci želeli povedati. Ob tem lahko analiziramo tudi posamezne fotografije </a:t>
            </a:r>
            <a:r>
              <a:rPr lang="en-US" baseline="0" dirty="0"/>
              <a:t>–</a:t>
            </a:r>
            <a:r>
              <a:rPr lang="sl-SI" baseline="0" dirty="0"/>
              <a:t> kaj predstavlja posamezna fotografija, vrstni red, plan, kompozicija ...</a:t>
            </a:r>
          </a:p>
          <a:p>
            <a:endParaRPr lang="sl-SI" baseline="0" dirty="0"/>
          </a:p>
          <a:p>
            <a:endParaRPr lang="sl-SI" baseline="0"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4</a:t>
            </a:fld>
            <a:endParaRPr lang="sl-SI"/>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Splošni oziroma široki plan </a:t>
            </a:r>
            <a:r>
              <a:rPr lang="en-US" dirty="0"/>
              <a:t>–</a:t>
            </a:r>
            <a:r>
              <a:rPr lang="sl-SI" dirty="0"/>
              <a:t> total</a:t>
            </a:r>
          </a:p>
          <a:p>
            <a:r>
              <a:rPr lang="sl-SI" baseline="0" dirty="0"/>
              <a:t>Predstavi prostor dogajanja, spoznamo odnose v prostoru, kjer se bo dogajanje odvijalo, kaj ga obkroža. Če vidimo človeka, ga lahko povežemo z njegovo okolico.</a:t>
            </a:r>
          </a:p>
          <a:p>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5</a:t>
            </a:fld>
            <a:endParaRPr lang="sl-SI"/>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Total od blizu</a:t>
            </a:r>
          </a:p>
          <a:p>
            <a:r>
              <a:rPr lang="sl-SI" dirty="0"/>
              <a:t>Približamo</a:t>
            </a:r>
            <a:r>
              <a:rPr lang="sl-SI" baseline="0" dirty="0"/>
              <a:t> se liku, junaku, ki ga jasneje razpoznamo. Vidimo ga v prostoru, ki še vedno zavzema večino posnetka.</a:t>
            </a:r>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6</a:t>
            </a:fld>
            <a:endParaRPr lang="sl-SI"/>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Človeka jasno prepoznamo. Ko se mu približamo, bolj jasno vidimo njegove roke,</a:t>
            </a:r>
            <a:r>
              <a:rPr lang="sl-SI" baseline="0" dirty="0"/>
              <a:t> vidimo</a:t>
            </a:r>
            <a:r>
              <a:rPr lang="sl-SI" dirty="0"/>
              <a:t>, kaj počne.</a:t>
            </a:r>
          </a:p>
        </p:txBody>
      </p:sp>
      <p:sp>
        <p:nvSpPr>
          <p:cNvPr id="4" name="Slide Number Placeholder 3"/>
          <p:cNvSpPr>
            <a:spLocks noGrp="1"/>
          </p:cNvSpPr>
          <p:nvPr>
            <p:ph type="sldNum" sz="quarter" idx="10"/>
          </p:nvPr>
        </p:nvSpPr>
        <p:spPr/>
        <p:txBody>
          <a:bodyPr/>
          <a:lstStyle/>
          <a:p>
            <a:fld id="{01771726-B109-4E8D-BC1F-B4038804FFD1}" type="slidenum">
              <a:rPr lang="sl-SI" smtClean="0"/>
              <a:pPr/>
              <a:t>7</a:t>
            </a:fld>
            <a:endParaRPr lang="sl-SI"/>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Polbližnji</a:t>
            </a:r>
            <a:r>
              <a:rPr lang="sl-SI" baseline="0" dirty="0"/>
              <a:t> plan</a:t>
            </a:r>
          </a:p>
          <a:p>
            <a:r>
              <a:rPr lang="sl-SI" baseline="0" dirty="0"/>
              <a:t>Jasno vidimo obraz in mimiko osebe. Prepoznamo razpoloženja oziroma čustva osebe.</a:t>
            </a:r>
          </a:p>
          <a:p>
            <a:r>
              <a:rPr lang="sl-SI" baseline="0" dirty="0"/>
              <a:t>Obraz zajema velik del posnetka, zato gledalec lahko vidi najmanjše spremembe na obrazu.</a:t>
            </a:r>
            <a:endParaRPr lang="sl-SI" dirty="0"/>
          </a:p>
          <a:p>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8</a:t>
            </a:fld>
            <a:endParaRPr lang="sl-S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a:t>
            </a:r>
            <a:r>
              <a:rPr lang="sl-SI" baseline="0" dirty="0"/>
              <a:t>etajl</a:t>
            </a:r>
          </a:p>
          <a:p>
            <a:pPr marL="0" marR="0" indent="0" algn="l" defTabSz="914400" rtl="0" eaLnBrk="1" fontAlgn="auto" latinLnBrk="0" hangingPunct="1">
              <a:lnSpc>
                <a:spcPct val="100000"/>
              </a:lnSpc>
              <a:spcBef>
                <a:spcPts val="0"/>
              </a:spcBef>
              <a:spcAft>
                <a:spcPts val="0"/>
              </a:spcAft>
              <a:buClrTx/>
              <a:buSzTx/>
              <a:buFontTx/>
              <a:buNone/>
              <a:tabLst/>
              <a:defRPr/>
            </a:pPr>
            <a:r>
              <a:rPr lang="sl-SI" baseline="0" dirty="0"/>
              <a:t>Pokaže neki element, ki ima v zgodbi posebno mesto, ločeno od prostora.</a:t>
            </a:r>
          </a:p>
          <a:p>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9</a:t>
            </a:fld>
            <a:endParaRPr lang="sl-SI"/>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sl-SI" dirty="0"/>
              <a:t>Ustavi film ob 2:43 </a:t>
            </a:r>
            <a:r>
              <a:rPr lang="sl-SI" baseline="0" dirty="0"/>
              <a:t>/ Pogovor z udeleženci</a:t>
            </a:r>
          </a:p>
          <a:p>
            <a:r>
              <a:rPr lang="sl-SI" baseline="0" dirty="0"/>
              <a:t>Udeleženci skušajo napovedati: Kaj se bo zgodilo? Kaj bo sledilo? Kdo je on? Kaj smo spoznali o njem, kaj dela, s čim se ukvarja, kakšen je, kako to vemo, iz katerih slik, podatkov ...</a:t>
            </a:r>
          </a:p>
          <a:p>
            <a:r>
              <a:rPr lang="sl-SI" baseline="0" dirty="0"/>
              <a:t>Pogledamo film do konca.</a:t>
            </a:r>
          </a:p>
          <a:p>
            <a:r>
              <a:rPr lang="sl-SI" baseline="0" dirty="0"/>
              <a:t>Ali so bili presenečeni ali so prav napovedali?</a:t>
            </a:r>
          </a:p>
          <a:p>
            <a:r>
              <a:rPr lang="sl-SI" baseline="0" dirty="0"/>
              <a:t>Kako so avtorji zgradili lik? Katere informacije so nam dali, katere so nam zakrivali do konca?</a:t>
            </a:r>
            <a:endParaRPr lang="sl-SI" dirty="0"/>
          </a:p>
        </p:txBody>
      </p:sp>
      <p:sp>
        <p:nvSpPr>
          <p:cNvPr id="4" name="Slide Number Placeholder 3"/>
          <p:cNvSpPr>
            <a:spLocks noGrp="1"/>
          </p:cNvSpPr>
          <p:nvPr>
            <p:ph type="sldNum" sz="quarter" idx="10"/>
          </p:nvPr>
        </p:nvSpPr>
        <p:spPr/>
        <p:txBody>
          <a:bodyPr/>
          <a:lstStyle/>
          <a:p>
            <a:fld id="{01771726-B109-4E8D-BC1F-B4038804FFD1}" type="slidenum">
              <a:rPr lang="sl-SI" smtClean="0"/>
              <a:pPr/>
              <a:t>10</a:t>
            </a:fld>
            <a:endParaRPr lang="sl-SI"/>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l-SI"/>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l-SI"/>
          </a:p>
        </p:txBody>
      </p:sp>
      <p:sp>
        <p:nvSpPr>
          <p:cNvPr id="4" name="Date Placeholder 3"/>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4261517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148476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l-SI"/>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214004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2789043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l-SI"/>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1872065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Date Placeholder 4"/>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272806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l-SI"/>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7" name="Date Placeholder 6"/>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1746477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l-SI"/>
          </a:p>
        </p:txBody>
      </p:sp>
      <p:sp>
        <p:nvSpPr>
          <p:cNvPr id="3" name="Date Placeholder 2"/>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288458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146390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l-SI"/>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63613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l-SI"/>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CCBE40-F3F9-4345-932E-4FFDD4918DAB}" type="datetimeFigureOut">
              <a:rPr lang="sl-SI" smtClean="0"/>
              <a:pPr/>
              <a:t>1. 10. 2018</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3BB00E44-F5B7-4842-819C-F3A2957E6E41}" type="slidenum">
              <a:rPr lang="sl-SI" smtClean="0"/>
              <a:pPr/>
              <a:t>‹#›</a:t>
            </a:fld>
            <a:endParaRPr lang="sl-SI"/>
          </a:p>
        </p:txBody>
      </p:sp>
    </p:spTree>
    <p:extLst>
      <p:ext uri="{BB962C8B-B14F-4D97-AF65-F5344CB8AC3E}">
        <p14:creationId xmlns:p14="http://schemas.microsoft.com/office/powerpoint/2010/main" val="216963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l-SI"/>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l-SI"/>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CBE40-F3F9-4345-932E-4FFDD4918DAB}" type="datetimeFigureOut">
              <a:rPr lang="sl-SI" smtClean="0"/>
              <a:pPr/>
              <a:t>1. 10. 2018</a:t>
            </a:fld>
            <a:endParaRPr lang="sl-SI"/>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00E44-F5B7-4842-819C-F3A2957E6E41}" type="slidenum">
              <a:rPr lang="sl-SI" smtClean="0"/>
              <a:pPr/>
              <a:t>‹#›</a:t>
            </a:fld>
            <a:endParaRPr lang="sl-SI"/>
          </a:p>
        </p:txBody>
      </p:sp>
    </p:spTree>
    <p:extLst>
      <p:ext uri="{BB962C8B-B14F-4D97-AF65-F5344CB8AC3E}">
        <p14:creationId xmlns:p14="http://schemas.microsoft.com/office/powerpoint/2010/main" val="1379793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tube.com/watch?v=d8OW0jt2uG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mailto:Tomaz.pavkovic@gmail.com"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mailto:dzeni.rostohar@guest.arnes.s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filmska-sola.si/snemanje/kader-pla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2057400"/>
            <a:ext cx="9144000" cy="2031325"/>
          </a:xfrm>
          <a:prstGeom prst="rect">
            <a:avLst/>
          </a:prstGeom>
          <a:solidFill>
            <a:schemeClr val="tx1">
              <a:lumMod val="50000"/>
              <a:lumOff val="50000"/>
              <a:alpha val="25000"/>
            </a:schemeClr>
          </a:solidFill>
        </p:spPr>
        <p:txBody>
          <a:bodyPr wrap="square" rtlCol="0">
            <a:spAutoFit/>
          </a:bodyPr>
          <a:lstStyle/>
          <a:p>
            <a:pPr algn="ctr"/>
            <a:endParaRPr lang="sl-SI" dirty="0"/>
          </a:p>
          <a:p>
            <a:pPr algn="ctr"/>
            <a:endParaRPr lang="sl-SI" dirty="0"/>
          </a:p>
          <a:p>
            <a:pPr algn="ctr"/>
            <a:endParaRPr lang="sl-SI" dirty="0"/>
          </a:p>
          <a:p>
            <a:pPr algn="ctr"/>
            <a:endParaRPr lang="sl-SI" dirty="0"/>
          </a:p>
          <a:p>
            <a:pPr algn="ctr"/>
            <a:endParaRPr lang="sl-SI" dirty="0"/>
          </a:p>
          <a:p>
            <a:pPr algn="ctr"/>
            <a:endParaRPr lang="sl-SI" dirty="0"/>
          </a:p>
          <a:p>
            <a:pPr algn="ctr"/>
            <a:endParaRPr lang="sl-SI" dirty="0"/>
          </a:p>
        </p:txBody>
      </p:sp>
      <p:sp>
        <p:nvSpPr>
          <p:cNvPr id="3" name="Content Placeholder 2"/>
          <p:cNvSpPr>
            <a:spLocks noGrp="1"/>
          </p:cNvSpPr>
          <p:nvPr>
            <p:ph idx="1"/>
          </p:nvPr>
        </p:nvSpPr>
        <p:spPr>
          <a:xfrm>
            <a:off x="755576" y="1916833"/>
            <a:ext cx="7848872" cy="3528392"/>
          </a:xfrm>
        </p:spPr>
        <p:txBody>
          <a:bodyPr>
            <a:normAutofit/>
          </a:bodyPr>
          <a:lstStyle/>
          <a:p>
            <a:pPr marL="0" indent="0" algn="ctr">
              <a:buNone/>
            </a:pPr>
            <a:r>
              <a:rPr lang="sl-SI" sz="7200" dirty="0">
                <a:solidFill>
                  <a:schemeClr val="bg1"/>
                </a:solidFill>
                <a:effectLst>
                  <a:outerShdw blurRad="38100" dist="38100" dir="2700000" algn="tl">
                    <a:srgbClr val="000000">
                      <a:alpha val="43137"/>
                    </a:srgbClr>
                  </a:outerShdw>
                </a:effectLst>
              </a:rPr>
              <a:t>Razumevanje filma</a:t>
            </a:r>
          </a:p>
          <a:p>
            <a:pPr marL="0" indent="0" algn="ctr">
              <a:buNone/>
            </a:pPr>
            <a:r>
              <a:rPr lang="sl-SI" sz="4000" dirty="0">
                <a:solidFill>
                  <a:schemeClr val="bg1"/>
                </a:solidFill>
                <a:effectLst>
                  <a:outerShdw blurRad="38100" dist="38100" dir="2700000" algn="tl">
                    <a:srgbClr val="000000">
                      <a:alpha val="43137"/>
                    </a:srgbClr>
                  </a:outerShdw>
                </a:effectLst>
              </a:rPr>
              <a:t>Razumem film – doživljam svet</a:t>
            </a:r>
          </a:p>
        </p:txBody>
      </p:sp>
    </p:spTree>
    <p:extLst>
      <p:ext uri="{BB962C8B-B14F-4D97-AF65-F5344CB8AC3E}">
        <p14:creationId xmlns:p14="http://schemas.microsoft.com/office/powerpoint/2010/main" val="587886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639762"/>
          </a:xfrm>
        </p:spPr>
        <p:txBody>
          <a:bodyPr>
            <a:normAutofit fontScale="90000"/>
          </a:bodyPr>
          <a:lstStyle/>
          <a:p>
            <a:pPr algn="l"/>
            <a:r>
              <a:rPr lang="sl-SI" dirty="0">
                <a:solidFill>
                  <a:schemeClr val="bg1"/>
                </a:solidFill>
              </a:rPr>
              <a:t>Primer filma</a:t>
            </a:r>
            <a:endParaRPr lang="sl-SI" dirty="0">
              <a:solidFill>
                <a:schemeClr val="accent1">
                  <a:lumMod val="20000"/>
                  <a:lumOff val="80000"/>
                </a:schemeClr>
              </a:solidFill>
            </a:endParaRPr>
          </a:p>
        </p:txBody>
      </p:sp>
      <p:sp>
        <p:nvSpPr>
          <p:cNvPr id="3" name="Content Placeholder 2"/>
          <p:cNvSpPr>
            <a:spLocks noGrp="1"/>
          </p:cNvSpPr>
          <p:nvPr>
            <p:ph idx="1"/>
          </p:nvPr>
        </p:nvSpPr>
        <p:spPr/>
        <p:txBody>
          <a:bodyPr/>
          <a:lstStyle/>
          <a:p>
            <a:endParaRPr lang="sl-SI" dirty="0">
              <a:solidFill>
                <a:schemeClr val="bg1"/>
              </a:solidFill>
              <a:hlinkClick r:id="rId4"/>
            </a:endParaRPr>
          </a:p>
          <a:p>
            <a:r>
              <a:rPr lang="sl-SI" i="1" dirty="0" smtClean="0">
                <a:solidFill>
                  <a:schemeClr val="bg1"/>
                </a:solidFill>
                <a:hlinkClick r:id="rId4"/>
              </a:rPr>
              <a:t>Urban</a:t>
            </a:r>
            <a:r>
              <a:rPr lang="en-GB" dirty="0" smtClean="0">
                <a:solidFill>
                  <a:schemeClr val="bg1"/>
                </a:solidFill>
              </a:rPr>
              <a:t> (2015)</a:t>
            </a:r>
            <a:endParaRPr lang="sl-SI" dirty="0">
              <a:solidFill>
                <a:schemeClr val="bg1"/>
              </a:solidFill>
            </a:endParaRPr>
          </a:p>
          <a:p>
            <a:pPr>
              <a:buNone/>
            </a:pPr>
            <a:endParaRPr lang="sl-SI" dirty="0">
              <a:solidFill>
                <a:schemeClr val="bg1"/>
              </a:solidFill>
            </a:endParaRPr>
          </a:p>
          <a:p>
            <a:pPr>
              <a:buNone/>
            </a:pPr>
            <a:endParaRPr lang="sl-SI"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639762"/>
          </a:xfrm>
        </p:spPr>
        <p:txBody>
          <a:bodyPr>
            <a:normAutofit fontScale="90000"/>
          </a:bodyPr>
          <a:lstStyle/>
          <a:p>
            <a:pPr algn="l"/>
            <a:r>
              <a:rPr lang="sl-SI" dirty="0">
                <a:solidFill>
                  <a:schemeClr val="accent1">
                    <a:lumMod val="20000"/>
                    <a:lumOff val="80000"/>
                  </a:schemeClr>
                </a:solidFill>
              </a:rPr>
              <a:t>Mentor</a:t>
            </a:r>
          </a:p>
        </p:txBody>
      </p:sp>
      <p:sp>
        <p:nvSpPr>
          <p:cNvPr id="3" name="Content Placeholder 2"/>
          <p:cNvSpPr>
            <a:spLocks noGrp="1"/>
          </p:cNvSpPr>
          <p:nvPr>
            <p:ph idx="1"/>
          </p:nvPr>
        </p:nvSpPr>
        <p:spPr/>
        <p:txBody>
          <a:bodyPr/>
          <a:lstStyle/>
          <a:p>
            <a:r>
              <a:rPr lang="en-US" dirty="0">
                <a:solidFill>
                  <a:schemeClr val="bg1"/>
                </a:solidFill>
              </a:rPr>
              <a:t>M</a:t>
            </a:r>
            <a:r>
              <a:rPr lang="sl-SI" dirty="0">
                <a:solidFill>
                  <a:schemeClr val="bg1"/>
                </a:solidFill>
              </a:rPr>
              <a:t>entorsko delo </a:t>
            </a:r>
            <a:r>
              <a:rPr lang="en-US" dirty="0">
                <a:solidFill>
                  <a:schemeClr val="bg1"/>
                </a:solidFill>
              </a:rPr>
              <a:t>–</a:t>
            </a:r>
            <a:r>
              <a:rPr lang="sl-SI" dirty="0">
                <a:solidFill>
                  <a:schemeClr val="bg1"/>
                </a:solidFill>
              </a:rPr>
              <a:t> kdo so mentorji, mi in profesionalci</a:t>
            </a:r>
          </a:p>
          <a:p>
            <a:r>
              <a:rPr lang="sl-SI" dirty="0">
                <a:solidFill>
                  <a:schemeClr val="bg1"/>
                </a:solidFill>
              </a:rPr>
              <a:t>Kaj dela mentor? </a:t>
            </a:r>
          </a:p>
        </p:txBody>
      </p:sp>
      <p:pic>
        <p:nvPicPr>
          <p:cNvPr id="8" name="Picture 7" descr="piran.jpg"/>
          <p:cNvPicPr>
            <a:picLocks noChangeAspect="1"/>
          </p:cNvPicPr>
          <p:nvPr/>
        </p:nvPicPr>
        <p:blipFill>
          <a:blip r:embed="rId4"/>
          <a:stretch>
            <a:fillRect/>
          </a:stretch>
        </p:blipFill>
        <p:spPr>
          <a:xfrm>
            <a:off x="3124200" y="3319462"/>
            <a:ext cx="6019800" cy="338613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639762"/>
          </a:xfrm>
        </p:spPr>
        <p:txBody>
          <a:bodyPr>
            <a:normAutofit fontScale="90000"/>
          </a:bodyPr>
          <a:lstStyle/>
          <a:p>
            <a:pPr algn="l"/>
            <a:r>
              <a:rPr lang="sl-SI" dirty="0">
                <a:solidFill>
                  <a:schemeClr val="accent1">
                    <a:lumMod val="20000"/>
                    <a:lumOff val="80000"/>
                  </a:schemeClr>
                </a:solidFill>
              </a:rPr>
              <a:t>Ideja</a:t>
            </a:r>
          </a:p>
        </p:txBody>
      </p:sp>
      <p:sp>
        <p:nvSpPr>
          <p:cNvPr id="3" name="Content Placeholder 2"/>
          <p:cNvSpPr>
            <a:spLocks noGrp="1"/>
          </p:cNvSpPr>
          <p:nvPr>
            <p:ph idx="1"/>
          </p:nvPr>
        </p:nvSpPr>
        <p:spPr/>
        <p:txBody>
          <a:bodyPr>
            <a:normAutofit/>
          </a:bodyPr>
          <a:lstStyle/>
          <a:p>
            <a:r>
              <a:rPr lang="sl-SI" dirty="0">
                <a:solidFill>
                  <a:srgbClr val="FFFFFF"/>
                </a:solidFill>
              </a:rPr>
              <a:t>Kako izgleda ideja za film?</a:t>
            </a:r>
          </a:p>
          <a:p>
            <a:r>
              <a:rPr lang="sl-SI" dirty="0">
                <a:solidFill>
                  <a:srgbClr val="FFFFFF"/>
                </a:solidFill>
              </a:rPr>
              <a:t>Priprave na snemanje </a:t>
            </a:r>
            <a:r>
              <a:rPr lang="en-US" dirty="0">
                <a:solidFill>
                  <a:srgbClr val="FFFFFF"/>
                </a:solidFill>
              </a:rPr>
              <a:t>–</a:t>
            </a:r>
            <a:r>
              <a:rPr lang="sl-SI" dirty="0">
                <a:solidFill>
                  <a:srgbClr val="FFFFFF"/>
                </a:solidFill>
              </a:rPr>
              <a:t> kdaj lahko začnemo s snemanjem?</a:t>
            </a:r>
          </a:p>
          <a:p>
            <a:endParaRPr lang="sl-SI" dirty="0">
              <a:solidFill>
                <a:srgbClr val="FFFFFF"/>
              </a:solidFill>
            </a:endParaRPr>
          </a:p>
          <a:p>
            <a:r>
              <a:rPr lang="sl-SI" dirty="0">
                <a:solidFill>
                  <a:srgbClr val="FFFFFF"/>
                </a:solidFill>
              </a:rPr>
              <a:t>O čem bi lahko delali dokumentarni film?</a:t>
            </a:r>
          </a:p>
          <a:p>
            <a:r>
              <a:rPr lang="sl-SI" dirty="0">
                <a:solidFill>
                  <a:srgbClr val="FFFFFF"/>
                </a:solidFill>
              </a:rPr>
              <a:t>Oseba, dogodek, navada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639762"/>
          </a:xfrm>
        </p:spPr>
        <p:txBody>
          <a:bodyPr>
            <a:normAutofit fontScale="90000"/>
          </a:bodyPr>
          <a:lstStyle/>
          <a:p>
            <a:pPr algn="l"/>
            <a:r>
              <a:rPr lang="sl-SI" dirty="0">
                <a:solidFill>
                  <a:schemeClr val="accent1">
                    <a:lumMod val="20000"/>
                    <a:lumOff val="80000"/>
                  </a:schemeClr>
                </a:solidFill>
              </a:rPr>
              <a:t>Načrti za prihodnost</a:t>
            </a:r>
          </a:p>
        </p:txBody>
      </p:sp>
      <p:sp>
        <p:nvSpPr>
          <p:cNvPr id="3" name="Content Placeholder 2"/>
          <p:cNvSpPr>
            <a:spLocks noGrp="1"/>
          </p:cNvSpPr>
          <p:nvPr>
            <p:ph idx="1"/>
          </p:nvPr>
        </p:nvSpPr>
        <p:spPr/>
        <p:txBody>
          <a:bodyPr/>
          <a:lstStyle/>
          <a:p>
            <a:r>
              <a:rPr lang="sl-SI" dirty="0">
                <a:solidFill>
                  <a:srgbClr val="FFFFFF"/>
                </a:solidFill>
              </a:rPr>
              <a:t>Kaj želim narediti v naslednjih petih letih?</a:t>
            </a:r>
          </a:p>
          <a:p>
            <a:r>
              <a:rPr lang="sl-SI" dirty="0">
                <a:solidFill>
                  <a:srgbClr val="FFFFFF"/>
                </a:solidFill>
              </a:rPr>
              <a:t>Kaj v naslednjem letu?</a:t>
            </a:r>
          </a:p>
          <a:p>
            <a:r>
              <a:rPr lang="sl-SI" dirty="0">
                <a:solidFill>
                  <a:srgbClr val="FFFFFF"/>
                </a:solidFill>
              </a:rPr>
              <a:t>Kaj bo moj naslednji korak?</a:t>
            </a:r>
          </a:p>
          <a:p>
            <a:r>
              <a:rPr lang="sl-SI" dirty="0">
                <a:solidFill>
                  <a:srgbClr val="FFFFFF"/>
                </a:solidFill>
              </a:rPr>
              <a:t>Kaj potrebujem?</a:t>
            </a:r>
          </a:p>
          <a:p>
            <a:r>
              <a:rPr lang="sl-SI" dirty="0">
                <a:solidFill>
                  <a:srgbClr val="FFFFFF"/>
                </a:solidFill>
              </a:rPr>
              <a:t>Kdo mi lahko pomaga?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3100" y="2057400"/>
            <a:ext cx="5257800" cy="1828800"/>
          </a:xfrm>
        </p:spPr>
        <p:style>
          <a:lnRef idx="1">
            <a:schemeClr val="accent3"/>
          </a:lnRef>
          <a:fillRef idx="2">
            <a:schemeClr val="accent3"/>
          </a:fillRef>
          <a:effectRef idx="1">
            <a:schemeClr val="accent3"/>
          </a:effectRef>
          <a:fontRef idx="minor">
            <a:schemeClr val="dk1"/>
          </a:fontRef>
        </p:style>
        <p:txBody>
          <a:bodyPr anchor="t">
            <a:normAutofit fontScale="92500" lnSpcReduction="10000"/>
          </a:bodyPr>
          <a:lstStyle/>
          <a:p>
            <a:pPr algn="ctr">
              <a:buNone/>
            </a:pPr>
            <a:r>
              <a:rPr lang="en-US" sz="865" dirty="0">
                <a:ln>
                  <a:solidFill>
                    <a:srgbClr val="3366FF"/>
                  </a:solidFill>
                </a:ln>
                <a:solidFill>
                  <a:schemeClr val="accent1"/>
                </a:solidFill>
                <a:hlinkClick r:id="rId3"/>
              </a:rPr>
              <a:t> </a:t>
            </a:r>
          </a:p>
          <a:p>
            <a:pPr algn="ctr">
              <a:buNone/>
            </a:pPr>
            <a:r>
              <a:rPr lang="en-US" dirty="0">
                <a:ln>
                  <a:solidFill>
                    <a:srgbClr val="3366FF"/>
                  </a:solidFill>
                </a:ln>
                <a:solidFill>
                  <a:schemeClr val="accent1"/>
                </a:solidFill>
                <a:hlinkClick r:id="rId3"/>
              </a:rPr>
              <a:t>t</a:t>
            </a:r>
            <a:r>
              <a:rPr lang="sl-SI" dirty="0">
                <a:ln>
                  <a:solidFill>
                    <a:srgbClr val="3366FF"/>
                  </a:solidFill>
                </a:ln>
                <a:solidFill>
                  <a:schemeClr val="accent1"/>
                </a:solidFill>
                <a:hlinkClick r:id="rId3"/>
              </a:rPr>
              <a:t>omaz.pavkovic@gmail.com</a:t>
            </a:r>
            <a:endParaRPr lang="sl-SI" dirty="0">
              <a:ln>
                <a:solidFill>
                  <a:srgbClr val="3366FF"/>
                </a:solidFill>
              </a:ln>
              <a:solidFill>
                <a:schemeClr val="accent1"/>
              </a:solidFill>
            </a:endParaRPr>
          </a:p>
          <a:p>
            <a:pPr algn="ctr"/>
            <a:endParaRPr lang="sl-SI" dirty="0">
              <a:ln>
                <a:solidFill>
                  <a:srgbClr val="3366FF"/>
                </a:solidFill>
              </a:ln>
              <a:solidFill>
                <a:schemeClr val="accent1"/>
              </a:solidFill>
            </a:endParaRPr>
          </a:p>
          <a:p>
            <a:pPr algn="ctr">
              <a:buNone/>
            </a:pPr>
            <a:r>
              <a:rPr lang="en-US" dirty="0">
                <a:ln>
                  <a:solidFill>
                    <a:srgbClr val="3366FF"/>
                  </a:solidFill>
                </a:ln>
                <a:solidFill>
                  <a:schemeClr val="accent1"/>
                </a:solidFill>
                <a:hlinkClick r:id="rId4"/>
              </a:rPr>
              <a:t>d</a:t>
            </a:r>
            <a:r>
              <a:rPr lang="sl-SI" dirty="0">
                <a:ln>
                  <a:solidFill>
                    <a:srgbClr val="3366FF"/>
                  </a:solidFill>
                </a:ln>
                <a:solidFill>
                  <a:schemeClr val="accent1"/>
                </a:solidFill>
                <a:hlinkClick r:id="rId4"/>
              </a:rPr>
              <a:t>zeni.rostohar@guest.arnes.si</a:t>
            </a:r>
            <a:endParaRPr lang="sl-SI" dirty="0">
              <a:ln>
                <a:solidFill>
                  <a:srgbClr val="3366FF"/>
                </a:solidFill>
              </a:ln>
              <a:solidFill>
                <a:schemeClr val="accent1"/>
              </a:solidFill>
            </a:endParaRPr>
          </a:p>
          <a:p>
            <a:pPr algn="ctr">
              <a:buNone/>
            </a:pPr>
            <a:endParaRPr lang="sl-SI" dirty="0">
              <a:ln>
                <a:solidFill>
                  <a:srgbClr val="3366FF"/>
                </a:solidFill>
              </a:ln>
              <a:solidFill>
                <a:schemeClr val="accent1"/>
              </a:solidFill>
            </a:endParaRPr>
          </a:p>
          <a:p>
            <a:pPr algn="ctr">
              <a:buNone/>
            </a:pPr>
            <a:endParaRPr lang="sl-SI" dirty="0">
              <a:ln>
                <a:solidFill>
                  <a:srgbClr val="3366FF"/>
                </a:solidFill>
              </a:ln>
              <a:solidFill>
                <a:schemeClr val="accent1"/>
              </a:solidFill>
            </a:endParaRPr>
          </a:p>
        </p:txBody>
      </p:sp>
      <p:sp>
        <p:nvSpPr>
          <p:cNvPr id="6" name="TextBox 5"/>
          <p:cNvSpPr txBox="1"/>
          <p:nvPr/>
        </p:nvSpPr>
        <p:spPr>
          <a:xfrm>
            <a:off x="2743200" y="4953000"/>
            <a:ext cx="3657600" cy="553998"/>
          </a:xfrm>
          <a:prstGeom prst="rect">
            <a:avLst/>
          </a:prstGeom>
          <a:noFill/>
        </p:spPr>
        <p:txBody>
          <a:bodyPr wrap="square" rtlCol="0">
            <a:spAutoFit/>
          </a:bodyPr>
          <a:lstStyle/>
          <a:p>
            <a:pPr algn="ctr"/>
            <a:r>
              <a:rPr lang="sl-SI" sz="3000" dirty="0">
                <a:solidFill>
                  <a:srgbClr val="DCE6F2"/>
                </a:solidFill>
              </a:rPr>
              <a:t>Hvala za pozornost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600" y="1143000"/>
            <a:ext cx="8229600" cy="731838"/>
          </a:xfrm>
        </p:spPr>
        <p:txBody>
          <a:bodyPr>
            <a:normAutofit fontScale="90000"/>
          </a:bodyPr>
          <a:lstStyle/>
          <a:p>
            <a:pPr algn="l"/>
            <a:r>
              <a:rPr lang="sl-SI" dirty="0">
                <a:solidFill>
                  <a:schemeClr val="tx2">
                    <a:lumMod val="60000"/>
                    <a:lumOff val="40000"/>
                  </a:schemeClr>
                </a:solidFill>
                <a:effectLst>
                  <a:outerShdw blurRad="50800" dist="38100" dir="2700000">
                    <a:schemeClr val="bg1">
                      <a:alpha val="43000"/>
                    </a:schemeClr>
                  </a:outerShdw>
                </a:effectLst>
              </a:rPr>
              <a:t>Ustvarimo dokumentarni film</a:t>
            </a:r>
          </a:p>
        </p:txBody>
      </p:sp>
      <p:sp>
        <p:nvSpPr>
          <p:cNvPr id="5" name="Content Placeholder 4"/>
          <p:cNvSpPr>
            <a:spLocks noGrp="1"/>
          </p:cNvSpPr>
          <p:nvPr>
            <p:ph idx="1"/>
          </p:nvPr>
        </p:nvSpPr>
        <p:spPr>
          <a:xfrm>
            <a:off x="228600" y="2514600"/>
            <a:ext cx="8229600" cy="3611563"/>
          </a:xfrm>
        </p:spPr>
        <p:txBody>
          <a:bodyPr>
            <a:normAutofit/>
          </a:bodyPr>
          <a:lstStyle/>
          <a:p>
            <a:r>
              <a:rPr lang="sl-SI" dirty="0">
                <a:solidFill>
                  <a:schemeClr val="bg1"/>
                </a:solidFill>
              </a:rPr>
              <a:t>Spoznavanje</a:t>
            </a:r>
          </a:p>
          <a:p>
            <a:pPr lvl="1"/>
            <a:r>
              <a:rPr lang="en-US" dirty="0" err="1">
                <a:solidFill>
                  <a:schemeClr val="bg1"/>
                </a:solidFill>
              </a:rPr>
              <a:t>Kdo</a:t>
            </a:r>
            <a:r>
              <a:rPr lang="en-US" dirty="0">
                <a:solidFill>
                  <a:schemeClr val="bg1"/>
                </a:solidFill>
              </a:rPr>
              <a:t> </a:t>
            </a:r>
            <a:r>
              <a:rPr lang="en-US" dirty="0" err="1">
                <a:solidFill>
                  <a:schemeClr val="bg1"/>
                </a:solidFill>
              </a:rPr>
              <a:t>ste</a:t>
            </a:r>
            <a:r>
              <a:rPr lang="en-US" dirty="0">
                <a:solidFill>
                  <a:schemeClr val="bg1"/>
                </a:solidFill>
              </a:rPr>
              <a:t>, </a:t>
            </a:r>
            <a:r>
              <a:rPr lang="en-US" dirty="0" err="1">
                <a:solidFill>
                  <a:schemeClr val="bg1"/>
                </a:solidFill>
              </a:rPr>
              <a:t>od</a:t>
            </a:r>
            <a:r>
              <a:rPr lang="en-US" dirty="0">
                <a:solidFill>
                  <a:schemeClr val="bg1"/>
                </a:solidFill>
              </a:rPr>
              <a:t> </a:t>
            </a:r>
            <a:r>
              <a:rPr lang="en-US" dirty="0" err="1">
                <a:solidFill>
                  <a:schemeClr val="bg1"/>
                </a:solidFill>
              </a:rPr>
              <a:t>kod</a:t>
            </a:r>
            <a:r>
              <a:rPr lang="en-US" dirty="0">
                <a:solidFill>
                  <a:schemeClr val="bg1"/>
                </a:solidFill>
              </a:rPr>
              <a:t> </a:t>
            </a:r>
            <a:r>
              <a:rPr lang="en-US" dirty="0" err="1">
                <a:solidFill>
                  <a:schemeClr val="bg1"/>
                </a:solidFill>
              </a:rPr>
              <a:t>ste</a:t>
            </a:r>
            <a:r>
              <a:rPr lang="en-US" dirty="0">
                <a:solidFill>
                  <a:schemeClr val="bg1"/>
                </a:solidFill>
              </a:rPr>
              <a:t>?</a:t>
            </a:r>
          </a:p>
          <a:p>
            <a:pPr lvl="1"/>
            <a:r>
              <a:rPr lang="en-US" dirty="0" err="1">
                <a:solidFill>
                  <a:schemeClr val="bg1"/>
                </a:solidFill>
              </a:rPr>
              <a:t>Vaše</a:t>
            </a:r>
            <a:r>
              <a:rPr lang="en-US" dirty="0">
                <a:solidFill>
                  <a:schemeClr val="bg1"/>
                </a:solidFill>
              </a:rPr>
              <a:t> </a:t>
            </a:r>
            <a:r>
              <a:rPr lang="en-US" dirty="0" err="1">
                <a:solidFill>
                  <a:schemeClr val="bg1"/>
                </a:solidFill>
              </a:rPr>
              <a:t>dosedanje</a:t>
            </a:r>
            <a:r>
              <a:rPr lang="en-US" dirty="0">
                <a:solidFill>
                  <a:schemeClr val="bg1"/>
                </a:solidFill>
              </a:rPr>
              <a:t> </a:t>
            </a:r>
            <a:r>
              <a:rPr lang="en-US" dirty="0" err="1">
                <a:solidFill>
                  <a:schemeClr val="bg1"/>
                </a:solidFill>
              </a:rPr>
              <a:t>delo</a:t>
            </a:r>
            <a:r>
              <a:rPr lang="en-US" dirty="0">
                <a:solidFill>
                  <a:schemeClr val="bg1"/>
                </a:solidFill>
              </a:rPr>
              <a:t> </a:t>
            </a:r>
            <a:r>
              <a:rPr lang="en-US" dirty="0" err="1">
                <a:solidFill>
                  <a:schemeClr val="bg1"/>
                </a:solidFill>
              </a:rPr>
              <a:t>s</a:t>
            </a:r>
            <a:r>
              <a:rPr lang="en-US" dirty="0">
                <a:solidFill>
                  <a:schemeClr val="bg1"/>
                </a:solidFill>
              </a:rPr>
              <a:t> </a:t>
            </a:r>
            <a:r>
              <a:rPr lang="en-US" dirty="0" err="1">
                <a:solidFill>
                  <a:schemeClr val="bg1"/>
                </a:solidFill>
              </a:rPr>
              <a:t>filmom</a:t>
            </a:r>
            <a:endParaRPr lang="en-US" dirty="0">
              <a:solidFill>
                <a:schemeClr val="bg1"/>
              </a:solidFill>
            </a:endParaRPr>
          </a:p>
          <a:p>
            <a:pPr lvl="1"/>
            <a:r>
              <a:rPr lang="en-US" dirty="0" err="1">
                <a:solidFill>
                  <a:schemeClr val="bg1"/>
                </a:solidFill>
              </a:rPr>
              <a:t>Pričakovanje</a:t>
            </a:r>
            <a:r>
              <a:rPr lang="en-US" dirty="0">
                <a:solidFill>
                  <a:schemeClr val="bg1"/>
                </a:solidFill>
              </a:rPr>
              <a:t> </a:t>
            </a:r>
            <a:r>
              <a:rPr lang="en-US" dirty="0" err="1">
                <a:solidFill>
                  <a:schemeClr val="bg1"/>
                </a:solidFill>
              </a:rPr>
              <a:t>od</a:t>
            </a:r>
            <a:r>
              <a:rPr lang="en-US" dirty="0">
                <a:solidFill>
                  <a:schemeClr val="bg1"/>
                </a:solidFill>
              </a:rPr>
              <a:t> </a:t>
            </a:r>
            <a:r>
              <a:rPr lang="en-US" dirty="0" err="1">
                <a:solidFill>
                  <a:schemeClr val="bg1"/>
                </a:solidFill>
              </a:rPr>
              <a:t>tega</a:t>
            </a:r>
            <a:r>
              <a:rPr lang="en-US" dirty="0">
                <a:solidFill>
                  <a:schemeClr val="bg1"/>
                </a:solidFill>
              </a:rPr>
              <a:t> </a:t>
            </a:r>
            <a:r>
              <a:rPr lang="en-US" dirty="0" err="1">
                <a:solidFill>
                  <a:schemeClr val="bg1"/>
                </a:solidFill>
              </a:rPr>
              <a:t>dela</a:t>
            </a:r>
            <a:r>
              <a:rPr lang="en-US" dirty="0">
                <a:solidFill>
                  <a:schemeClr val="bg1"/>
                </a:solidFill>
              </a:rPr>
              <a:t> </a:t>
            </a:r>
            <a:r>
              <a:rPr lang="en-US" dirty="0" err="1">
                <a:solidFill>
                  <a:schemeClr val="bg1"/>
                </a:solidFill>
              </a:rPr>
              <a:t>delavnice</a:t>
            </a:r>
            <a:endParaRPr lang="sl-SI"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descr="IMG_1871.PNG"/>
          <p:cNvPicPr>
            <a:picLocks noChangeAspect="1"/>
          </p:cNvPicPr>
          <p:nvPr/>
        </p:nvPicPr>
        <p:blipFill>
          <a:blip r:embed="rId4"/>
          <a:stretch>
            <a:fillRect/>
          </a:stretch>
        </p:blipFill>
        <p:spPr>
          <a:xfrm>
            <a:off x="5181600" y="2720662"/>
            <a:ext cx="3962400" cy="2232338"/>
          </a:xfrm>
          <a:prstGeom prst="rect">
            <a:avLst/>
          </a:prstGeom>
        </p:spPr>
      </p:pic>
      <p:pic>
        <p:nvPicPr>
          <p:cNvPr id="5" name="Picture 4" descr="IMG_1873.PNG"/>
          <p:cNvPicPr>
            <a:picLocks noChangeAspect="1"/>
          </p:cNvPicPr>
          <p:nvPr/>
        </p:nvPicPr>
        <p:blipFill>
          <a:blip r:embed="rId5"/>
          <a:stretch>
            <a:fillRect/>
          </a:stretch>
        </p:blipFill>
        <p:spPr>
          <a:xfrm>
            <a:off x="3581400" y="4419600"/>
            <a:ext cx="4000500" cy="2253803"/>
          </a:xfrm>
          <a:prstGeom prst="rect">
            <a:avLst/>
          </a:prstGeom>
        </p:spPr>
      </p:pic>
      <p:sp>
        <p:nvSpPr>
          <p:cNvPr id="2" name="Title 1"/>
          <p:cNvSpPr>
            <a:spLocks noGrp="1"/>
          </p:cNvSpPr>
          <p:nvPr>
            <p:ph type="title"/>
          </p:nvPr>
        </p:nvSpPr>
        <p:spPr>
          <a:xfrm>
            <a:off x="152400" y="228600"/>
            <a:ext cx="8229600" cy="639762"/>
          </a:xfrm>
        </p:spPr>
        <p:txBody>
          <a:bodyPr>
            <a:normAutofit fontScale="90000"/>
          </a:bodyPr>
          <a:lstStyle/>
          <a:p>
            <a:pPr algn="l"/>
            <a:r>
              <a:rPr lang="sl-SI" dirty="0">
                <a:solidFill>
                  <a:schemeClr val="accent1">
                    <a:lumMod val="20000"/>
                    <a:lumOff val="80000"/>
                  </a:schemeClr>
                </a:solidFill>
              </a:rPr>
              <a:t>Kdo smo?</a:t>
            </a:r>
          </a:p>
        </p:txBody>
      </p:sp>
      <p:sp>
        <p:nvSpPr>
          <p:cNvPr id="3" name="Content Placeholder 2"/>
          <p:cNvSpPr>
            <a:spLocks noGrp="1"/>
          </p:cNvSpPr>
          <p:nvPr>
            <p:ph idx="1"/>
          </p:nvPr>
        </p:nvSpPr>
        <p:spPr>
          <a:xfrm>
            <a:off x="304800" y="1828800"/>
            <a:ext cx="4724400" cy="2057400"/>
          </a:xfrm>
        </p:spPr>
        <p:txBody>
          <a:bodyPr/>
          <a:lstStyle/>
          <a:p>
            <a:r>
              <a:rPr lang="sl-SI" dirty="0">
                <a:solidFill>
                  <a:schemeClr val="bg1"/>
                </a:solidFill>
              </a:rPr>
              <a:t>Društvo zaveznikov mehkega pristanka Krško </a:t>
            </a:r>
            <a:r>
              <a:rPr lang="en-US" dirty="0">
                <a:solidFill>
                  <a:schemeClr val="bg1"/>
                </a:solidFill>
              </a:rPr>
              <a:t>–</a:t>
            </a:r>
            <a:r>
              <a:rPr lang="sl-SI" dirty="0">
                <a:solidFill>
                  <a:schemeClr val="bg1"/>
                </a:solidFill>
              </a:rPr>
              <a:t> Luksuz produkcija </a:t>
            </a:r>
          </a:p>
          <a:p>
            <a:pPr>
              <a:buNone/>
            </a:pPr>
            <a:endParaRPr lang="sl-SI" dirty="0">
              <a:solidFill>
                <a:schemeClr val="bg1"/>
              </a:solidFill>
            </a:endParaRPr>
          </a:p>
        </p:txBody>
      </p:sp>
      <p:pic>
        <p:nvPicPr>
          <p:cNvPr id="4" name="Picture 3" descr="IMG_1875.PNG"/>
          <p:cNvPicPr>
            <a:picLocks noChangeAspect="1"/>
          </p:cNvPicPr>
          <p:nvPr/>
        </p:nvPicPr>
        <p:blipFill>
          <a:blip r:embed="rId6"/>
          <a:stretch>
            <a:fillRect/>
          </a:stretch>
        </p:blipFill>
        <p:spPr>
          <a:xfrm>
            <a:off x="0" y="4419600"/>
            <a:ext cx="3962400" cy="223233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639762"/>
          </a:xfrm>
        </p:spPr>
        <p:txBody>
          <a:bodyPr>
            <a:normAutofit fontScale="90000"/>
          </a:bodyPr>
          <a:lstStyle/>
          <a:p>
            <a:pPr algn="l"/>
            <a:r>
              <a:rPr lang="sl-SI" dirty="0">
                <a:solidFill>
                  <a:schemeClr val="accent1">
                    <a:lumMod val="20000"/>
                    <a:lumOff val="80000"/>
                  </a:schemeClr>
                </a:solidFill>
              </a:rPr>
              <a:t>Potek filmske delavnice</a:t>
            </a:r>
          </a:p>
        </p:txBody>
      </p:sp>
      <p:sp>
        <p:nvSpPr>
          <p:cNvPr id="3" name="Content Placeholder 2"/>
          <p:cNvSpPr>
            <a:spLocks noGrp="1"/>
          </p:cNvSpPr>
          <p:nvPr>
            <p:ph idx="1"/>
          </p:nvPr>
        </p:nvSpPr>
        <p:spPr/>
        <p:txBody>
          <a:bodyPr/>
          <a:lstStyle/>
          <a:p>
            <a:endParaRPr lang="sl-SI" dirty="0">
              <a:solidFill>
                <a:schemeClr val="bg1"/>
              </a:solidFill>
            </a:endParaRPr>
          </a:p>
          <a:p>
            <a:pPr>
              <a:buNone/>
            </a:pPr>
            <a:r>
              <a:rPr lang="sl-SI" dirty="0">
                <a:solidFill>
                  <a:schemeClr val="bg1"/>
                </a:solidFill>
              </a:rPr>
              <a:t/>
            </a:r>
            <a:br>
              <a:rPr lang="sl-SI" dirty="0">
                <a:solidFill>
                  <a:schemeClr val="bg1"/>
                </a:solidFill>
              </a:rPr>
            </a:br>
            <a:endParaRPr lang="sl-SI" dirty="0">
              <a:solidFill>
                <a:schemeClr val="bg1"/>
              </a:solidFill>
            </a:endParaRPr>
          </a:p>
          <a:p>
            <a:pPr>
              <a:buNone/>
            </a:pPr>
            <a:endParaRPr lang="sl-SI" dirty="0">
              <a:solidFill>
                <a:schemeClr val="bg1"/>
              </a:solidFill>
            </a:endParaRPr>
          </a:p>
          <a:p>
            <a:pPr>
              <a:buNone/>
            </a:pPr>
            <a:endParaRPr lang="sl-SI" dirty="0">
              <a:solidFill>
                <a:schemeClr val="bg1"/>
              </a:solidFill>
            </a:endParaRPr>
          </a:p>
        </p:txBody>
      </p:sp>
      <p:sp>
        <p:nvSpPr>
          <p:cNvPr id="4" name="Rectangle 3"/>
          <p:cNvSpPr/>
          <p:nvPr/>
        </p:nvSpPr>
        <p:spPr>
          <a:xfrm>
            <a:off x="419100" y="1600200"/>
            <a:ext cx="8305800" cy="3539430"/>
          </a:xfrm>
          <a:prstGeom prst="rect">
            <a:avLst/>
          </a:prstGeom>
        </p:spPr>
        <p:txBody>
          <a:bodyPr wrap="square">
            <a:spAutoFit/>
          </a:bodyPr>
          <a:lstStyle/>
          <a:p>
            <a:r>
              <a:rPr lang="sl-SI" sz="3200" dirty="0">
                <a:solidFill>
                  <a:schemeClr val="bg1"/>
                </a:solidFill>
              </a:rPr>
              <a:t>Osnove filmskega jezika </a:t>
            </a:r>
          </a:p>
          <a:p>
            <a:r>
              <a:rPr lang="sl-SI" sz="3200" dirty="0">
                <a:solidFill>
                  <a:schemeClr val="bg1"/>
                </a:solidFill>
              </a:rPr>
              <a:t>Ideja </a:t>
            </a:r>
            <a:r>
              <a:rPr lang="en-US" sz="3200" dirty="0">
                <a:solidFill>
                  <a:schemeClr val="bg1"/>
                </a:solidFill>
              </a:rPr>
              <a:t>–</a:t>
            </a:r>
            <a:r>
              <a:rPr lang="sl-SI" sz="3200" dirty="0">
                <a:solidFill>
                  <a:schemeClr val="bg1"/>
                </a:solidFill>
              </a:rPr>
              <a:t> zgodba</a:t>
            </a:r>
          </a:p>
          <a:p>
            <a:r>
              <a:rPr lang="sl-SI" sz="3200" dirty="0">
                <a:solidFill>
                  <a:schemeClr val="bg1"/>
                </a:solidFill>
              </a:rPr>
              <a:t>Priprave na snemanje</a:t>
            </a:r>
          </a:p>
          <a:p>
            <a:r>
              <a:rPr lang="en-US" sz="3200" dirty="0">
                <a:solidFill>
                  <a:schemeClr val="bg1"/>
                </a:solidFill>
              </a:rPr>
              <a:t>S</a:t>
            </a:r>
            <a:r>
              <a:rPr lang="sl-SI" sz="3200" dirty="0">
                <a:solidFill>
                  <a:schemeClr val="bg1"/>
                </a:solidFill>
              </a:rPr>
              <a:t>nemanje</a:t>
            </a:r>
          </a:p>
          <a:p>
            <a:r>
              <a:rPr lang="en-US" sz="3200" dirty="0">
                <a:solidFill>
                  <a:schemeClr val="bg1"/>
                </a:solidFill>
              </a:rPr>
              <a:t>M</a:t>
            </a:r>
            <a:r>
              <a:rPr lang="sl-SI" sz="3200" dirty="0">
                <a:solidFill>
                  <a:schemeClr val="bg1"/>
                </a:solidFill>
              </a:rPr>
              <a:t>ontaža</a:t>
            </a:r>
          </a:p>
          <a:p>
            <a:r>
              <a:rPr lang="en-US" sz="3200" dirty="0">
                <a:solidFill>
                  <a:schemeClr val="bg1"/>
                </a:solidFill>
              </a:rPr>
              <a:t>G</a:t>
            </a:r>
            <a:r>
              <a:rPr lang="sl-SI" sz="3200" dirty="0">
                <a:solidFill>
                  <a:schemeClr val="bg1"/>
                </a:solidFill>
              </a:rPr>
              <a:t>lasba </a:t>
            </a:r>
            <a:r>
              <a:rPr lang="en-US" sz="3200" dirty="0">
                <a:solidFill>
                  <a:schemeClr val="bg1"/>
                </a:solidFill>
              </a:rPr>
              <a:t>(</a:t>
            </a:r>
            <a:r>
              <a:rPr lang="en-US" sz="3200" dirty="0" err="1">
                <a:solidFill>
                  <a:schemeClr val="bg1"/>
                </a:solidFill>
              </a:rPr>
              <a:t>avtorske</a:t>
            </a:r>
            <a:r>
              <a:rPr lang="en-US" sz="3200" dirty="0">
                <a:solidFill>
                  <a:schemeClr val="bg1"/>
                </a:solidFill>
              </a:rPr>
              <a:t> </a:t>
            </a:r>
            <a:r>
              <a:rPr lang="en-US" sz="3200" dirty="0" err="1">
                <a:solidFill>
                  <a:schemeClr val="bg1"/>
                </a:solidFill>
              </a:rPr>
              <a:t>pravice</a:t>
            </a:r>
            <a:r>
              <a:rPr lang="en-US" sz="3200" dirty="0">
                <a:solidFill>
                  <a:schemeClr val="bg1"/>
                </a:solidFill>
              </a:rPr>
              <a:t>?)</a:t>
            </a:r>
            <a:endParaRPr lang="sl-SI" sz="3200" dirty="0">
              <a:solidFill>
                <a:schemeClr val="bg1"/>
              </a:solidFill>
            </a:endParaRPr>
          </a:p>
          <a:p>
            <a:r>
              <a:rPr lang="sl-SI" sz="3200" dirty="0">
                <a:solidFill>
                  <a:schemeClr val="bg1"/>
                </a:solidFill>
              </a:rPr>
              <a:t>Distribucija</a:t>
            </a:r>
          </a:p>
        </p:txBody>
      </p:sp>
      <p:sp>
        <p:nvSpPr>
          <p:cNvPr id="5" name="Rectangle 4"/>
          <p:cNvSpPr/>
          <p:nvPr/>
        </p:nvSpPr>
        <p:spPr>
          <a:xfrm>
            <a:off x="509069" y="5410200"/>
            <a:ext cx="2930485" cy="523220"/>
          </a:xfrm>
          <a:prstGeom prst="rect">
            <a:avLst/>
          </a:prstGeom>
        </p:spPr>
        <p:txBody>
          <a:bodyPr wrap="none">
            <a:spAutoFit/>
          </a:bodyPr>
          <a:lstStyle/>
          <a:p>
            <a:pPr>
              <a:buNone/>
            </a:pPr>
            <a:r>
              <a:rPr lang="sl-SI" sz="2800" dirty="0">
                <a:solidFill>
                  <a:schemeClr val="bg1"/>
                </a:solidFill>
                <a:hlinkClick r:id="rId4"/>
              </a:rPr>
              <a:t>Luksuz filmska šola</a:t>
            </a:r>
            <a:endParaRPr lang="sl-SI" sz="28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12-19 at 17.32.18.png"/>
          <p:cNvPicPr>
            <a:picLocks noChangeAspect="1"/>
          </p:cNvPicPr>
          <p:nvPr/>
        </p:nvPicPr>
        <p:blipFill>
          <a:blip r:embed="rId3"/>
          <a:stretch>
            <a:fillRect/>
          </a:stretch>
        </p:blipFill>
        <p:spPr>
          <a:xfrm>
            <a:off x="0" y="571500"/>
            <a:ext cx="9144001" cy="5715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12-19 at 17.31.33.png"/>
          <p:cNvPicPr>
            <a:picLocks noChangeAspect="1"/>
          </p:cNvPicPr>
          <p:nvPr/>
        </p:nvPicPr>
        <p:blipFill>
          <a:blip r:embed="rId3"/>
          <a:stretch>
            <a:fillRect/>
          </a:stretch>
        </p:blipFill>
        <p:spPr>
          <a:xfrm>
            <a:off x="-1" y="609600"/>
            <a:ext cx="9144001" cy="5715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12-19 at 17.29.47.png"/>
          <p:cNvPicPr>
            <a:picLocks noChangeAspect="1"/>
          </p:cNvPicPr>
          <p:nvPr/>
        </p:nvPicPr>
        <p:blipFill>
          <a:blip r:embed="rId3"/>
          <a:stretch>
            <a:fillRect/>
          </a:stretch>
        </p:blipFill>
        <p:spPr>
          <a:xfrm>
            <a:off x="0" y="685800"/>
            <a:ext cx="9144000" cy="5715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12-19 at 17.39.09.png"/>
          <p:cNvPicPr>
            <a:picLocks noChangeAspect="1"/>
          </p:cNvPicPr>
          <p:nvPr/>
        </p:nvPicPr>
        <p:blipFill>
          <a:blip r:embed="rId3"/>
          <a:stretch>
            <a:fillRect/>
          </a:stretch>
        </p:blipFill>
        <p:spPr>
          <a:xfrm>
            <a:off x="0" y="685800"/>
            <a:ext cx="9144001" cy="5715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7-12-19 at 17.28.24.png"/>
          <p:cNvPicPr>
            <a:picLocks noChangeAspect="1"/>
          </p:cNvPicPr>
          <p:nvPr/>
        </p:nvPicPr>
        <p:blipFill>
          <a:blip r:embed="rId3"/>
          <a:stretch>
            <a:fillRect/>
          </a:stretch>
        </p:blipFill>
        <p:spPr>
          <a:xfrm>
            <a:off x="0" y="609600"/>
            <a:ext cx="9144000" cy="5715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3018</TotalTime>
  <Words>884</Words>
  <Application>Microsoft Office PowerPoint</Application>
  <PresentationFormat>Diaprojekcija na zaslonu (4:3)</PresentationFormat>
  <Paragraphs>98</Paragraphs>
  <Slides>14</Slides>
  <Notes>12</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14</vt:i4>
      </vt:variant>
    </vt:vector>
  </HeadingPairs>
  <TitlesOfParts>
    <vt:vector size="18" baseType="lpstr">
      <vt:lpstr>Arial</vt:lpstr>
      <vt:lpstr>Calibri</vt:lpstr>
      <vt:lpstr>Wingdings</vt:lpstr>
      <vt:lpstr>Office Theme</vt:lpstr>
      <vt:lpstr>PowerPointova predstavitev</vt:lpstr>
      <vt:lpstr>Ustvarimo dokumentarni film</vt:lpstr>
      <vt:lpstr>Kdo smo?</vt:lpstr>
      <vt:lpstr>Potek filmske delavnice</vt:lpstr>
      <vt:lpstr>PowerPointova predstavitev</vt:lpstr>
      <vt:lpstr>PowerPointova predstavitev</vt:lpstr>
      <vt:lpstr>PowerPointova predstavitev</vt:lpstr>
      <vt:lpstr>PowerPointova predstavitev</vt:lpstr>
      <vt:lpstr>PowerPointova predstavitev</vt:lpstr>
      <vt:lpstr>Primer filma</vt:lpstr>
      <vt:lpstr>Mentor</vt:lpstr>
      <vt:lpstr>Ideja</vt:lpstr>
      <vt:lpstr>Načrti za prihodnost</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zalazagar97@gmail.com</cp:lastModifiedBy>
  <cp:revision>95</cp:revision>
  <cp:lastPrinted>2017-10-17T19:28:58Z</cp:lastPrinted>
  <dcterms:created xsi:type="dcterms:W3CDTF">2018-09-24T20:01:13Z</dcterms:created>
  <dcterms:modified xsi:type="dcterms:W3CDTF">2018-10-01T15:48:42Z</dcterms:modified>
</cp:coreProperties>
</file>