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7" r:id="rId2"/>
    <p:sldId id="325" r:id="rId3"/>
    <p:sldId id="374" r:id="rId4"/>
    <p:sldId id="338" r:id="rId5"/>
    <p:sldId id="347" r:id="rId6"/>
    <p:sldId id="348" r:id="rId7"/>
    <p:sldId id="339" r:id="rId8"/>
    <p:sldId id="432" r:id="rId9"/>
    <p:sldId id="433" r:id="rId10"/>
    <p:sldId id="415" r:id="rId11"/>
    <p:sldId id="417" r:id="rId12"/>
    <p:sldId id="435" r:id="rId13"/>
    <p:sldId id="436" r:id="rId14"/>
    <p:sldId id="418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356" r:id="rId25"/>
    <p:sldId id="458" r:id="rId26"/>
    <p:sldId id="446" r:id="rId27"/>
    <p:sldId id="447" r:id="rId28"/>
    <p:sldId id="449" r:id="rId29"/>
    <p:sldId id="448" r:id="rId30"/>
    <p:sldId id="450" r:id="rId31"/>
    <p:sldId id="451" r:id="rId32"/>
    <p:sldId id="452" r:id="rId33"/>
    <p:sldId id="453" r:id="rId34"/>
    <p:sldId id="454" r:id="rId35"/>
    <p:sldId id="455" r:id="rId36"/>
    <p:sldId id="426" r:id="rId37"/>
    <p:sldId id="460" r:id="rId3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508"/>
    <a:srgbClr val="007AD6"/>
    <a:srgbClr val="0081E2"/>
    <a:srgbClr val="E6BA00"/>
    <a:srgbClr val="DAB000"/>
    <a:srgbClr val="BFB605"/>
    <a:srgbClr val="C49F00"/>
    <a:srgbClr val="C8A200"/>
    <a:srgbClr val="0072C8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37" autoAdjust="0"/>
  </p:normalViewPr>
  <p:slideViewPr>
    <p:cSldViewPr>
      <p:cViewPr varScale="1">
        <p:scale>
          <a:sx n="82" d="100"/>
          <a:sy n="82" d="100"/>
        </p:scale>
        <p:origin x="14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57C6-7596-4878-A4BC-552ADBC811F1}" type="datetimeFigureOut">
              <a:rPr lang="sl-SI" smtClean="0"/>
              <a:t>4. 03. 2018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C953-A5DC-4F66-AC4E-578F2BB78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4138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30C0-0691-4523-9D14-CA0D436DA544}" type="datetimeFigureOut">
              <a:rPr lang="sl-SI" smtClean="0"/>
              <a:t>4. 03. 2018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1726-B109-4E8D-BC1F-B4038804FF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97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4. 03. 2018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151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4. 03. 2018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76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4. 03. 2018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04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4. 03. 2018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04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4. 03. 2018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06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4. 03. 2018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806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4. 03. 2018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4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4. 03. 2018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45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4. 03. 2018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9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4. 03. 2018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13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4. 03. 2018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63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CBE40-F3F9-4345-932E-4FFDD4918DAB}" type="datetimeFigureOut">
              <a:rPr lang="sl-SI" smtClean="0"/>
              <a:t>4. 03. 2018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979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Razumevanje filma</a:t>
            </a:r>
          </a:p>
          <a:p>
            <a:pPr marL="0" indent="0" algn="ctr">
              <a:buNone/>
            </a:pPr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Razumem film – doživljam svet</a:t>
            </a:r>
          </a:p>
        </p:txBody>
      </p:sp>
    </p:spTree>
    <p:extLst>
      <p:ext uri="{BB962C8B-B14F-4D97-AF65-F5344CB8AC3E}">
        <p14:creationId xmlns:p14="http://schemas.microsoft.com/office/powerpoint/2010/main" val="58788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odporništvo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DEJAVNIKI REALISTIČNEGA ODPORNIŠTVA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Najodločilnejši dejavnik ustvarjalnih praks novega realizma je težnja ustvarjanju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vrednot</a:t>
            </a:r>
            <a:r>
              <a:rPr lang="sl-SI" sz="8800" dirty="0">
                <a:cs typeface="Times New Roman" panose="02020603050405020304" pitchFamily="18" charset="0"/>
              </a:rPr>
              <a:t>, ki si jih </a:t>
            </a:r>
            <a:r>
              <a:rPr lang="sl-SI" sz="8800" b="1" dirty="0">
                <a:cs typeface="Times New Roman" panose="02020603050405020304" pitchFamily="18" charset="0"/>
              </a:rPr>
              <a:t>trg</a:t>
            </a:r>
            <a:r>
              <a:rPr lang="sl-SI" sz="8800" dirty="0">
                <a:cs typeface="Times New Roman" panose="02020603050405020304" pitchFamily="18" charset="0"/>
              </a:rPr>
              <a:t> in </a:t>
            </a:r>
            <a:r>
              <a:rPr lang="sl-SI" sz="8800" b="1" dirty="0">
                <a:cs typeface="Times New Roman" panose="02020603050405020304" pitchFamily="18" charset="0"/>
              </a:rPr>
              <a:t>dominantne ideologije </a:t>
            </a:r>
            <a:r>
              <a:rPr lang="sl-SI" sz="8800" dirty="0">
                <a:cs typeface="Times New Roman" panose="02020603050405020304" pitchFamily="18" charset="0"/>
              </a:rPr>
              <a:t>ne morejo docela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podvreči</a:t>
            </a:r>
            <a:r>
              <a:rPr lang="sl-SI" sz="8800" dirty="0">
                <a:cs typeface="Times New Roman" panose="02020603050405020304" pitchFamily="18" charset="0"/>
              </a:rPr>
              <a:t>, s čimer se </a:t>
            </a:r>
            <a:r>
              <a:rPr lang="sl-SI" sz="8800" b="1" dirty="0">
                <a:cs typeface="Times New Roman" panose="02020603050405020304" pitchFamily="18" charset="0"/>
              </a:rPr>
              <a:t>krepi politična in kritična razsežnost filma</a:t>
            </a:r>
            <a:r>
              <a:rPr lang="sl-SI" sz="8800" dirty="0">
                <a:cs typeface="Times New Roman" panose="02020603050405020304" pitchFamily="18" charset="0"/>
              </a:rPr>
              <a:t> ter uveljavlja njegova </a:t>
            </a:r>
            <a:r>
              <a:rPr lang="sl-SI" sz="8800" b="1" dirty="0">
                <a:cs typeface="Times New Roman" panose="02020603050405020304" pitchFamily="18" charset="0"/>
              </a:rPr>
              <a:t>pozicija družbenega odpora</a:t>
            </a:r>
            <a:r>
              <a:rPr lang="sl-SI" sz="88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800" dirty="0">
                <a:cs typeface="Times New Roman" panose="02020603050405020304" pitchFamily="18" charset="0"/>
              </a:rPr>
              <a:t>Sklicujemo se na misel iz razprave »Angažma« Igorja</a:t>
            </a:r>
            <a:r>
              <a:rPr lang="sl-SI" sz="8800" b="1" dirty="0">
                <a:cs typeface="Times New Roman" panose="02020603050405020304" pitchFamily="18" charset="0"/>
              </a:rPr>
              <a:t> Zabela</a:t>
            </a:r>
            <a:r>
              <a:rPr lang="sl-SI" sz="8800" dirty="0">
                <a:cs typeface="Times New Roman" panose="02020603050405020304" pitchFamily="18" charset="0"/>
              </a:rPr>
              <a:t>, ki (na temelju istoimenskega eseja </a:t>
            </a:r>
            <a:r>
              <a:rPr lang="sl-SI" sz="8800" dirty="0" err="1">
                <a:cs typeface="Times New Roman" panose="02020603050405020304" pitchFamily="18" charset="0"/>
              </a:rPr>
              <a:t>Theodora</a:t>
            </a:r>
            <a:r>
              <a:rPr lang="sl-SI" sz="8800" dirty="0">
                <a:cs typeface="Times New Roman" panose="02020603050405020304" pitchFamily="18" charset="0"/>
              </a:rPr>
              <a:t> W. </a:t>
            </a:r>
            <a:r>
              <a:rPr lang="sl-SI" sz="8800" b="1" dirty="0" err="1">
                <a:cs typeface="Times New Roman" panose="02020603050405020304" pitchFamily="18" charset="0"/>
              </a:rPr>
              <a:t>Adorna</a:t>
            </a:r>
            <a:r>
              <a:rPr lang="sl-SI" sz="8800" dirty="0">
                <a:cs typeface="Times New Roman" panose="02020603050405020304" pitchFamily="18" charset="0"/>
              </a:rPr>
              <a:t>) obravnava </a:t>
            </a:r>
            <a:r>
              <a:rPr lang="sl-SI" sz="8800" b="1" dirty="0">
                <a:cs typeface="Times New Roman" panose="02020603050405020304" pitchFamily="18" charset="0"/>
              </a:rPr>
              <a:t>napetost </a:t>
            </a:r>
            <a:r>
              <a:rPr lang="sl-SI" sz="8800" dirty="0">
                <a:cs typeface="Times New Roman" panose="02020603050405020304" pitchFamily="18" charset="0"/>
              </a:rPr>
              <a:t>med</a:t>
            </a:r>
            <a:r>
              <a:rPr lang="sl-SI" sz="8800" b="1" dirty="0">
                <a:cs typeface="Times New Roman" panose="02020603050405020304" pitchFamily="18" charset="0"/>
              </a:rPr>
              <a:t>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angažirano</a:t>
            </a:r>
            <a:r>
              <a:rPr lang="sl-SI" sz="8800" b="1" dirty="0">
                <a:cs typeface="Times New Roman" panose="02020603050405020304" pitchFamily="18" charset="0"/>
              </a:rPr>
              <a:t> </a:t>
            </a:r>
            <a:r>
              <a:rPr lang="sl-SI" sz="8800" dirty="0">
                <a:cs typeface="Times New Roman" panose="02020603050405020304" pitchFamily="18" charset="0"/>
              </a:rPr>
              <a:t>in</a:t>
            </a:r>
            <a:r>
              <a:rPr lang="sl-SI" sz="8800" b="1" dirty="0">
                <a:cs typeface="Times New Roman" panose="02020603050405020304" pitchFamily="18" charset="0"/>
              </a:rPr>
              <a:t> </a:t>
            </a: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avtonomno</a:t>
            </a:r>
            <a:r>
              <a:rPr lang="sl-SI" sz="8800" b="1" dirty="0">
                <a:cs typeface="Times New Roman" panose="02020603050405020304" pitchFamily="18" charset="0"/>
              </a:rPr>
              <a:t> </a:t>
            </a:r>
            <a:r>
              <a:rPr lang="sl-SI" sz="8800" dirty="0">
                <a:cs typeface="Times New Roman" panose="02020603050405020304" pitchFamily="18" charset="0"/>
              </a:rPr>
              <a:t>umetnostjo: </a:t>
            </a:r>
          </a:p>
          <a:p>
            <a:pPr marL="0" indent="0">
              <a:buNone/>
            </a:pPr>
            <a:r>
              <a:rPr lang="sl-SI" sz="8800" i="1" dirty="0">
                <a:cs typeface="Times New Roman" panose="02020603050405020304" pitchFamily="18" charset="0"/>
              </a:rPr>
              <a:t>»Prav ta </a:t>
            </a:r>
            <a:r>
              <a:rPr lang="sl-SI" sz="8800" b="1" i="1" dirty="0">
                <a:cs typeface="Times New Roman" panose="02020603050405020304" pitchFamily="18" charset="0"/>
              </a:rPr>
              <a:t>napetost</a:t>
            </a:r>
            <a:r>
              <a:rPr lang="sl-SI" sz="8800" i="1" dirty="0">
                <a:cs typeface="Times New Roman" panose="02020603050405020304" pitchFamily="18" charset="0"/>
              </a:rPr>
              <a:t> in </a:t>
            </a:r>
            <a:r>
              <a:rPr lang="sl-SI" sz="8800" b="1" i="1" dirty="0">
                <a:cs typeface="Times New Roman" panose="02020603050405020304" pitchFamily="18" charset="0"/>
              </a:rPr>
              <a:t>protislovnost</a:t>
            </a:r>
            <a:r>
              <a:rPr lang="sl-SI" sz="8800" i="1" dirty="0">
                <a:cs typeface="Times New Roman" panose="02020603050405020304" pitchFamily="18" charset="0"/>
              </a:rPr>
              <a:t> pa še vedno </a:t>
            </a: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omogočata</a:t>
            </a:r>
            <a:r>
              <a:rPr lang="sl-SI" sz="8800" i="1" dirty="0">
                <a:cs typeface="Times New Roman" panose="02020603050405020304" pitchFamily="18" charset="0"/>
              </a:rPr>
              <a:t>, da umetnost ustvarja </a:t>
            </a:r>
            <a:r>
              <a:rPr lang="sl-SI" sz="8800" b="1" i="1" dirty="0">
                <a:cs typeface="Times New Roman" panose="02020603050405020304" pitchFamily="18" charset="0"/>
              </a:rPr>
              <a:t>vrednote</a:t>
            </a:r>
            <a:r>
              <a:rPr lang="sl-SI" sz="8800" i="1" dirty="0">
                <a:cs typeface="Times New Roman" panose="02020603050405020304" pitchFamily="18" charset="0"/>
              </a:rPr>
              <a:t>, ki jih </a:t>
            </a:r>
            <a:r>
              <a:rPr lang="sl-SI" sz="8800" b="1" i="1" dirty="0">
                <a:cs typeface="Times New Roman" panose="02020603050405020304" pitchFamily="18" charset="0"/>
              </a:rPr>
              <a:t>ne trg ne ideološke funkcije ne morejo docela </a:t>
            </a: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posrkati</a:t>
            </a:r>
            <a:r>
              <a:rPr lang="sl-SI" sz="8800" i="1" dirty="0">
                <a:cs typeface="Times New Roman" panose="02020603050405020304" pitchFamily="18" charset="0"/>
              </a:rPr>
              <a:t>, zato lahko </a:t>
            </a:r>
            <a:r>
              <a:rPr lang="sl-SI" sz="8800" b="1" i="1" dirty="0">
                <a:cs typeface="Times New Roman" panose="02020603050405020304" pitchFamily="18" charset="0"/>
              </a:rPr>
              <a:t>umetnina</a:t>
            </a:r>
            <a:r>
              <a:rPr lang="sl-SI" sz="8800" i="1" dirty="0">
                <a:cs typeface="Times New Roman" panose="02020603050405020304" pitchFamily="18" charset="0"/>
              </a:rPr>
              <a:t> še vedno nastopa kot </a:t>
            </a:r>
            <a:r>
              <a:rPr lang="sl-SI" sz="8800" b="1" i="1" dirty="0">
                <a:cs typeface="Times New Roman" panose="02020603050405020304" pitchFamily="18" charset="0"/>
              </a:rPr>
              <a:t>točka </a:t>
            </a:r>
            <a:r>
              <a:rPr lang="sl-SI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odpora</a:t>
            </a:r>
            <a:r>
              <a:rPr lang="sl-SI" sz="8800" b="1" i="1" dirty="0">
                <a:cs typeface="Times New Roman" panose="02020603050405020304" pitchFamily="18" charset="0"/>
              </a:rPr>
              <a:t> v družbi</a:t>
            </a:r>
            <a:r>
              <a:rPr lang="sl-SI" sz="8800" i="1" dirty="0">
                <a:cs typeface="Times New Roman" panose="02020603050405020304" pitchFamily="18" charset="0"/>
              </a:rPr>
              <a:t>.«</a:t>
            </a:r>
          </a:p>
        </p:txBody>
      </p:sp>
    </p:spTree>
    <p:extLst>
      <p:ext uri="{BB962C8B-B14F-4D97-AF65-F5344CB8AC3E}">
        <p14:creationId xmlns:p14="http://schemas.microsoft.com/office/powerpoint/2010/main" val="277776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teze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3"/>
            <a:ext cx="7848872" cy="3240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MIKE WAYNE: </a:t>
            </a:r>
            <a:r>
              <a:rPr lang="sl-SI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Teze o realizmu</a:t>
            </a:r>
          </a:p>
          <a:p>
            <a:pPr marL="0" indent="0">
              <a:buNone/>
            </a:pPr>
            <a:endParaRPr lang="sl-SI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b="1" dirty="0">
                <a:cs typeface="Times New Roman" panose="02020603050405020304" pitchFamily="18" charset="0"/>
              </a:rPr>
              <a:t>I.</a:t>
            </a:r>
            <a:r>
              <a:rPr lang="sl-SI" sz="2000" dirty="0">
                <a:cs typeface="Times New Roman" panose="02020603050405020304" pitchFamily="18" charset="0"/>
              </a:rPr>
              <a:t> Realizem je </a:t>
            </a:r>
            <a:r>
              <a:rPr lang="sl-SI" sz="2000" b="1" dirty="0">
                <a:cs typeface="Times New Roman" panose="02020603050405020304" pitchFamily="18" charset="0"/>
              </a:rPr>
              <a:t>raziskovanje </a:t>
            </a:r>
            <a:r>
              <a:rPr lang="sl-SI" sz="2000" dirty="0">
                <a:cs typeface="Times New Roman" panose="02020603050405020304" pitchFamily="18" charset="0"/>
              </a:rPr>
              <a:t>vidikov</a:t>
            </a:r>
            <a:r>
              <a:rPr lang="sl-SI" sz="2000" b="1" dirty="0">
                <a:cs typeface="Times New Roman" panose="02020603050405020304" pitchFamily="18" charset="0"/>
              </a:rPr>
              <a:t> konfliktne</a:t>
            </a:r>
            <a:r>
              <a:rPr lang="sl-SI" sz="2000" dirty="0">
                <a:cs typeface="Times New Roman" panose="02020603050405020304" pitchFamily="18" charset="0"/>
              </a:rPr>
              <a:t> in </a:t>
            </a:r>
            <a:r>
              <a:rPr lang="sl-SI" sz="2000" b="1" dirty="0">
                <a:cs typeface="Times New Roman" panose="02020603050405020304" pitchFamily="18" charset="0"/>
              </a:rPr>
              <a:t>protislovne</a:t>
            </a:r>
            <a:r>
              <a:rPr lang="sl-SI" sz="2000" dirty="0">
                <a:cs typeface="Times New Roman" panose="02020603050405020304" pitchFamily="18" charset="0"/>
              </a:rPr>
              <a:t> narave </a:t>
            </a:r>
            <a:r>
              <a:rPr lang="sl-SI" sz="2000" b="1" dirty="0">
                <a:cs typeface="Times New Roman" panose="02020603050405020304" pitchFamily="18" charset="0"/>
              </a:rPr>
              <a:t>družbenih razmerij</a:t>
            </a:r>
            <a:r>
              <a:rPr lang="sl-SI" sz="20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l-SI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b="1" dirty="0">
                <a:cs typeface="Times New Roman" panose="02020603050405020304" pitchFamily="18" charset="0"/>
              </a:rPr>
              <a:t>II.</a:t>
            </a:r>
            <a:r>
              <a:rPr lang="sl-SI" sz="2000" dirty="0">
                <a:cs typeface="Times New Roman" panose="02020603050405020304" pitchFamily="18" charset="0"/>
              </a:rPr>
              <a:t> Prispevek realizma k razvoju našega mišljenja in čustvovanja (identifikacija/empatija) je tudi prispevek k </a:t>
            </a:r>
            <a:r>
              <a:rPr lang="sl-SI" sz="2000" b="1" dirty="0">
                <a:cs typeface="Times New Roman" panose="02020603050405020304" pitchFamily="18" charset="0"/>
              </a:rPr>
              <a:t>razvoju zavedanja družbenih določil</a:t>
            </a:r>
            <a:r>
              <a:rPr lang="sl-SI" sz="2000" dirty="0">
                <a:cs typeface="Times New Roman" panose="02020603050405020304" pitchFamily="18" charset="0"/>
              </a:rPr>
              <a:t>, ki so naše misli in emocije izoblikovala.</a:t>
            </a:r>
            <a:br>
              <a:rPr lang="sl-SI" sz="2000" dirty="0">
                <a:cs typeface="Times New Roman" panose="02020603050405020304" pitchFamily="18" charset="0"/>
              </a:rPr>
            </a:br>
            <a:endParaRPr lang="sl-SI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b="1" dirty="0">
                <a:cs typeface="Times New Roman" panose="02020603050405020304" pitchFamily="18" charset="0"/>
              </a:rPr>
              <a:t>III.</a:t>
            </a:r>
            <a:r>
              <a:rPr lang="sl-SI" sz="2000" dirty="0">
                <a:cs typeface="Times New Roman" panose="02020603050405020304" pitchFamily="18" charset="0"/>
              </a:rPr>
              <a:t> Realizem mora </a:t>
            </a:r>
            <a:r>
              <a:rPr lang="sl-SI" sz="2000" b="1" dirty="0">
                <a:cs typeface="Times New Roman" panose="02020603050405020304" pitchFamily="18" charset="0"/>
              </a:rPr>
              <a:t>preseči družbeno pogojene omejitve </a:t>
            </a:r>
            <a:r>
              <a:rPr lang="sl-SI" sz="2000" dirty="0">
                <a:cs typeface="Times New Roman" panose="02020603050405020304" pitchFamily="18" charset="0"/>
              </a:rPr>
              <a:t>spoznanja in čustvovanja, ki imajo neizbežen vpliv na njegovo formo in vsebino.</a:t>
            </a:r>
            <a:br>
              <a:rPr lang="sl-SI" sz="2000" dirty="0">
                <a:cs typeface="Times New Roman" panose="02020603050405020304" pitchFamily="18" charset="0"/>
              </a:rPr>
            </a:br>
            <a:endParaRPr lang="sl-SI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b="1" dirty="0">
                <a:cs typeface="Times New Roman" panose="02020603050405020304" pitchFamily="18" charset="0"/>
              </a:rPr>
              <a:t>IV.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>
                <a:cs typeface="Times New Roman" panose="02020603050405020304" pitchFamily="18" charset="0"/>
              </a:rPr>
              <a:t>Formo </a:t>
            </a:r>
            <a:r>
              <a:rPr lang="sl-SI" sz="2000" dirty="0">
                <a:cs typeface="Times New Roman" panose="02020603050405020304" pitchFamily="18" charset="0"/>
              </a:rPr>
              <a:t>predstavljajo</a:t>
            </a:r>
            <a:r>
              <a:rPr lang="sl-SI" sz="2000" b="1" dirty="0">
                <a:cs typeface="Times New Roman" panose="02020603050405020304" pitchFamily="18" charset="0"/>
              </a:rPr>
              <a:t> </a:t>
            </a:r>
            <a:r>
              <a:rPr lang="sl-SI" sz="2000" dirty="0">
                <a:cs typeface="Times New Roman" panose="02020603050405020304" pitchFamily="18" charset="0"/>
              </a:rPr>
              <a:t>v </a:t>
            </a:r>
            <a:r>
              <a:rPr lang="sl-SI" sz="2000" b="1" dirty="0">
                <a:cs typeface="Times New Roman" panose="02020603050405020304" pitchFamily="18" charset="0"/>
              </a:rPr>
              <a:t>estetiko preoblikovani družbeno </a:t>
            </a:r>
            <a:r>
              <a:rPr lang="sl-SI" sz="2000" dirty="0">
                <a:cs typeface="Times New Roman" panose="02020603050405020304" pitchFamily="18" charset="0"/>
              </a:rPr>
              <a:t>in</a:t>
            </a:r>
            <a:r>
              <a:rPr lang="sl-SI" sz="2000" b="1" dirty="0">
                <a:cs typeface="Times New Roman" panose="02020603050405020304" pitchFamily="18" charset="0"/>
              </a:rPr>
              <a:t> zgodovinsko pogojevani načini gledanja</a:t>
            </a:r>
            <a:r>
              <a:rPr lang="sl-SI" sz="2000" dirty="0">
                <a:cs typeface="Times New Roman" panose="02020603050405020304" pitchFamily="18" charset="0"/>
              </a:rPr>
              <a:t>.</a:t>
            </a:r>
            <a:br>
              <a:rPr lang="sl-SI" sz="2000" dirty="0">
                <a:cs typeface="Times New Roman" panose="02020603050405020304" pitchFamily="18" charset="0"/>
              </a:rPr>
            </a:br>
            <a:endParaRPr lang="sl-SI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3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teze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8136904" cy="4320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b="1" dirty="0">
                <a:cs typeface="Times New Roman" panose="02020603050405020304" pitchFamily="18" charset="0"/>
              </a:rPr>
              <a:t>V.</a:t>
            </a:r>
            <a:r>
              <a:rPr lang="sl-SI" sz="2000" dirty="0">
                <a:cs typeface="Times New Roman" panose="02020603050405020304" pitchFamily="18" charset="0"/>
              </a:rPr>
              <a:t> V razpravah o filmskem realizmu prevladuje v zahodnem svetu splošna zmota, da se »</a:t>
            </a:r>
            <a:r>
              <a:rPr lang="sl-SI" sz="2000" b="1" dirty="0">
                <a:cs typeface="Times New Roman" panose="02020603050405020304" pitchFamily="18" charset="0"/>
              </a:rPr>
              <a:t>realističnost</a:t>
            </a:r>
            <a:r>
              <a:rPr lang="sl-SI" sz="2000" dirty="0">
                <a:cs typeface="Times New Roman" panose="02020603050405020304" pitchFamily="18" charset="0"/>
              </a:rPr>
              <a:t>« posameznih oblik reprezentacije utrjuje na osnovi površinske presoje »</a:t>
            </a:r>
            <a:r>
              <a:rPr lang="sl-SI" sz="2000" b="1" dirty="0">
                <a:cs typeface="Times New Roman" panose="02020603050405020304" pitchFamily="18" charset="0"/>
              </a:rPr>
              <a:t>podobnosti-z-življenjem</a:t>
            </a:r>
            <a:r>
              <a:rPr lang="sl-SI" sz="2000" dirty="0">
                <a:cs typeface="Times New Roman" panose="02020603050405020304" pitchFamily="18" charset="0"/>
              </a:rPr>
              <a:t>«.</a:t>
            </a:r>
          </a:p>
          <a:p>
            <a:pPr marL="0" indent="0">
              <a:buNone/>
            </a:pPr>
            <a:endParaRPr lang="sl-SI" sz="12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b="1" dirty="0">
                <a:cs typeface="Times New Roman" panose="02020603050405020304" pitchFamily="18" charset="0"/>
              </a:rPr>
              <a:t>VI</a:t>
            </a:r>
            <a:r>
              <a:rPr lang="sl-SI" sz="2000" dirty="0">
                <a:cs typeface="Times New Roman" panose="02020603050405020304" pitchFamily="18" charset="0"/>
              </a:rPr>
              <a:t>. Zgodovina formalnega razvoja medija širi repertoar, ki je na voljo za potencialno realistično kulturo, vendar pa </a:t>
            </a:r>
            <a:r>
              <a:rPr lang="sl-SI" sz="2000" b="1" dirty="0">
                <a:cs typeface="Times New Roman" panose="02020603050405020304" pitchFamily="18" charset="0"/>
              </a:rPr>
              <a:t>nobena formalna rešitev </a:t>
            </a:r>
            <a:r>
              <a:rPr lang="sl-SI" sz="2000" dirty="0">
                <a:cs typeface="Times New Roman" panose="02020603050405020304" pitchFamily="18" charset="0"/>
              </a:rPr>
              <a:t>ne daje </a:t>
            </a:r>
            <a:r>
              <a:rPr lang="sl-SI" sz="2000" b="1" dirty="0">
                <a:cs typeface="Times New Roman" panose="02020603050405020304" pitchFamily="18" charset="0"/>
              </a:rPr>
              <a:t>poroštva </a:t>
            </a:r>
            <a:r>
              <a:rPr lang="sl-SI" sz="2000" dirty="0">
                <a:cs typeface="Times New Roman" panose="02020603050405020304" pitchFamily="18" charset="0"/>
              </a:rPr>
              <a:t>za</a:t>
            </a:r>
            <a:r>
              <a:rPr lang="sl-SI" sz="2000" b="1" dirty="0">
                <a:cs typeface="Times New Roman" panose="02020603050405020304" pitchFamily="18" charset="0"/>
              </a:rPr>
              <a:t> realističnost posameznega dela</a:t>
            </a:r>
            <a:r>
              <a:rPr lang="sl-SI" sz="20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br>
              <a:rPr lang="sl-SI" sz="1200" dirty="0">
                <a:cs typeface="Times New Roman" panose="02020603050405020304" pitchFamily="18" charset="0"/>
              </a:rPr>
            </a:br>
            <a:r>
              <a:rPr lang="sl-SI" sz="2000" b="1" dirty="0">
                <a:cs typeface="Times New Roman" panose="02020603050405020304" pitchFamily="18" charset="0"/>
              </a:rPr>
              <a:t>VII</a:t>
            </a:r>
            <a:r>
              <a:rPr lang="sl-SI" sz="2000" dirty="0">
                <a:cs typeface="Times New Roman" panose="02020603050405020304" pitchFamily="18" charset="0"/>
              </a:rPr>
              <a:t>. Kritika in potrditev posameznih formalnih rešitev je lahko bolj ali manj veljavna v določenih primerih in okoliščinah, vendar pa </a:t>
            </a:r>
            <a:r>
              <a:rPr lang="sl-SI" sz="2000" b="1" dirty="0">
                <a:cs typeface="Times New Roman" panose="02020603050405020304" pitchFamily="18" charset="0"/>
              </a:rPr>
              <a:t>nobene analize ne moremo obravnavati </a:t>
            </a:r>
            <a:r>
              <a:rPr lang="sl-SI" sz="2000" dirty="0">
                <a:cs typeface="Times New Roman" panose="02020603050405020304" pitchFamily="18" charset="0"/>
              </a:rPr>
              <a:t>kot</a:t>
            </a:r>
            <a:r>
              <a:rPr lang="sl-SI" sz="2000" b="1" dirty="0">
                <a:cs typeface="Times New Roman" panose="02020603050405020304" pitchFamily="18" charset="0"/>
              </a:rPr>
              <a:t> univerzalne </a:t>
            </a:r>
            <a:r>
              <a:rPr lang="sl-SI" sz="2000" dirty="0">
                <a:cs typeface="Times New Roman" panose="02020603050405020304" pitchFamily="18" charset="0"/>
              </a:rPr>
              <a:t>in</a:t>
            </a:r>
            <a:r>
              <a:rPr lang="sl-SI" sz="2000" b="1" dirty="0">
                <a:cs typeface="Times New Roman" panose="02020603050405020304" pitchFamily="18" charset="0"/>
              </a:rPr>
              <a:t> ustrezne </a:t>
            </a:r>
            <a:r>
              <a:rPr lang="sl-SI" sz="2000" dirty="0">
                <a:cs typeface="Times New Roman" panose="02020603050405020304" pitchFamily="18" charset="0"/>
              </a:rPr>
              <a:t>za</a:t>
            </a:r>
            <a:r>
              <a:rPr lang="sl-SI" sz="2000" b="1" dirty="0">
                <a:cs typeface="Times New Roman" panose="02020603050405020304" pitchFamily="18" charset="0"/>
              </a:rPr>
              <a:t> vse čase</a:t>
            </a:r>
            <a:r>
              <a:rPr lang="sl-SI" sz="2000" dirty="0">
                <a:cs typeface="Times New Roman" panose="02020603050405020304" pitchFamily="18" charset="0"/>
              </a:rPr>
              <a:t>; prav tako pa ni mogoče predpostaviti, da </a:t>
            </a:r>
            <a:r>
              <a:rPr lang="sl-SI" sz="2000" b="1" dirty="0">
                <a:cs typeface="Times New Roman" panose="02020603050405020304" pitchFamily="18" charset="0"/>
              </a:rPr>
              <a:t>formalna reprodukcija </a:t>
            </a:r>
            <a:r>
              <a:rPr lang="sl-SI" sz="2000" dirty="0">
                <a:cs typeface="Times New Roman" panose="02020603050405020304" pitchFamily="18" charset="0"/>
              </a:rPr>
              <a:t>(z vštetimi spremembami ali brez njih) v vsakem novem kontekstu pomeni </a:t>
            </a:r>
            <a:r>
              <a:rPr lang="sl-SI" sz="2000" b="1" dirty="0">
                <a:cs typeface="Times New Roman" panose="02020603050405020304" pitchFamily="18" charset="0"/>
              </a:rPr>
              <a:t>samodejno zavračanje prejšnjih kritik </a:t>
            </a:r>
            <a:r>
              <a:rPr lang="sl-SI" sz="2000" dirty="0">
                <a:cs typeface="Times New Roman" panose="02020603050405020304" pitchFamily="18" charset="0"/>
              </a:rPr>
              <a:t>ali </a:t>
            </a:r>
            <a:r>
              <a:rPr lang="sl-SI" sz="2000" b="1" dirty="0">
                <a:cs typeface="Times New Roman" panose="02020603050405020304" pitchFamily="18" charset="0"/>
              </a:rPr>
              <a:t>potrditev predhodnih potrditev</a:t>
            </a:r>
            <a:r>
              <a:rPr lang="sl-SI" sz="2000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br>
              <a:rPr lang="sl-SI" sz="1200" dirty="0">
                <a:cs typeface="Times New Roman" panose="02020603050405020304" pitchFamily="18" charset="0"/>
              </a:rPr>
            </a:br>
            <a:r>
              <a:rPr lang="sl-SI" sz="2000" b="1" dirty="0">
                <a:cs typeface="Times New Roman" panose="02020603050405020304" pitchFamily="18" charset="0"/>
              </a:rPr>
              <a:t>VIII</a:t>
            </a:r>
            <a:r>
              <a:rPr lang="sl-SI" sz="2000" dirty="0">
                <a:cs typeface="Times New Roman" panose="02020603050405020304" pitchFamily="18" charset="0"/>
              </a:rPr>
              <a:t>. </a:t>
            </a:r>
            <a:r>
              <a:rPr lang="sl-SI" sz="2000" b="1" dirty="0">
                <a:cs typeface="Times New Roman" panose="02020603050405020304" pitchFamily="18" charset="0"/>
              </a:rPr>
              <a:t>Vsebina</a:t>
            </a:r>
            <a:r>
              <a:rPr lang="sl-SI" sz="2000" dirty="0">
                <a:cs typeface="Times New Roman" panose="02020603050405020304" pitchFamily="18" charset="0"/>
              </a:rPr>
              <a:t> realizma se razteza od </a:t>
            </a:r>
            <a:r>
              <a:rPr lang="sl-SI" sz="2000" b="1" dirty="0">
                <a:cs typeface="Times New Roman" panose="02020603050405020304" pitchFamily="18" charset="0"/>
              </a:rPr>
              <a:t>osebnega</a:t>
            </a:r>
            <a:r>
              <a:rPr lang="sl-SI" sz="2000" dirty="0">
                <a:cs typeface="Times New Roman" panose="02020603050405020304" pitchFamily="18" charset="0"/>
              </a:rPr>
              <a:t> in </a:t>
            </a:r>
            <a:r>
              <a:rPr lang="sl-SI" sz="2000" b="1" dirty="0">
                <a:cs typeface="Times New Roman" panose="02020603050405020304" pitchFamily="18" charset="0"/>
              </a:rPr>
              <a:t>intimnega</a:t>
            </a:r>
            <a:r>
              <a:rPr lang="sl-SI" sz="2000" dirty="0">
                <a:cs typeface="Times New Roman" panose="02020603050405020304" pitchFamily="18" charset="0"/>
              </a:rPr>
              <a:t> pa vse do </a:t>
            </a:r>
            <a:r>
              <a:rPr lang="sl-SI" sz="2000" b="1" dirty="0">
                <a:cs typeface="Times New Roman" panose="02020603050405020304" pitchFamily="18" charset="0"/>
              </a:rPr>
              <a:t>epohalnega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b="1" dirty="0">
                <a:cs typeface="Times New Roman" panose="02020603050405020304" pitchFamily="18" charset="0"/>
              </a:rPr>
              <a:t>zgodovinskega</a:t>
            </a:r>
            <a:r>
              <a:rPr lang="sl-SI" sz="2000" dirty="0">
                <a:cs typeface="Times New Roman" panose="02020603050405020304" pitchFamily="18" charset="0"/>
              </a:rPr>
              <a:t> in </a:t>
            </a:r>
            <a:r>
              <a:rPr lang="sl-SI" sz="2000" b="1" dirty="0">
                <a:cs typeface="Times New Roman" panose="02020603050405020304" pitchFamily="18" charset="0"/>
              </a:rPr>
              <a:t>globalnega</a:t>
            </a:r>
            <a:r>
              <a:rPr lang="sl-SI" sz="2000" dirty="0">
                <a:cs typeface="Times New Roman" panose="02020603050405020304" pitchFamily="18" charset="0"/>
              </a:rPr>
              <a:t>.</a:t>
            </a:r>
            <a:endParaRPr lang="sl-SI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9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teze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136904" cy="4392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b="1" dirty="0">
                <a:cs typeface="Times New Roman" panose="02020603050405020304" pitchFamily="18" charset="0"/>
              </a:rPr>
              <a:t>IX</a:t>
            </a:r>
            <a:r>
              <a:rPr lang="sl-SI" sz="2000" dirty="0">
                <a:cs typeface="Times New Roman" panose="02020603050405020304" pitchFamily="18" charset="0"/>
              </a:rPr>
              <a:t>. Realizem </a:t>
            </a:r>
            <a:r>
              <a:rPr lang="sl-SI" sz="2000" b="1" dirty="0">
                <a:cs typeface="Times New Roman" panose="02020603050405020304" pitchFamily="18" charset="0"/>
              </a:rPr>
              <a:t>raziskuje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>
                <a:cs typeface="Times New Roman" panose="02020603050405020304" pitchFamily="18" charset="0"/>
              </a:rPr>
              <a:t>načine propagiranja</a:t>
            </a:r>
            <a:r>
              <a:rPr lang="sl-SI" sz="2000" dirty="0">
                <a:cs typeface="Times New Roman" panose="02020603050405020304" pitchFamily="18" charset="0"/>
              </a:rPr>
              <a:t>, čaščenja in zagovarjanja trenutnih dogem s strani dominantnih družbenih interesov v območju vsakdanjosti. Realizem </a:t>
            </a:r>
            <a:r>
              <a:rPr lang="sl-SI" sz="2000" b="1" dirty="0">
                <a:cs typeface="Times New Roman" panose="02020603050405020304" pitchFamily="18" charset="0"/>
              </a:rPr>
              <a:t>razširja kritične zmožnosti javne sfere </a:t>
            </a:r>
            <a:r>
              <a:rPr lang="sl-SI" sz="2000" dirty="0">
                <a:cs typeface="Times New Roman" panose="02020603050405020304" pitchFamily="18" charset="0"/>
              </a:rPr>
              <a:t>in vsakršne instance njenega odločilnega deleža v splošnejših kolektivnih praksah.</a:t>
            </a:r>
          </a:p>
          <a:p>
            <a:pPr marL="0" indent="0">
              <a:buNone/>
            </a:pPr>
            <a:br>
              <a:rPr lang="sl-SI" sz="1200" dirty="0">
                <a:cs typeface="Times New Roman" panose="02020603050405020304" pitchFamily="18" charset="0"/>
              </a:rPr>
            </a:br>
            <a:r>
              <a:rPr lang="sl-SI" sz="2000" b="1" dirty="0">
                <a:cs typeface="Times New Roman" panose="02020603050405020304" pitchFamily="18" charset="0"/>
              </a:rPr>
              <a:t>X</a:t>
            </a:r>
            <a:r>
              <a:rPr lang="sl-SI" sz="2000" dirty="0">
                <a:cs typeface="Times New Roman" panose="02020603050405020304" pitchFamily="18" charset="0"/>
              </a:rPr>
              <a:t>. Ekonomsko povzročene </a:t>
            </a:r>
            <a:r>
              <a:rPr lang="sl-SI" sz="2000" b="1" dirty="0">
                <a:cs typeface="Times New Roman" panose="02020603050405020304" pitchFamily="18" charset="0"/>
              </a:rPr>
              <a:t>ovire</a:t>
            </a:r>
            <a:r>
              <a:rPr lang="sl-SI" sz="2000" dirty="0">
                <a:cs typeface="Times New Roman" panose="02020603050405020304" pitchFamily="18" charset="0"/>
              </a:rPr>
              <a:t> za ustrezne misli, občutja in temeljna izkustva zajemajo: </a:t>
            </a:r>
            <a:r>
              <a:rPr lang="sl-SI" sz="2000" b="1" dirty="0">
                <a:cs typeface="Times New Roman" panose="02020603050405020304" pitchFamily="18" charset="0"/>
              </a:rPr>
              <a:t>lažno univerzalnost potrošnih oblik </a:t>
            </a:r>
            <a:r>
              <a:rPr lang="sl-SI" sz="2000" dirty="0">
                <a:cs typeface="Times New Roman" panose="02020603050405020304" pitchFamily="18" charset="0"/>
              </a:rPr>
              <a:t>(vsi ljudje so enaki pri blagovni izmenjavi in pred obličjem zakona); ter </a:t>
            </a:r>
            <a:r>
              <a:rPr lang="sl-SI" sz="2000" b="1" dirty="0">
                <a:cs typeface="Times New Roman" panose="02020603050405020304" pitchFamily="18" charset="0"/>
              </a:rPr>
              <a:t>lažno konkretnost potrošnih oblik</a:t>
            </a:r>
            <a:r>
              <a:rPr lang="sl-SI" sz="2000" dirty="0">
                <a:cs typeface="Times New Roman" panose="02020603050405020304" pitchFamily="18" charset="0"/>
              </a:rPr>
              <a:t>, kjer je </a:t>
            </a:r>
            <a:r>
              <a:rPr lang="sl-SI" sz="2000" b="1" dirty="0">
                <a:cs typeface="Times New Roman" panose="02020603050405020304" pitchFamily="18" charset="0"/>
              </a:rPr>
              <a:t>fizična materialnost </a:t>
            </a:r>
            <a:r>
              <a:rPr lang="sl-SI" sz="2000" dirty="0">
                <a:cs typeface="Times New Roman" panose="02020603050405020304" pitchFamily="18" charset="0"/>
              </a:rPr>
              <a:t>(ta oseba, ta objekt, ta prostor)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odrezana</a:t>
            </a:r>
            <a:r>
              <a:rPr lang="sl-SI" sz="2000" dirty="0">
                <a:cs typeface="Times New Roman" panose="02020603050405020304" pitchFamily="18" charset="0"/>
              </a:rPr>
              <a:t> od omrežja </a:t>
            </a:r>
            <a:r>
              <a:rPr lang="sl-SI" sz="2000" b="1" dirty="0">
                <a:cs typeface="Times New Roman" panose="02020603050405020304" pitchFamily="18" charset="0"/>
              </a:rPr>
              <a:t>družbenih </a:t>
            </a:r>
            <a:r>
              <a:rPr lang="sl-SI" sz="2000" dirty="0">
                <a:cs typeface="Times New Roman" panose="02020603050405020304" pitchFamily="18" charset="0"/>
              </a:rPr>
              <a:t>medsebojnih-</a:t>
            </a:r>
            <a:r>
              <a:rPr lang="sl-SI" sz="2000" b="1" dirty="0">
                <a:cs typeface="Times New Roman" panose="02020603050405020304" pitchFamily="18" charset="0"/>
              </a:rPr>
              <a:t>povezav</a:t>
            </a:r>
            <a:r>
              <a:rPr lang="sl-SI" sz="2000" dirty="0">
                <a:cs typeface="Times New Roman" panose="02020603050405020304" pitchFamily="18" charset="0"/>
              </a:rPr>
              <a:t>/relacij, ki predstavljajo njihove eksistenčne pogoje.</a:t>
            </a:r>
          </a:p>
          <a:p>
            <a:pPr marL="0" indent="0">
              <a:buNone/>
            </a:pPr>
            <a:br>
              <a:rPr lang="sl-SI" sz="1200" dirty="0">
                <a:cs typeface="Times New Roman" panose="02020603050405020304" pitchFamily="18" charset="0"/>
              </a:rPr>
            </a:br>
            <a:r>
              <a:rPr lang="sl-SI" sz="2000" b="1" dirty="0">
                <a:cs typeface="Times New Roman" panose="02020603050405020304" pitchFamily="18" charset="0"/>
              </a:rPr>
              <a:t>XI</a:t>
            </a:r>
            <a:r>
              <a:rPr lang="sl-SI" sz="2000" dirty="0">
                <a:cs typeface="Times New Roman" panose="02020603050405020304" pitchFamily="18" charset="0"/>
              </a:rPr>
              <a:t>. Realizem zahteva </a:t>
            </a:r>
            <a:r>
              <a:rPr lang="sl-SI" sz="2000" b="1" dirty="0">
                <a:cs typeface="Times New Roman" panose="02020603050405020304" pitchFamily="18" charset="0"/>
              </a:rPr>
              <a:t>razvoj posredovanj </a:t>
            </a:r>
            <a:r>
              <a:rPr lang="sl-SI" sz="2000" dirty="0">
                <a:cs typeface="Times New Roman" panose="02020603050405020304" pitchFamily="18" charset="0"/>
              </a:rPr>
              <a:t>(medsebojnih povezovanj) </a:t>
            </a:r>
            <a:r>
              <a:rPr lang="sl-SI" sz="2000" b="1" dirty="0">
                <a:cs typeface="Times New Roman" panose="02020603050405020304" pitchFamily="18" charset="0"/>
              </a:rPr>
              <a:t>med</a:t>
            </a:r>
            <a:r>
              <a:rPr lang="sl-SI" sz="2000" dirty="0">
                <a:cs typeface="Times New Roman" panose="02020603050405020304" pitchFamily="18" charset="0"/>
              </a:rPr>
              <a:t> samimi </a:t>
            </a:r>
            <a:r>
              <a:rPr lang="sl-SI" sz="2000" b="1" dirty="0">
                <a:cs typeface="Times New Roman" panose="02020603050405020304" pitchFamily="18" charset="0"/>
              </a:rPr>
              <a:t>družbenimi dejavniki </a:t>
            </a:r>
            <a:r>
              <a:rPr lang="sl-SI" sz="2000" dirty="0">
                <a:cs typeface="Times New Roman" panose="02020603050405020304" pitchFamily="18" charset="0"/>
              </a:rPr>
              <a:t>(</a:t>
            </a:r>
            <a:r>
              <a:rPr lang="sl-SI" sz="2000" dirty="0" err="1">
                <a:cs typeface="Times New Roman" panose="02020603050405020304" pitchFamily="18" charset="0"/>
              </a:rPr>
              <a:t>intersubjektivnost</a:t>
            </a:r>
            <a:r>
              <a:rPr lang="sl-SI" sz="2000" dirty="0">
                <a:cs typeface="Times New Roman" panose="02020603050405020304" pitchFamily="18" charset="0"/>
              </a:rPr>
              <a:t>) in </a:t>
            </a:r>
            <a:r>
              <a:rPr lang="sl-SI" sz="2000" b="1" dirty="0">
                <a:cs typeface="Times New Roman" panose="02020603050405020304" pitchFamily="18" charset="0"/>
              </a:rPr>
              <a:t>med družbenimi dejavniki </a:t>
            </a:r>
            <a:r>
              <a:rPr lang="sl-SI" sz="2000" dirty="0">
                <a:cs typeface="Times New Roman" panose="02020603050405020304" pitchFamily="18" charset="0"/>
              </a:rPr>
              <a:t>ter </a:t>
            </a:r>
            <a:r>
              <a:rPr lang="sl-SI" sz="2000" b="1" dirty="0">
                <a:cs typeface="Times New Roman" panose="02020603050405020304" pitchFamily="18" charset="0"/>
              </a:rPr>
              <a:t>okoliščinami</a:t>
            </a:r>
            <a:r>
              <a:rPr lang="sl-SI" sz="2000" dirty="0">
                <a:cs typeface="Times New Roman" panose="02020603050405020304" pitchFamily="18" charset="0"/>
              </a:rPr>
              <a:t>, v katerih se nahajajo (njihov objektivni svet). Kapitalska posredovanja so v osnovi nesorazmerna, dislocirana in nasprotna s skupnostjo, </a:t>
            </a:r>
            <a:r>
              <a:rPr lang="sl-SI" sz="2000" b="1" i="1" dirty="0">
                <a:cs typeface="Times New Roman" panose="02020603050405020304" pitchFamily="18" charset="0"/>
              </a:rPr>
              <a:t>»v kateri bo svobodni razvoj vsakega posameznika pogoj za svobodni razvoj vseh«</a:t>
            </a:r>
            <a:r>
              <a:rPr lang="sl-SI" sz="2000" dirty="0">
                <a:cs typeface="Times New Roman" panose="02020603050405020304" pitchFamily="18" charset="0"/>
              </a:rPr>
              <a:t> (Karl </a:t>
            </a:r>
            <a:r>
              <a:rPr lang="sl-SI" sz="2000" b="1" dirty="0">
                <a:cs typeface="Times New Roman" panose="02020603050405020304" pitchFamily="18" charset="0"/>
              </a:rPr>
              <a:t>Marx</a:t>
            </a:r>
            <a:r>
              <a:rPr lang="sl-SI" sz="2000" dirty="0">
                <a:cs typeface="Times New Roman" panose="02020603050405020304" pitchFamily="18" charset="0"/>
              </a:rPr>
              <a:t>).</a:t>
            </a:r>
            <a:endParaRPr lang="sl-SI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4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svetovni film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3"/>
            <a:ext cx="8208912" cy="324036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NOVI SVETOVNI FILM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200" dirty="0">
                <a:cs typeface="Times New Roman" panose="02020603050405020304" pitchFamily="18" charset="0"/>
              </a:rPr>
              <a:t>Poglavitni dejavniki ponovni uveljavitvi oziroma rehabilitaciji filmskega realizma so zaznavni v vrsti »</a:t>
            </a:r>
            <a:r>
              <a:rPr lang="sl-SI" sz="2200" b="1" dirty="0">
                <a:cs typeface="Times New Roman" panose="02020603050405020304" pitchFamily="18" charset="0"/>
              </a:rPr>
              <a:t>novih kinematografij</a:t>
            </a:r>
            <a:r>
              <a:rPr lang="sl-SI" sz="2200" dirty="0">
                <a:cs typeface="Times New Roman" panose="02020603050405020304" pitchFamily="18" charset="0"/>
              </a:rPr>
              <a:t>«, ki na filmskem zemljevidu vznikajo od sredine devetdesetih let naprej. 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200" dirty="0">
                <a:cs typeface="Times New Roman" panose="02020603050405020304" pitchFamily="18" charset="0"/>
              </a:rPr>
              <a:t>Na tem mestu se za pojem </a:t>
            </a:r>
            <a:r>
              <a:rPr lang="sl-SI" sz="2200" b="1" i="1" dirty="0">
                <a:cs typeface="Times New Roman" panose="02020603050405020304" pitchFamily="18" charset="0"/>
              </a:rPr>
              <a:t>svetovni film </a:t>
            </a:r>
            <a:r>
              <a:rPr lang="sl-SI" sz="2200" dirty="0">
                <a:cs typeface="Times New Roman" panose="02020603050405020304" pitchFamily="18" charset="0"/>
              </a:rPr>
              <a:t>med sorodnimi, vendar manj uveljavljenimi izrazi, kot so </a:t>
            </a:r>
            <a:r>
              <a:rPr lang="sl-SI" sz="2200" b="1" i="1" dirty="0">
                <a:cs typeface="Times New Roman" panose="02020603050405020304" pitchFamily="18" charset="0"/>
              </a:rPr>
              <a:t>globalni art- </a:t>
            </a:r>
            <a:r>
              <a:rPr lang="sl-SI" sz="2200" dirty="0">
                <a:cs typeface="Times New Roman" panose="02020603050405020304" pitchFamily="18" charset="0"/>
              </a:rPr>
              <a:t>(oziroma </a:t>
            </a:r>
            <a:r>
              <a:rPr lang="sl-SI" sz="2200" b="1" i="1" dirty="0">
                <a:cs typeface="Times New Roman" panose="02020603050405020304" pitchFamily="18" charset="0"/>
              </a:rPr>
              <a:t>umetniški</a:t>
            </a:r>
            <a:r>
              <a:rPr lang="sl-SI" sz="2200" dirty="0">
                <a:cs typeface="Times New Roman" panose="02020603050405020304" pitchFamily="18" charset="0"/>
              </a:rPr>
              <a:t>) </a:t>
            </a:r>
            <a:r>
              <a:rPr lang="sl-SI" sz="2200" b="1" i="1" dirty="0">
                <a:cs typeface="Times New Roman" panose="02020603050405020304" pitchFamily="18" charset="0"/>
              </a:rPr>
              <a:t>film</a:t>
            </a:r>
            <a:r>
              <a:rPr lang="sl-SI" sz="2200" dirty="0">
                <a:cs typeface="Times New Roman" panose="02020603050405020304" pitchFamily="18" charset="0"/>
              </a:rPr>
              <a:t>, </a:t>
            </a:r>
            <a:r>
              <a:rPr lang="sl-SI" sz="2200" b="1" i="1" dirty="0" err="1">
                <a:cs typeface="Times New Roman" panose="02020603050405020304" pitchFamily="18" charset="0"/>
              </a:rPr>
              <a:t>multikulturalni</a:t>
            </a:r>
            <a:r>
              <a:rPr lang="sl-SI" sz="2200" b="1" i="1" dirty="0">
                <a:cs typeface="Times New Roman" panose="02020603050405020304" pitchFamily="18" charset="0"/>
              </a:rPr>
              <a:t> film</a:t>
            </a:r>
            <a:r>
              <a:rPr lang="sl-SI" sz="2200" dirty="0">
                <a:cs typeface="Times New Roman" panose="02020603050405020304" pitchFamily="18" charset="0"/>
              </a:rPr>
              <a:t>, </a:t>
            </a:r>
            <a:r>
              <a:rPr lang="sl-SI" sz="2200" b="1" i="1" dirty="0">
                <a:cs typeface="Times New Roman" panose="02020603050405020304" pitchFamily="18" charset="0"/>
              </a:rPr>
              <a:t>planetarni</a:t>
            </a:r>
            <a:r>
              <a:rPr lang="sl-SI" sz="2200" i="1" dirty="0">
                <a:cs typeface="Times New Roman" panose="02020603050405020304" pitchFamily="18" charset="0"/>
              </a:rPr>
              <a:t> </a:t>
            </a:r>
            <a:r>
              <a:rPr lang="sl-SI" sz="2200" dirty="0">
                <a:cs typeface="Times New Roman" panose="02020603050405020304" pitchFamily="18" charset="0"/>
              </a:rPr>
              <a:t>ali </a:t>
            </a:r>
            <a:r>
              <a:rPr lang="sl-SI" sz="2200" b="1" i="1" dirty="0">
                <a:cs typeface="Times New Roman" panose="02020603050405020304" pitchFamily="18" charset="0"/>
              </a:rPr>
              <a:t>internacionalni film</a:t>
            </a:r>
            <a:r>
              <a:rPr lang="sl-SI" sz="2200" dirty="0">
                <a:cs typeface="Times New Roman" panose="02020603050405020304" pitchFamily="18" charset="0"/>
              </a:rPr>
              <a:t>, odločamo predvsem zaradi njegove široke prepoznavnosti.</a:t>
            </a:r>
            <a:r>
              <a:rPr lang="sl-SI" sz="22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sl-SI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47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žarišča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4320479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OSREDNJA ŽARIŠČA </a:t>
            </a:r>
            <a:endParaRPr lang="sl-SI" sz="1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4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b="1" dirty="0">
                <a:cs typeface="Times New Roman" panose="02020603050405020304" pitchFamily="18" charset="0"/>
              </a:rPr>
              <a:t>francoski film</a:t>
            </a:r>
            <a:r>
              <a:rPr lang="sl-SI" sz="8000" dirty="0">
                <a:cs typeface="Times New Roman" panose="02020603050405020304" pitchFamily="18" charset="0"/>
              </a:rPr>
              <a:t>, ki ga prežemajo impulzi </a:t>
            </a:r>
            <a:r>
              <a:rPr lang="sl-SI" sz="8000" b="1" i="1" dirty="0">
                <a:cs typeface="Times New Roman" panose="02020603050405020304" pitchFamily="18" charset="0"/>
              </a:rPr>
              <a:t>novega realizma</a:t>
            </a:r>
            <a:r>
              <a:rPr lang="sl-SI" sz="8000" dirty="0">
                <a:cs typeface="Times New Roman" panose="02020603050405020304" pitchFamily="18" charset="0"/>
              </a:rPr>
              <a:t>: </a:t>
            </a:r>
            <a:r>
              <a:rPr lang="sl-SI" sz="8000" dirty="0" err="1">
                <a:cs typeface="Times New Roman" panose="02020603050405020304" pitchFamily="18" charset="0"/>
              </a:rPr>
              <a:t>Agnes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>
                <a:cs typeface="Times New Roman" panose="02020603050405020304" pitchFamily="18" charset="0"/>
              </a:rPr>
              <a:t>Varda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dirty="0" err="1">
                <a:cs typeface="Times New Roman" panose="02020603050405020304" pitchFamily="18" charset="0"/>
              </a:rPr>
              <a:t>Bertrand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 err="1">
                <a:cs typeface="Times New Roman" panose="02020603050405020304" pitchFamily="18" charset="0"/>
              </a:rPr>
              <a:t>Tavernier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dirty="0" err="1">
                <a:cs typeface="Times New Roman" panose="02020603050405020304" pitchFamily="18" charset="0"/>
              </a:rPr>
              <a:t>Matthieu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 err="1">
                <a:cs typeface="Times New Roman" panose="02020603050405020304" pitchFamily="18" charset="0"/>
              </a:rPr>
              <a:t>Kassovitz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dirty="0" err="1">
                <a:cs typeface="Times New Roman" panose="02020603050405020304" pitchFamily="18" charset="0"/>
              </a:rPr>
              <a:t>Claire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>
                <a:cs typeface="Times New Roman" panose="02020603050405020304" pitchFamily="18" charset="0"/>
              </a:rPr>
              <a:t>Denis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dirty="0" err="1">
                <a:cs typeface="Times New Roman" panose="02020603050405020304" pitchFamily="18" charset="0"/>
              </a:rPr>
              <a:t>Hervé</a:t>
            </a:r>
            <a:r>
              <a:rPr lang="sl-SI" sz="8000" dirty="0">
                <a:cs typeface="Times New Roman" panose="02020603050405020304" pitchFamily="18" charset="0"/>
              </a:rPr>
              <a:t> le </a:t>
            </a:r>
            <a:r>
              <a:rPr lang="sl-SI" sz="8000" b="1" dirty="0" err="1">
                <a:cs typeface="Times New Roman" panose="02020603050405020304" pitchFamily="18" charset="0"/>
              </a:rPr>
              <a:t>Roux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dirty="0" err="1">
                <a:cs typeface="Times New Roman" panose="02020603050405020304" pitchFamily="18" charset="0"/>
              </a:rPr>
              <a:t>Arnoud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 err="1">
                <a:cs typeface="Times New Roman" panose="02020603050405020304" pitchFamily="18" charset="0"/>
              </a:rPr>
              <a:t>Desplechin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dirty="0" err="1">
                <a:cs typeface="Times New Roman" panose="02020603050405020304" pitchFamily="18" charset="0"/>
              </a:rPr>
              <a:t>Kerim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 err="1">
                <a:cs typeface="Times New Roman" panose="02020603050405020304" pitchFamily="18" charset="0"/>
              </a:rPr>
              <a:t>Dridi</a:t>
            </a:r>
            <a:r>
              <a:rPr lang="sl-SI" sz="8000" dirty="0">
                <a:cs typeface="Times New Roman" panose="02020603050405020304" pitchFamily="18" charset="0"/>
              </a:rPr>
              <a:t>, Bruno </a:t>
            </a:r>
            <a:r>
              <a:rPr lang="sl-SI" sz="8000" b="1" dirty="0" err="1">
                <a:cs typeface="Times New Roman" panose="02020603050405020304" pitchFamily="18" charset="0"/>
              </a:rPr>
              <a:t>Dumont</a:t>
            </a:r>
            <a:r>
              <a:rPr lang="sl-SI" sz="8000" dirty="0">
                <a:cs typeface="Times New Roman" panose="02020603050405020304" pitchFamily="18" charset="0"/>
              </a:rPr>
              <a:t>, Eric </a:t>
            </a:r>
            <a:r>
              <a:rPr lang="sl-SI" sz="8000" b="1" dirty="0" err="1">
                <a:cs typeface="Times New Roman" panose="02020603050405020304" pitchFamily="18" charset="0"/>
              </a:rPr>
              <a:t>Zonca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dirty="0" err="1">
                <a:cs typeface="Times New Roman" panose="02020603050405020304" pitchFamily="18" charset="0"/>
              </a:rPr>
              <a:t>Laurent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 err="1">
                <a:cs typeface="Times New Roman" panose="02020603050405020304" pitchFamily="18" charset="0"/>
              </a:rPr>
              <a:t>Cantet</a:t>
            </a:r>
            <a:r>
              <a:rPr lang="sl-SI" sz="8000" dirty="0">
                <a:cs typeface="Times New Roman" panose="02020603050405020304" pitchFamily="18" charset="0"/>
              </a:rPr>
              <a:t>, Robert </a:t>
            </a:r>
            <a:r>
              <a:rPr lang="sl-SI" sz="8000" b="1" dirty="0" err="1">
                <a:cs typeface="Times New Roman" panose="02020603050405020304" pitchFamily="18" charset="0"/>
              </a:rPr>
              <a:t>Guédiguian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dirty="0" err="1">
                <a:cs typeface="Times New Roman" panose="02020603050405020304" pitchFamily="18" charset="0"/>
              </a:rPr>
              <a:t>Isild</a:t>
            </a:r>
            <a:r>
              <a:rPr lang="sl-SI" sz="8000" dirty="0">
                <a:cs typeface="Times New Roman" panose="02020603050405020304" pitchFamily="18" charset="0"/>
              </a:rPr>
              <a:t> Le </a:t>
            </a:r>
            <a:r>
              <a:rPr lang="sl-SI" sz="8000" b="1" dirty="0" err="1">
                <a:cs typeface="Times New Roman" panose="02020603050405020304" pitchFamily="18" charset="0"/>
              </a:rPr>
              <a:t>Besco</a:t>
            </a:r>
            <a:r>
              <a:rPr lang="sl-SI" sz="8000" b="1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l-SI" sz="4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b="1" dirty="0">
                <a:cs typeface="Times New Roman" panose="02020603050405020304" pitchFamily="18" charset="0"/>
              </a:rPr>
              <a:t>romunski </a:t>
            </a:r>
            <a:r>
              <a:rPr lang="sl-SI" sz="8000" b="1" i="1" dirty="0">
                <a:cs typeface="Times New Roman" panose="02020603050405020304" pitchFamily="18" charset="0"/>
              </a:rPr>
              <a:t>novi val</a:t>
            </a:r>
            <a:r>
              <a:rPr lang="sl-SI" sz="8000" dirty="0">
                <a:cs typeface="Times New Roman" panose="02020603050405020304" pitchFamily="18" charset="0"/>
              </a:rPr>
              <a:t>: </a:t>
            </a:r>
            <a:r>
              <a:rPr lang="sl-SI" sz="8000" dirty="0" err="1">
                <a:cs typeface="Times New Roman" panose="02020603050405020304" pitchFamily="18" charset="0"/>
              </a:rPr>
              <a:t>Cristi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 err="1">
                <a:cs typeface="Times New Roman" panose="02020603050405020304" pitchFamily="18" charset="0"/>
              </a:rPr>
              <a:t>Puiu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dirty="0" err="1">
                <a:cs typeface="Times New Roman" panose="02020603050405020304" pitchFamily="18" charset="0"/>
              </a:rPr>
              <a:t>Cristian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 err="1">
                <a:cs typeface="Times New Roman" panose="02020603050405020304" pitchFamily="18" charset="0"/>
              </a:rPr>
              <a:t>Mungiu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dirty="0" err="1">
                <a:cs typeface="Times New Roman" panose="02020603050405020304" pitchFamily="18" charset="0"/>
              </a:rPr>
              <a:t>Corneliu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 err="1">
                <a:cs typeface="Times New Roman" panose="02020603050405020304" pitchFamily="18" charset="0"/>
              </a:rPr>
              <a:t>Porumboiu</a:t>
            </a:r>
            <a:r>
              <a:rPr lang="sl-SI" sz="8000" dirty="0">
                <a:cs typeface="Times New Roman" panose="02020603050405020304" pitchFamily="18" charset="0"/>
              </a:rPr>
              <a:t>, Radu </a:t>
            </a:r>
            <a:r>
              <a:rPr lang="sl-SI" sz="8000" b="1" dirty="0" err="1">
                <a:cs typeface="Times New Roman" panose="02020603050405020304" pitchFamily="18" charset="0"/>
              </a:rPr>
              <a:t>Muntean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dirty="0" err="1">
                <a:cs typeface="Times New Roman" panose="02020603050405020304" pitchFamily="18" charset="0"/>
              </a:rPr>
              <a:t>Catalin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 err="1">
                <a:cs typeface="Times New Roman" panose="02020603050405020304" pitchFamily="18" charset="0"/>
              </a:rPr>
              <a:t>Mitulescu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dirty="0" err="1">
                <a:cs typeface="Times New Roman" panose="02020603050405020304" pitchFamily="18" charset="0"/>
              </a:rPr>
              <a:t>Cristian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 err="1">
                <a:cs typeface="Times New Roman" panose="02020603050405020304" pitchFamily="18" charset="0"/>
              </a:rPr>
              <a:t>Nemescu</a:t>
            </a:r>
            <a:r>
              <a:rPr lang="sl-SI" sz="8000" b="1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l-SI" sz="4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b="1" dirty="0">
                <a:cs typeface="Times New Roman" panose="02020603050405020304" pitchFamily="18" charset="0"/>
              </a:rPr>
              <a:t>britanski </a:t>
            </a:r>
            <a:r>
              <a:rPr lang="sl-SI" sz="8000" b="1" i="1" dirty="0">
                <a:cs typeface="Times New Roman" panose="02020603050405020304" pitchFamily="18" charset="0"/>
              </a:rPr>
              <a:t>socialni realizem</a:t>
            </a:r>
            <a:r>
              <a:rPr lang="sl-SI" sz="8000" dirty="0">
                <a:cs typeface="Times New Roman" panose="02020603050405020304" pitchFamily="18" charset="0"/>
              </a:rPr>
              <a:t>, ki poleg vztrajajočih legendarnih </a:t>
            </a:r>
            <a:r>
              <a:rPr lang="sl-SI" sz="8000" i="1" dirty="0" err="1">
                <a:cs typeface="Times New Roman" panose="02020603050405020304" pitchFamily="18" charset="0"/>
              </a:rPr>
              <a:t>auteurjev</a:t>
            </a:r>
            <a:r>
              <a:rPr lang="sl-SI" sz="8000" i="1" dirty="0">
                <a:cs typeface="Times New Roman" panose="02020603050405020304" pitchFamily="18" charset="0"/>
              </a:rPr>
              <a:t> </a:t>
            </a:r>
            <a:r>
              <a:rPr lang="sl-SI" sz="8000" dirty="0">
                <a:cs typeface="Times New Roman" panose="02020603050405020304" pitchFamily="18" charset="0"/>
              </a:rPr>
              <a:t>Kena </a:t>
            </a:r>
            <a:r>
              <a:rPr lang="sl-SI" sz="8000" b="1" dirty="0" err="1">
                <a:cs typeface="Times New Roman" panose="02020603050405020304" pitchFamily="18" charset="0"/>
              </a:rPr>
              <a:t>Loacha</a:t>
            </a:r>
            <a:r>
              <a:rPr lang="sl-SI" sz="8000" dirty="0">
                <a:cs typeface="Times New Roman" panose="02020603050405020304" pitchFamily="18" charset="0"/>
              </a:rPr>
              <a:t> in Mika </a:t>
            </a:r>
            <a:r>
              <a:rPr lang="sl-SI" sz="8000" b="1" dirty="0" err="1">
                <a:cs typeface="Times New Roman" panose="02020603050405020304" pitchFamily="18" charset="0"/>
              </a:rPr>
              <a:t>Leigha</a:t>
            </a:r>
            <a:r>
              <a:rPr lang="sl-SI" sz="8000" dirty="0">
                <a:cs typeface="Times New Roman" panose="02020603050405020304" pitchFamily="18" charset="0"/>
              </a:rPr>
              <a:t> v zadnjem valu zajema zlasti imena kot Carine </a:t>
            </a:r>
            <a:r>
              <a:rPr lang="sl-SI" sz="8000" b="1" dirty="0">
                <a:cs typeface="Times New Roman" panose="02020603050405020304" pitchFamily="18" charset="0"/>
              </a:rPr>
              <a:t>Adler</a:t>
            </a:r>
            <a:r>
              <a:rPr lang="sl-SI" sz="8000" dirty="0">
                <a:cs typeface="Times New Roman" panose="02020603050405020304" pitchFamily="18" charset="0"/>
              </a:rPr>
              <a:t>, Lynne </a:t>
            </a:r>
            <a:r>
              <a:rPr lang="sl-SI" sz="8000" b="1" dirty="0" err="1">
                <a:cs typeface="Times New Roman" panose="02020603050405020304" pitchFamily="18" charset="0"/>
              </a:rPr>
              <a:t>Ramsay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dirty="0" err="1">
                <a:cs typeface="Times New Roman" panose="02020603050405020304" pitchFamily="18" charset="0"/>
              </a:rPr>
              <a:t>Pawel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 err="1">
                <a:cs typeface="Times New Roman" panose="02020603050405020304" pitchFamily="18" charset="0"/>
              </a:rPr>
              <a:t>Pawlikowski</a:t>
            </a:r>
            <a:r>
              <a:rPr lang="sl-SI" sz="8000" dirty="0">
                <a:cs typeface="Times New Roman" panose="02020603050405020304" pitchFamily="18" charset="0"/>
              </a:rPr>
              <a:t>, Perry </a:t>
            </a:r>
            <a:r>
              <a:rPr lang="sl-SI" sz="8000" b="1" dirty="0" err="1">
                <a:cs typeface="Times New Roman" panose="02020603050405020304" pitchFamily="18" charset="0"/>
              </a:rPr>
              <a:t>Ogden</a:t>
            </a:r>
            <a:r>
              <a:rPr lang="sl-SI" sz="8000" dirty="0">
                <a:cs typeface="Times New Roman" panose="02020603050405020304" pitchFamily="18" charset="0"/>
              </a:rPr>
              <a:t>, Paul Andrew </a:t>
            </a:r>
            <a:r>
              <a:rPr lang="sl-SI" sz="8000" b="1" dirty="0">
                <a:cs typeface="Times New Roman" panose="02020603050405020304" pitchFamily="18" charset="0"/>
              </a:rPr>
              <a:t>Williams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dirty="0" err="1">
                <a:cs typeface="Times New Roman" panose="02020603050405020304" pitchFamily="18" charset="0"/>
              </a:rPr>
              <a:t>Shane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dirty="0" err="1">
                <a:cs typeface="Times New Roman" panose="02020603050405020304" pitchFamily="18" charset="0"/>
              </a:rPr>
              <a:t>Meadows</a:t>
            </a:r>
            <a:r>
              <a:rPr lang="sl-SI" sz="8000" dirty="0">
                <a:cs typeface="Times New Roman" panose="02020603050405020304" pitchFamily="18" charset="0"/>
              </a:rPr>
              <a:t>, Andrea </a:t>
            </a:r>
            <a:r>
              <a:rPr lang="sl-SI" sz="8000" b="1" dirty="0">
                <a:cs typeface="Times New Roman" panose="02020603050405020304" pitchFamily="18" charset="0"/>
              </a:rPr>
              <a:t>Arnold</a:t>
            </a:r>
            <a:r>
              <a:rPr lang="sl-SI" sz="6200" b="1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sl-SI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6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žarišča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136904" cy="42484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900" b="1" dirty="0">
                <a:cs typeface="Times New Roman" panose="02020603050405020304" pitchFamily="18" charset="0"/>
              </a:rPr>
              <a:t>nemška </a:t>
            </a:r>
            <a:r>
              <a:rPr lang="sl-SI" sz="1900" b="1" i="1" dirty="0">
                <a:cs typeface="Times New Roman" panose="02020603050405020304" pitchFamily="18" charset="0"/>
              </a:rPr>
              <a:t>berlinska šola</a:t>
            </a:r>
            <a:r>
              <a:rPr lang="sl-SI" sz="1900" dirty="0">
                <a:cs typeface="Times New Roman" panose="02020603050405020304" pitchFamily="18" charset="0"/>
              </a:rPr>
              <a:t>: Angela </a:t>
            </a:r>
            <a:r>
              <a:rPr lang="sl-SI" sz="1900" b="1" dirty="0" err="1">
                <a:cs typeface="Times New Roman" panose="02020603050405020304" pitchFamily="18" charset="0"/>
              </a:rPr>
              <a:t>Schanelec</a:t>
            </a:r>
            <a:r>
              <a:rPr lang="sl-SI" sz="1900" dirty="0">
                <a:cs typeface="Times New Roman" panose="02020603050405020304" pitchFamily="18" charset="0"/>
              </a:rPr>
              <a:t>, Thomas </a:t>
            </a:r>
            <a:r>
              <a:rPr lang="sl-SI" sz="1900" b="1" dirty="0" err="1">
                <a:cs typeface="Times New Roman" panose="02020603050405020304" pitchFamily="18" charset="0"/>
              </a:rPr>
              <a:t>Arslan</a:t>
            </a:r>
            <a:r>
              <a:rPr lang="sl-SI" sz="1900" dirty="0">
                <a:cs typeface="Times New Roman" panose="02020603050405020304" pitchFamily="18" charset="0"/>
              </a:rPr>
              <a:t>, Christian </a:t>
            </a:r>
            <a:r>
              <a:rPr lang="sl-SI" sz="1900" b="1" dirty="0" err="1">
                <a:cs typeface="Times New Roman" panose="02020603050405020304" pitchFamily="18" charset="0"/>
              </a:rPr>
              <a:t>Petzold</a:t>
            </a:r>
            <a:r>
              <a:rPr lang="sl-SI" sz="1900" dirty="0">
                <a:cs typeface="Times New Roman" panose="02020603050405020304" pitchFamily="18" charset="0"/>
              </a:rPr>
              <a:t>,</a:t>
            </a:r>
            <a:br>
              <a:rPr lang="sl-SI" sz="1900" dirty="0">
                <a:cs typeface="Times New Roman" panose="02020603050405020304" pitchFamily="18" charset="0"/>
              </a:rPr>
            </a:br>
            <a:r>
              <a:rPr lang="sl-SI" sz="1900" dirty="0">
                <a:cs typeface="Times New Roman" panose="02020603050405020304" pitchFamily="18" charset="0"/>
              </a:rPr>
              <a:t>ter mlajše generacije nemških </a:t>
            </a:r>
            <a:r>
              <a:rPr lang="sl-SI" sz="1900" dirty="0" err="1">
                <a:cs typeface="Times New Roman" panose="02020603050405020304" pitchFamily="18" charset="0"/>
              </a:rPr>
              <a:t>cineastk</a:t>
            </a:r>
            <a:r>
              <a:rPr lang="sl-SI" sz="1900" dirty="0">
                <a:cs typeface="Times New Roman" panose="02020603050405020304" pitchFamily="18" charset="0"/>
              </a:rPr>
              <a:t> in cineastov, povezanih zlasti v krogu revije </a:t>
            </a:r>
            <a:r>
              <a:rPr lang="sl-SI" sz="1900" b="1" i="1" dirty="0">
                <a:cs typeface="Times New Roman" panose="02020603050405020304" pitchFamily="18" charset="0"/>
              </a:rPr>
              <a:t>Revolver</a:t>
            </a:r>
            <a:r>
              <a:rPr lang="sl-SI" sz="1900" dirty="0">
                <a:cs typeface="Times New Roman" panose="02020603050405020304" pitchFamily="18" charset="0"/>
              </a:rPr>
              <a:t>, kot </a:t>
            </a:r>
            <a:r>
              <a:rPr lang="sl-SI" sz="1900" dirty="0" err="1">
                <a:cs typeface="Times New Roman" panose="02020603050405020304" pitchFamily="18" charset="0"/>
              </a:rPr>
              <a:t>Christoph</a:t>
            </a:r>
            <a:r>
              <a:rPr lang="sl-SI" sz="1900" dirty="0">
                <a:cs typeface="Times New Roman" panose="02020603050405020304" pitchFamily="18" charset="0"/>
              </a:rPr>
              <a:t> </a:t>
            </a:r>
            <a:r>
              <a:rPr lang="sl-SI" sz="1900" b="1" dirty="0" err="1">
                <a:cs typeface="Times New Roman" panose="02020603050405020304" pitchFamily="18" charset="0"/>
              </a:rPr>
              <a:t>Hochhäusler</a:t>
            </a:r>
            <a:r>
              <a:rPr lang="sl-SI" sz="1900" dirty="0">
                <a:cs typeface="Times New Roman" panose="02020603050405020304" pitchFamily="18" charset="0"/>
              </a:rPr>
              <a:t>, </a:t>
            </a:r>
            <a:r>
              <a:rPr lang="sl-SI" sz="1900" dirty="0" err="1">
                <a:cs typeface="Times New Roman" panose="02020603050405020304" pitchFamily="18" charset="0"/>
              </a:rPr>
              <a:t>Maren</a:t>
            </a:r>
            <a:r>
              <a:rPr lang="sl-SI" sz="1900" dirty="0">
                <a:cs typeface="Times New Roman" panose="02020603050405020304" pitchFamily="18" charset="0"/>
              </a:rPr>
              <a:t> </a:t>
            </a:r>
            <a:r>
              <a:rPr lang="sl-SI" sz="1900" b="1" dirty="0">
                <a:cs typeface="Times New Roman" panose="02020603050405020304" pitchFamily="18" charset="0"/>
              </a:rPr>
              <a:t>Ade</a:t>
            </a:r>
            <a:r>
              <a:rPr lang="sl-SI" sz="1900" dirty="0">
                <a:cs typeface="Times New Roman" panose="02020603050405020304" pitchFamily="18" charset="0"/>
              </a:rPr>
              <a:t>, </a:t>
            </a:r>
            <a:r>
              <a:rPr lang="sl-SI" sz="1900" dirty="0" err="1">
                <a:cs typeface="Times New Roman" panose="02020603050405020304" pitchFamily="18" charset="0"/>
              </a:rPr>
              <a:t>Ulrich</a:t>
            </a:r>
            <a:r>
              <a:rPr lang="sl-SI" sz="1900" dirty="0">
                <a:cs typeface="Times New Roman" panose="02020603050405020304" pitchFamily="18" charset="0"/>
              </a:rPr>
              <a:t> </a:t>
            </a:r>
            <a:r>
              <a:rPr lang="sl-SI" sz="1900" b="1" dirty="0" err="1">
                <a:cs typeface="Times New Roman" panose="02020603050405020304" pitchFamily="18" charset="0"/>
              </a:rPr>
              <a:t>Köhler</a:t>
            </a:r>
            <a:r>
              <a:rPr lang="sl-SI" sz="1900" dirty="0">
                <a:cs typeface="Times New Roman" panose="02020603050405020304" pitchFamily="18" charset="0"/>
              </a:rPr>
              <a:t>, Benjamin </a:t>
            </a:r>
            <a:r>
              <a:rPr lang="sl-SI" sz="1900" b="1" dirty="0">
                <a:cs typeface="Times New Roman" panose="02020603050405020304" pitchFamily="18" charset="0"/>
              </a:rPr>
              <a:t>Heisenberg</a:t>
            </a:r>
            <a:r>
              <a:rPr lang="sl-SI" sz="1900" dirty="0">
                <a:cs typeface="Times New Roman" panose="02020603050405020304" pitchFamily="18" charset="0"/>
              </a:rPr>
              <a:t>, </a:t>
            </a:r>
            <a:r>
              <a:rPr lang="sl-SI" sz="1900" dirty="0" err="1">
                <a:cs typeface="Times New Roman" panose="02020603050405020304" pitchFamily="18" charset="0"/>
              </a:rPr>
              <a:t>Henner</a:t>
            </a:r>
            <a:r>
              <a:rPr lang="sl-SI" sz="1900" dirty="0">
                <a:cs typeface="Times New Roman" panose="02020603050405020304" pitchFamily="18" charset="0"/>
              </a:rPr>
              <a:t> </a:t>
            </a:r>
            <a:r>
              <a:rPr lang="sl-SI" sz="1900" b="1" dirty="0" err="1">
                <a:cs typeface="Times New Roman" panose="02020603050405020304" pitchFamily="18" charset="0"/>
              </a:rPr>
              <a:t>Winckler</a:t>
            </a:r>
            <a:r>
              <a:rPr lang="sl-SI" sz="1900" dirty="0">
                <a:cs typeface="Times New Roman" panose="02020603050405020304" pitchFamily="18" charset="0"/>
              </a:rPr>
              <a:t>, </a:t>
            </a:r>
            <a:r>
              <a:rPr lang="sl-SI" sz="1900" dirty="0" err="1">
                <a:cs typeface="Times New Roman" panose="02020603050405020304" pitchFamily="18" charset="0"/>
              </a:rPr>
              <a:t>Valeska</a:t>
            </a:r>
            <a:r>
              <a:rPr lang="sl-SI" sz="1900" dirty="0">
                <a:cs typeface="Times New Roman" panose="02020603050405020304" pitchFamily="18" charset="0"/>
              </a:rPr>
              <a:t> </a:t>
            </a:r>
            <a:r>
              <a:rPr lang="sl-SI" sz="1900" b="1" dirty="0" err="1">
                <a:cs typeface="Times New Roman" panose="02020603050405020304" pitchFamily="18" charset="0"/>
              </a:rPr>
              <a:t>Grisebach</a:t>
            </a:r>
            <a:r>
              <a:rPr lang="sl-SI" sz="1900" dirty="0">
                <a:cs typeface="Times New Roman" panose="02020603050405020304" pitchFamily="18" charset="0"/>
              </a:rPr>
              <a:t>, Maria </a:t>
            </a:r>
            <a:r>
              <a:rPr lang="sl-SI" sz="1900" b="1" dirty="0" err="1">
                <a:cs typeface="Times New Roman" panose="02020603050405020304" pitchFamily="18" charset="0"/>
              </a:rPr>
              <a:t>Speth</a:t>
            </a:r>
            <a:r>
              <a:rPr lang="sl-SI" sz="1900" dirty="0">
                <a:cs typeface="Times New Roman" panose="02020603050405020304" pitchFamily="18" charset="0"/>
              </a:rPr>
              <a:t>, </a:t>
            </a:r>
            <a:r>
              <a:rPr lang="sl-SI" sz="1900" dirty="0" err="1">
                <a:cs typeface="Times New Roman" panose="02020603050405020304" pitchFamily="18" charset="0"/>
              </a:rPr>
              <a:t>Fatih</a:t>
            </a:r>
            <a:r>
              <a:rPr lang="sl-SI" sz="1900" dirty="0">
                <a:cs typeface="Times New Roman" panose="02020603050405020304" pitchFamily="18" charset="0"/>
              </a:rPr>
              <a:t> </a:t>
            </a:r>
            <a:r>
              <a:rPr lang="sl-SI" sz="1900" b="1" dirty="0" err="1">
                <a:cs typeface="Times New Roman" panose="02020603050405020304" pitchFamily="18" charset="0"/>
              </a:rPr>
              <a:t>Akin</a:t>
            </a:r>
            <a:endParaRPr lang="sl-SI" sz="19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8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900" b="1" i="1" dirty="0" err="1">
                <a:cs typeface="Times New Roman" panose="02020603050405020304" pitchFamily="18" charset="0"/>
              </a:rPr>
              <a:t>neo</a:t>
            </a:r>
            <a:r>
              <a:rPr lang="sl-SI" sz="1900" b="1" i="1" dirty="0">
                <a:cs typeface="Times New Roman" panose="02020603050405020304" pitchFamily="18" charset="0"/>
              </a:rPr>
              <a:t>-neorealizem</a:t>
            </a:r>
            <a:r>
              <a:rPr lang="sl-SI" sz="1900" b="1" dirty="0">
                <a:cs typeface="Times New Roman" panose="02020603050405020304" pitchFamily="18" charset="0"/>
              </a:rPr>
              <a:t> v ZDA</a:t>
            </a:r>
            <a:r>
              <a:rPr lang="sl-SI" sz="1900" dirty="0">
                <a:cs typeface="Times New Roman" panose="02020603050405020304" pitchFamily="18" charset="0"/>
              </a:rPr>
              <a:t>: neodvisni filmarji, ki so nastopili ob </a:t>
            </a:r>
            <a:r>
              <a:rPr lang="sl-SI" sz="1900" dirty="0" err="1">
                <a:cs typeface="Times New Roman" panose="02020603050405020304" pitchFamily="18" charset="0"/>
              </a:rPr>
              <a:t>milenijskem</a:t>
            </a:r>
            <a:r>
              <a:rPr lang="sl-SI" sz="1900" dirty="0">
                <a:cs typeface="Times New Roman" panose="02020603050405020304" pitchFamily="18" charset="0"/>
              </a:rPr>
              <a:t> prelomu (John </a:t>
            </a:r>
            <a:r>
              <a:rPr lang="sl-SI" sz="1900" b="1" dirty="0" err="1">
                <a:cs typeface="Times New Roman" panose="02020603050405020304" pitchFamily="18" charset="0"/>
              </a:rPr>
              <a:t>Gianvito</a:t>
            </a:r>
            <a:r>
              <a:rPr lang="sl-SI" sz="1900" dirty="0">
                <a:cs typeface="Times New Roman" panose="02020603050405020304" pitchFamily="18" charset="0"/>
              </a:rPr>
              <a:t>, Travis </a:t>
            </a:r>
            <a:r>
              <a:rPr lang="sl-SI" sz="1900" b="1" dirty="0" err="1">
                <a:cs typeface="Times New Roman" panose="02020603050405020304" pitchFamily="18" charset="0"/>
              </a:rPr>
              <a:t>Wilkerson</a:t>
            </a:r>
            <a:r>
              <a:rPr lang="sl-SI" sz="1900" dirty="0">
                <a:cs typeface="Times New Roman" panose="02020603050405020304" pitchFamily="18" charset="0"/>
              </a:rPr>
              <a:t>, </a:t>
            </a:r>
            <a:r>
              <a:rPr lang="sl-SI" sz="1900" dirty="0" err="1">
                <a:cs typeface="Times New Roman" panose="02020603050405020304" pitchFamily="18" charset="0"/>
              </a:rPr>
              <a:t>Harmony</a:t>
            </a:r>
            <a:r>
              <a:rPr lang="sl-SI" sz="1900" dirty="0">
                <a:cs typeface="Times New Roman" panose="02020603050405020304" pitchFamily="18" charset="0"/>
              </a:rPr>
              <a:t> </a:t>
            </a:r>
            <a:r>
              <a:rPr lang="sl-SI" sz="1900" b="1" dirty="0" err="1">
                <a:cs typeface="Times New Roman" panose="02020603050405020304" pitchFamily="18" charset="0"/>
              </a:rPr>
              <a:t>Korine</a:t>
            </a:r>
            <a:r>
              <a:rPr lang="sl-SI" sz="1900" dirty="0">
                <a:cs typeface="Times New Roman" panose="02020603050405020304" pitchFamily="18" charset="0"/>
              </a:rPr>
              <a:t>, Kelly </a:t>
            </a:r>
            <a:r>
              <a:rPr lang="sl-SI" sz="1900" b="1" dirty="0" err="1">
                <a:cs typeface="Times New Roman" panose="02020603050405020304" pitchFamily="18" charset="0"/>
              </a:rPr>
              <a:t>Reichardt</a:t>
            </a:r>
            <a:r>
              <a:rPr lang="sl-SI" sz="1900" dirty="0">
                <a:cs typeface="Times New Roman" panose="02020603050405020304" pitchFamily="18" charset="0"/>
              </a:rPr>
              <a:t>, Robinson </a:t>
            </a:r>
            <a:r>
              <a:rPr lang="sl-SI" sz="1900" b="1" dirty="0" err="1">
                <a:cs typeface="Times New Roman" panose="02020603050405020304" pitchFamily="18" charset="0"/>
              </a:rPr>
              <a:t>Devor</a:t>
            </a:r>
            <a:r>
              <a:rPr lang="sl-SI" sz="1900" dirty="0">
                <a:cs typeface="Times New Roman" panose="02020603050405020304" pitchFamily="18" charset="0"/>
              </a:rPr>
              <a:t>, </a:t>
            </a:r>
            <a:r>
              <a:rPr lang="sl-SI" sz="1900" dirty="0" err="1">
                <a:cs typeface="Times New Roman" panose="02020603050405020304" pitchFamily="18" charset="0"/>
              </a:rPr>
              <a:t>Lance</a:t>
            </a:r>
            <a:r>
              <a:rPr lang="sl-SI" sz="1900" dirty="0">
                <a:cs typeface="Times New Roman" panose="02020603050405020304" pitchFamily="18" charset="0"/>
              </a:rPr>
              <a:t> </a:t>
            </a:r>
            <a:r>
              <a:rPr lang="sl-SI" sz="1900" b="1" dirty="0" err="1">
                <a:cs typeface="Times New Roman" panose="02020603050405020304" pitchFamily="18" charset="0"/>
              </a:rPr>
              <a:t>Hammer</a:t>
            </a:r>
            <a:r>
              <a:rPr lang="sl-SI" sz="1900" dirty="0">
                <a:cs typeface="Times New Roman" panose="02020603050405020304" pitchFamily="18" charset="0"/>
              </a:rPr>
              <a:t>, </a:t>
            </a:r>
            <a:r>
              <a:rPr lang="sl-SI" sz="1900" dirty="0" err="1">
                <a:cs typeface="Times New Roman" panose="02020603050405020304" pitchFamily="18" charset="0"/>
              </a:rPr>
              <a:t>Ramin</a:t>
            </a:r>
            <a:r>
              <a:rPr lang="sl-SI" sz="1900" dirty="0">
                <a:cs typeface="Times New Roman" panose="02020603050405020304" pitchFamily="18" charset="0"/>
              </a:rPr>
              <a:t> </a:t>
            </a:r>
            <a:r>
              <a:rPr lang="sl-SI" sz="1900" b="1" dirty="0" err="1">
                <a:cs typeface="Times New Roman" panose="02020603050405020304" pitchFamily="18" charset="0"/>
              </a:rPr>
              <a:t>Bahrani</a:t>
            </a:r>
            <a:r>
              <a:rPr lang="sl-SI" sz="1900" dirty="0">
                <a:cs typeface="Times New Roman" panose="02020603050405020304" pitchFamily="18" charset="0"/>
              </a:rPr>
              <a:t>, Debra </a:t>
            </a:r>
            <a:r>
              <a:rPr lang="sl-SI" sz="1900" b="1" dirty="0" err="1">
                <a:cs typeface="Times New Roman" panose="02020603050405020304" pitchFamily="18" charset="0"/>
              </a:rPr>
              <a:t>Granik</a:t>
            </a:r>
            <a:r>
              <a:rPr lang="sl-SI" sz="1900" dirty="0">
                <a:cs typeface="Times New Roman" panose="02020603050405020304" pitchFamily="18" charset="0"/>
              </a:rPr>
              <a:t> itn.</a:t>
            </a:r>
          </a:p>
          <a:p>
            <a:pPr marL="0" indent="0">
              <a:buNone/>
            </a:pPr>
            <a:r>
              <a:rPr lang="sl-SI" sz="800" i="1" dirty="0">
                <a:cs typeface="Times New Roman" panose="02020603050405020304" pitchFamily="18" charset="0"/>
              </a:rPr>
              <a:t> </a:t>
            </a:r>
            <a:endParaRPr lang="sl-SI" sz="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900" b="1" dirty="0">
                <a:cs typeface="Times New Roman" panose="02020603050405020304" pitchFamily="18" charset="0"/>
              </a:rPr>
              <a:t>sodobni avstrijski film</a:t>
            </a:r>
            <a:r>
              <a:rPr lang="sl-SI" sz="1900" dirty="0">
                <a:cs typeface="Times New Roman" panose="02020603050405020304" pitchFamily="18" charset="0"/>
              </a:rPr>
              <a:t>: </a:t>
            </a:r>
            <a:r>
              <a:rPr lang="sl-SI" sz="1900" dirty="0" err="1">
                <a:cs typeface="Times New Roman" panose="02020603050405020304" pitchFamily="18" charset="0"/>
              </a:rPr>
              <a:t>Ulrich</a:t>
            </a:r>
            <a:r>
              <a:rPr lang="sl-SI" sz="1900" dirty="0">
                <a:cs typeface="Times New Roman" panose="02020603050405020304" pitchFamily="18" charset="0"/>
              </a:rPr>
              <a:t> </a:t>
            </a:r>
            <a:r>
              <a:rPr lang="sl-SI" sz="1900" b="1" dirty="0">
                <a:cs typeface="Times New Roman" panose="02020603050405020304" pitchFamily="18" charset="0"/>
              </a:rPr>
              <a:t>Seidl</a:t>
            </a:r>
            <a:r>
              <a:rPr lang="sl-SI" sz="1900" dirty="0">
                <a:cs typeface="Times New Roman" panose="02020603050405020304" pitchFamily="18" charset="0"/>
              </a:rPr>
              <a:t>, Michael </a:t>
            </a:r>
            <a:r>
              <a:rPr lang="sl-SI" sz="1900" b="1" dirty="0" err="1">
                <a:cs typeface="Times New Roman" panose="02020603050405020304" pitchFamily="18" charset="0"/>
              </a:rPr>
              <a:t>Haneke</a:t>
            </a:r>
            <a:r>
              <a:rPr lang="sl-SI" sz="1900" dirty="0">
                <a:cs typeface="Times New Roman" panose="02020603050405020304" pitchFamily="18" charset="0"/>
              </a:rPr>
              <a:t> in še posebej </a:t>
            </a:r>
            <a:r>
              <a:rPr lang="sl-SI" sz="1900" b="1" i="1" dirty="0">
                <a:cs typeface="Times New Roman" panose="02020603050405020304" pitchFamily="18" charset="0"/>
              </a:rPr>
              <a:t>dunajski novi val</a:t>
            </a:r>
            <a:r>
              <a:rPr lang="sl-SI" sz="1900" dirty="0">
                <a:cs typeface="Times New Roman" panose="02020603050405020304" pitchFamily="18" charset="0"/>
              </a:rPr>
              <a:t>: </a:t>
            </a:r>
            <a:r>
              <a:rPr lang="sl-SI" sz="1900" dirty="0" err="1">
                <a:cs typeface="Times New Roman" panose="02020603050405020304" pitchFamily="18" charset="0"/>
              </a:rPr>
              <a:t>Jessica</a:t>
            </a:r>
            <a:r>
              <a:rPr lang="sl-SI" sz="1900" dirty="0">
                <a:cs typeface="Times New Roman" panose="02020603050405020304" pitchFamily="18" charset="0"/>
              </a:rPr>
              <a:t> </a:t>
            </a:r>
            <a:r>
              <a:rPr lang="sl-SI" sz="1900" b="1" dirty="0" err="1">
                <a:cs typeface="Times New Roman" panose="02020603050405020304" pitchFamily="18" charset="0"/>
              </a:rPr>
              <a:t>Hausner</a:t>
            </a:r>
            <a:r>
              <a:rPr lang="sl-SI" sz="1900" dirty="0">
                <a:cs typeface="Times New Roman" panose="02020603050405020304" pitchFamily="18" charset="0"/>
              </a:rPr>
              <a:t>, Ruth </a:t>
            </a:r>
            <a:r>
              <a:rPr lang="sl-SI" sz="1900" b="1" dirty="0" err="1">
                <a:cs typeface="Times New Roman" panose="02020603050405020304" pitchFamily="18" charset="0"/>
              </a:rPr>
              <a:t>Mader</a:t>
            </a:r>
            <a:r>
              <a:rPr lang="sl-SI" sz="1900" dirty="0">
                <a:cs typeface="Times New Roman" panose="02020603050405020304" pitchFamily="18" charset="0"/>
              </a:rPr>
              <a:t>, Ulrike </a:t>
            </a:r>
            <a:r>
              <a:rPr lang="sl-SI" sz="1900" b="1" dirty="0">
                <a:cs typeface="Times New Roman" panose="02020603050405020304" pitchFamily="18" charset="0"/>
              </a:rPr>
              <a:t>Schweiger</a:t>
            </a:r>
            <a:r>
              <a:rPr lang="sl-SI" sz="1900" dirty="0">
                <a:cs typeface="Times New Roman" panose="02020603050405020304" pitchFamily="18" charset="0"/>
              </a:rPr>
              <a:t>, Barbara </a:t>
            </a:r>
            <a:r>
              <a:rPr lang="sl-SI" sz="1900" b="1" dirty="0">
                <a:cs typeface="Times New Roman" panose="02020603050405020304" pitchFamily="18" charset="0"/>
              </a:rPr>
              <a:t>Albert</a:t>
            </a:r>
            <a:r>
              <a:rPr lang="sl-SI" sz="1900" dirty="0">
                <a:cs typeface="Times New Roman" panose="02020603050405020304" pitchFamily="18" charset="0"/>
              </a:rPr>
              <a:t>, </a:t>
            </a:r>
            <a:r>
              <a:rPr lang="sl-SI" sz="1900" dirty="0" err="1">
                <a:cs typeface="Times New Roman" panose="02020603050405020304" pitchFamily="18" charset="0"/>
              </a:rPr>
              <a:t>Florian</a:t>
            </a:r>
            <a:r>
              <a:rPr lang="sl-SI" sz="1900" dirty="0">
                <a:cs typeface="Times New Roman" panose="02020603050405020304" pitchFamily="18" charset="0"/>
              </a:rPr>
              <a:t> </a:t>
            </a:r>
            <a:r>
              <a:rPr lang="sl-SI" sz="1900" b="1" dirty="0" err="1">
                <a:cs typeface="Times New Roman" panose="02020603050405020304" pitchFamily="18" charset="0"/>
              </a:rPr>
              <a:t>Flicher</a:t>
            </a:r>
            <a:r>
              <a:rPr lang="sl-SI" sz="1900" dirty="0">
                <a:cs typeface="Times New Roman" panose="02020603050405020304" pitchFamily="18" charset="0"/>
              </a:rPr>
              <a:t>, Stefan </a:t>
            </a:r>
            <a:r>
              <a:rPr lang="sl-SI" sz="1900" b="1" dirty="0" err="1">
                <a:cs typeface="Times New Roman" panose="02020603050405020304" pitchFamily="18" charset="0"/>
              </a:rPr>
              <a:t>Ruzowitzky</a:t>
            </a:r>
            <a:r>
              <a:rPr lang="sl-SI" sz="1900" dirty="0">
                <a:cs typeface="Times New Roman" panose="02020603050405020304" pitchFamily="18" charset="0"/>
              </a:rPr>
              <a:t>, Valentin </a:t>
            </a:r>
            <a:r>
              <a:rPr lang="sl-SI" sz="1900" b="1" dirty="0" err="1">
                <a:cs typeface="Times New Roman" panose="02020603050405020304" pitchFamily="18" charset="0"/>
              </a:rPr>
              <a:t>Hitz</a:t>
            </a:r>
            <a:endParaRPr lang="sl-SI" sz="19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" i="1" dirty="0">
                <a:cs typeface="Times New Roman" panose="02020603050405020304" pitchFamily="18" charset="0"/>
              </a:rPr>
              <a:t> </a:t>
            </a:r>
            <a:endParaRPr lang="sl-SI" sz="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900" b="1" i="1" dirty="0">
                <a:cs typeface="Times New Roman" panose="02020603050405020304" pitchFamily="18" charset="0"/>
              </a:rPr>
              <a:t>Dogma 95</a:t>
            </a:r>
            <a:r>
              <a:rPr lang="sl-SI" sz="1900" dirty="0">
                <a:cs typeface="Times New Roman" panose="02020603050405020304" pitchFamily="18" charset="0"/>
              </a:rPr>
              <a:t>: Lars von </a:t>
            </a:r>
            <a:r>
              <a:rPr lang="sl-SI" sz="1900" b="1" dirty="0">
                <a:cs typeface="Times New Roman" panose="02020603050405020304" pitchFamily="18" charset="0"/>
              </a:rPr>
              <a:t>Trier</a:t>
            </a:r>
            <a:r>
              <a:rPr lang="sl-SI" sz="1900" dirty="0">
                <a:cs typeface="Times New Roman" panose="02020603050405020304" pitchFamily="18" charset="0"/>
              </a:rPr>
              <a:t>, Thomas </a:t>
            </a:r>
            <a:r>
              <a:rPr lang="sl-SI" sz="1900" b="1" dirty="0" err="1">
                <a:cs typeface="Times New Roman" panose="02020603050405020304" pitchFamily="18" charset="0"/>
              </a:rPr>
              <a:t>Vinterberg</a:t>
            </a:r>
            <a:r>
              <a:rPr lang="sl-SI" sz="1900" dirty="0">
                <a:cs typeface="Times New Roman" panose="02020603050405020304" pitchFamily="18" charset="0"/>
              </a:rPr>
              <a:t>, </a:t>
            </a:r>
            <a:r>
              <a:rPr lang="sl-SI" sz="1900" dirty="0" err="1">
                <a:cs typeface="Times New Roman" panose="02020603050405020304" pitchFamily="18" charset="0"/>
              </a:rPr>
              <a:t>Kristian</a:t>
            </a:r>
            <a:r>
              <a:rPr lang="sl-SI" sz="1900" dirty="0">
                <a:cs typeface="Times New Roman" panose="02020603050405020304" pitchFamily="18" charset="0"/>
              </a:rPr>
              <a:t> </a:t>
            </a:r>
            <a:r>
              <a:rPr lang="sl-SI" sz="1900" b="1" dirty="0" err="1">
                <a:cs typeface="Times New Roman" panose="02020603050405020304" pitchFamily="18" charset="0"/>
              </a:rPr>
              <a:t>Levring</a:t>
            </a:r>
            <a:r>
              <a:rPr lang="sl-SI" sz="1900" dirty="0">
                <a:cs typeface="Times New Roman" panose="02020603050405020304" pitchFamily="18" charset="0"/>
              </a:rPr>
              <a:t> in </a:t>
            </a:r>
            <a:r>
              <a:rPr lang="sl-SI" sz="1900" dirty="0" err="1">
                <a:cs typeface="Times New Roman" panose="02020603050405020304" pitchFamily="18" charset="0"/>
              </a:rPr>
              <a:t>Søren</a:t>
            </a:r>
            <a:r>
              <a:rPr lang="sl-SI" sz="1900" dirty="0">
                <a:cs typeface="Times New Roman" panose="02020603050405020304" pitchFamily="18" charset="0"/>
              </a:rPr>
              <a:t> </a:t>
            </a:r>
            <a:r>
              <a:rPr lang="sl-SI" sz="1900" b="1" dirty="0" err="1">
                <a:cs typeface="Times New Roman" panose="02020603050405020304" pitchFamily="18" charset="0"/>
              </a:rPr>
              <a:t>Kragh-Jacobsen</a:t>
            </a:r>
            <a:endParaRPr lang="sl-SI" sz="19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1900" b="1" dirty="0">
                <a:cs typeface="Times New Roman" panose="02020603050405020304" pitchFamily="18" charset="0"/>
              </a:rPr>
              <a:t>slovenska »filmska pomlad«</a:t>
            </a:r>
            <a:r>
              <a:rPr lang="sl-SI" sz="1900" dirty="0">
                <a:cs typeface="Times New Roman" panose="02020603050405020304" pitchFamily="18" charset="0"/>
              </a:rPr>
              <a:t> v svojem odločnem, čeprav kratkotrajnem soočanju z aktualnostjo na prelomu tisočletja: Igor </a:t>
            </a:r>
            <a:r>
              <a:rPr lang="sl-SI" sz="1900" b="1" dirty="0">
                <a:cs typeface="Times New Roman" panose="02020603050405020304" pitchFamily="18" charset="0"/>
              </a:rPr>
              <a:t>Šterk</a:t>
            </a:r>
            <a:r>
              <a:rPr lang="sl-SI" sz="1900" dirty="0">
                <a:cs typeface="Times New Roman" panose="02020603050405020304" pitchFamily="18" charset="0"/>
              </a:rPr>
              <a:t>, Janez </a:t>
            </a:r>
            <a:r>
              <a:rPr lang="sl-SI" sz="1900" b="1" dirty="0">
                <a:cs typeface="Times New Roman" panose="02020603050405020304" pitchFamily="18" charset="0"/>
              </a:rPr>
              <a:t>Burger</a:t>
            </a:r>
            <a:r>
              <a:rPr lang="sl-SI" sz="1900" dirty="0">
                <a:cs typeface="Times New Roman" panose="02020603050405020304" pitchFamily="18" charset="0"/>
              </a:rPr>
              <a:t>, Jan </a:t>
            </a:r>
            <a:r>
              <a:rPr lang="sl-SI" sz="1900" b="1" dirty="0">
                <a:cs typeface="Times New Roman" panose="02020603050405020304" pitchFamily="18" charset="0"/>
              </a:rPr>
              <a:t>Cvitkovič</a:t>
            </a:r>
            <a:r>
              <a:rPr lang="sl-SI" sz="1900" dirty="0">
                <a:cs typeface="Times New Roman" panose="02020603050405020304" pitchFamily="18" charset="0"/>
              </a:rPr>
              <a:t>, </a:t>
            </a:r>
            <a:r>
              <a:rPr lang="sl-SI" sz="1900" dirty="0" err="1">
                <a:cs typeface="Times New Roman" panose="02020603050405020304" pitchFamily="18" charset="0"/>
              </a:rPr>
              <a:t>Hanna</a:t>
            </a:r>
            <a:r>
              <a:rPr lang="sl-SI" sz="1900" dirty="0">
                <a:cs typeface="Times New Roman" panose="02020603050405020304" pitchFamily="18" charset="0"/>
              </a:rPr>
              <a:t> A.W. </a:t>
            </a:r>
            <a:r>
              <a:rPr lang="sl-SI" sz="1900" b="1" dirty="0">
                <a:cs typeface="Times New Roman" panose="02020603050405020304" pitchFamily="18" charset="0"/>
              </a:rPr>
              <a:t>Slak</a:t>
            </a:r>
            <a:r>
              <a:rPr lang="sl-SI" sz="1900" dirty="0">
                <a:cs typeface="Times New Roman" panose="02020603050405020304" pitchFamily="18" charset="0"/>
              </a:rPr>
              <a:t>, Miha </a:t>
            </a:r>
            <a:r>
              <a:rPr lang="sl-SI" sz="1900" b="1" dirty="0">
                <a:cs typeface="Times New Roman" panose="02020603050405020304" pitchFamily="18" charset="0"/>
              </a:rPr>
              <a:t>Hočevar</a:t>
            </a:r>
          </a:p>
          <a:p>
            <a:endParaRPr lang="sl-S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6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žarišča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8136904" cy="4176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b="1" dirty="0">
                <a:cs typeface="Times New Roman" panose="02020603050405020304" pitchFamily="18" charset="0"/>
              </a:rPr>
              <a:t>film »tretjega sveta«</a:t>
            </a:r>
            <a:r>
              <a:rPr lang="sl-SI" sz="2000" dirty="0">
                <a:cs typeface="Times New Roman" panose="02020603050405020304" pitchFamily="18" charset="0"/>
              </a:rPr>
              <a:t>, oplemeniten s pobudami </a:t>
            </a:r>
            <a:r>
              <a:rPr lang="sl-SI" sz="2000" b="1" i="1" dirty="0">
                <a:cs typeface="Times New Roman" panose="02020603050405020304" pitchFamily="18" charset="0"/>
              </a:rPr>
              <a:t>tretjega filma</a:t>
            </a:r>
            <a:r>
              <a:rPr lang="sl-SI" sz="2000" dirty="0">
                <a:cs typeface="Times New Roman" panose="02020603050405020304" pitchFamily="18" charset="0"/>
              </a:rPr>
              <a:t>, ki se vzpostavlja skozi značilne </a:t>
            </a:r>
            <a:r>
              <a:rPr lang="sl-SI" sz="2000" dirty="0" err="1">
                <a:cs typeface="Times New Roman" panose="02020603050405020304" pitchFamily="18" charset="0"/>
              </a:rPr>
              <a:t>novovalovske</a:t>
            </a:r>
            <a:r>
              <a:rPr lang="sl-SI" sz="2000" dirty="0">
                <a:cs typeface="Times New Roman" panose="02020603050405020304" pitchFamily="18" charset="0"/>
              </a:rPr>
              <a:t> paradigme in prihaja do vidnega izraza v kinematografijah: </a:t>
            </a:r>
          </a:p>
          <a:p>
            <a:pPr marL="0" indent="0">
              <a:buNone/>
            </a:pPr>
            <a:r>
              <a:rPr lang="sl-SI" sz="10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b="1" dirty="0">
                <a:cs typeface="Times New Roman" panose="02020603050405020304" pitchFamily="18" charset="0"/>
              </a:rPr>
              <a:t>Argentine</a:t>
            </a:r>
            <a:r>
              <a:rPr lang="sl-SI" sz="2000" dirty="0">
                <a:cs typeface="Times New Roman" panose="02020603050405020304" pitchFamily="18" charset="0"/>
              </a:rPr>
              <a:t>: Pablo </a:t>
            </a:r>
            <a:r>
              <a:rPr lang="sl-SI" sz="2000" b="1" dirty="0" err="1">
                <a:cs typeface="Times New Roman" panose="02020603050405020304" pitchFamily="18" charset="0"/>
              </a:rPr>
              <a:t>Trapero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Lucrecia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Martel</a:t>
            </a:r>
            <a:r>
              <a:rPr lang="sl-SI" sz="2000" dirty="0">
                <a:cs typeface="Times New Roman" panose="02020603050405020304" pitchFamily="18" charset="0"/>
              </a:rPr>
              <a:t>, Ana </a:t>
            </a:r>
            <a:r>
              <a:rPr lang="sl-SI" sz="2000" b="1" dirty="0" err="1">
                <a:cs typeface="Times New Roman" panose="02020603050405020304" pitchFamily="18" charset="0"/>
              </a:rPr>
              <a:t>Poliak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Lisandro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Alonso</a:t>
            </a:r>
            <a:r>
              <a:rPr lang="sl-SI" sz="2000" dirty="0">
                <a:cs typeface="Times New Roman" panose="02020603050405020304" pitchFamily="18" charset="0"/>
              </a:rPr>
              <a:t>, Ariel </a:t>
            </a:r>
            <a:r>
              <a:rPr lang="sl-SI" sz="2000" b="1" dirty="0" err="1">
                <a:cs typeface="Times New Roman" panose="02020603050405020304" pitchFamily="18" charset="0"/>
              </a:rPr>
              <a:t>Rotter</a:t>
            </a:r>
            <a:r>
              <a:rPr lang="sl-SI" sz="2000" b="1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l-SI" sz="10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b="1" dirty="0">
                <a:cs typeface="Times New Roman" panose="02020603050405020304" pitchFamily="18" charset="0"/>
              </a:rPr>
              <a:t>Irana</a:t>
            </a:r>
            <a:r>
              <a:rPr lang="sl-SI" sz="2000" dirty="0">
                <a:cs typeface="Times New Roman" panose="02020603050405020304" pitchFamily="18" charset="0"/>
              </a:rPr>
              <a:t>: Abbas </a:t>
            </a:r>
            <a:r>
              <a:rPr lang="sl-SI" sz="2000" b="1" dirty="0">
                <a:cs typeface="Times New Roman" panose="02020603050405020304" pitchFamily="18" charset="0"/>
              </a:rPr>
              <a:t>Kiarostami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Mohsen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Makhmalbaf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Rakshan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>
                <a:cs typeface="Times New Roman" panose="02020603050405020304" pitchFamily="18" charset="0"/>
              </a:rPr>
              <a:t>Bani-</a:t>
            </a:r>
            <a:r>
              <a:rPr lang="sl-SI" sz="2000" b="1" dirty="0" err="1">
                <a:cs typeface="Times New Roman" panose="02020603050405020304" pitchFamily="18" charset="0"/>
              </a:rPr>
              <a:t>Etemad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l-SI" sz="10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b="1" dirty="0">
                <a:cs typeface="Times New Roman" panose="02020603050405020304" pitchFamily="18" charset="0"/>
              </a:rPr>
              <a:t>Tajvana</a:t>
            </a:r>
            <a:r>
              <a:rPr lang="sl-SI" sz="2000" dirty="0">
                <a:cs typeface="Times New Roman" panose="02020603050405020304" pitchFamily="18" charset="0"/>
              </a:rPr>
              <a:t>: </a:t>
            </a:r>
            <a:r>
              <a:rPr lang="sl-SI" sz="2000" dirty="0" err="1">
                <a:cs typeface="Times New Roman" panose="02020603050405020304" pitchFamily="18" charset="0"/>
              </a:rPr>
              <a:t>Hou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Hsiaohsien</a:t>
            </a:r>
            <a:r>
              <a:rPr lang="sl-SI" sz="2000" dirty="0">
                <a:cs typeface="Times New Roman" panose="02020603050405020304" pitchFamily="18" charset="0"/>
              </a:rPr>
              <a:t>, Edward </a:t>
            </a:r>
            <a:r>
              <a:rPr lang="sl-SI" sz="2000" b="1" dirty="0" err="1">
                <a:cs typeface="Times New Roman" panose="02020603050405020304" pitchFamily="18" charset="0"/>
              </a:rPr>
              <a:t>Yang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Tsai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Ming-liang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l-SI" sz="10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b="1" dirty="0" err="1">
                <a:cs typeface="Times New Roman" panose="02020603050405020304" pitchFamily="18" charset="0"/>
              </a:rPr>
              <a:t>Hong</a:t>
            </a:r>
            <a:r>
              <a:rPr lang="sl-SI" sz="2000" b="1" dirty="0">
                <a:cs typeface="Times New Roman" panose="02020603050405020304" pitchFamily="18" charset="0"/>
              </a:rPr>
              <a:t> Konga</a:t>
            </a:r>
            <a:r>
              <a:rPr lang="sl-SI" sz="2000" dirty="0">
                <a:cs typeface="Times New Roman" panose="02020603050405020304" pitchFamily="18" charset="0"/>
              </a:rPr>
              <a:t>: </a:t>
            </a:r>
            <a:r>
              <a:rPr lang="sl-SI" sz="2000" dirty="0" err="1">
                <a:cs typeface="Times New Roman" panose="02020603050405020304" pitchFamily="18" charset="0"/>
              </a:rPr>
              <a:t>Fruit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Chan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Wong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>
                <a:cs typeface="Times New Roman" panose="02020603050405020304" pitchFamily="18" charset="0"/>
              </a:rPr>
              <a:t>Kar-</a:t>
            </a:r>
            <a:r>
              <a:rPr lang="sl-SI" sz="2000" b="1" dirty="0" err="1">
                <a:cs typeface="Times New Roman" panose="02020603050405020304" pitchFamily="18" charset="0"/>
              </a:rPr>
              <a:t>wa</a:t>
            </a:r>
            <a:r>
              <a:rPr lang="sl-SI" sz="2000" dirty="0" err="1">
                <a:cs typeface="Times New Roman" panose="02020603050405020304" pitchFamily="18" charset="0"/>
              </a:rPr>
              <a:t>i</a:t>
            </a:r>
            <a:br>
              <a:rPr lang="sl-SI" sz="2000" dirty="0">
                <a:cs typeface="Times New Roman" panose="02020603050405020304" pitchFamily="18" charset="0"/>
              </a:rPr>
            </a:br>
            <a:endParaRPr lang="sl-SI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b="1" dirty="0">
                <a:cs typeface="Times New Roman" panose="02020603050405020304" pitchFamily="18" charset="0"/>
              </a:rPr>
              <a:t>celinske Kitajske </a:t>
            </a:r>
            <a:r>
              <a:rPr lang="sl-SI" sz="2000" dirty="0">
                <a:cs typeface="Times New Roman" panose="02020603050405020304" pitchFamily="18" charset="0"/>
              </a:rPr>
              <a:t>v dejavnostih (pogojno rečeno) </a:t>
            </a:r>
            <a:r>
              <a:rPr lang="sl-SI" sz="2000" b="1" i="1" dirty="0">
                <a:cs typeface="Times New Roman" panose="02020603050405020304" pitchFamily="18" charset="0"/>
              </a:rPr>
              <a:t>šeste</a:t>
            </a:r>
            <a:r>
              <a:rPr lang="sl-SI" sz="2000" dirty="0">
                <a:cs typeface="Times New Roman" panose="02020603050405020304" pitchFamily="18" charset="0"/>
              </a:rPr>
              <a:t>: </a:t>
            </a:r>
            <a:r>
              <a:rPr lang="sl-SI" sz="2000" dirty="0" err="1">
                <a:cs typeface="Times New Roman" panose="02020603050405020304" pitchFamily="18" charset="0"/>
              </a:rPr>
              <a:t>Zhang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Yuan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Jia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Zhangke</a:t>
            </a:r>
            <a:r>
              <a:rPr lang="sl-SI" sz="2000" dirty="0">
                <a:cs typeface="Times New Roman" panose="02020603050405020304" pitchFamily="18" charset="0"/>
              </a:rPr>
              <a:t>, Li </a:t>
            </a:r>
            <a:r>
              <a:rPr lang="sl-SI" sz="2000" b="1" dirty="0" err="1">
                <a:cs typeface="Times New Roman" panose="02020603050405020304" pitchFamily="18" charset="0"/>
              </a:rPr>
              <a:t>Yang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Wang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Xiaoshuai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Sun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Zhou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Zhang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Ming</a:t>
            </a:r>
            <a:r>
              <a:rPr lang="sl-SI" sz="2000" dirty="0">
                <a:cs typeface="Times New Roman" panose="02020603050405020304" pitchFamily="18" charset="0"/>
              </a:rPr>
              <a:t> in </a:t>
            </a:r>
            <a:r>
              <a:rPr lang="sl-SI" sz="2000" b="1" i="1" dirty="0">
                <a:cs typeface="Times New Roman" panose="02020603050405020304" pitchFamily="18" charset="0"/>
              </a:rPr>
              <a:t>post-šeste</a:t>
            </a:r>
            <a:r>
              <a:rPr lang="sl-SI" sz="2000" i="1" dirty="0">
                <a:cs typeface="Times New Roman" panose="02020603050405020304" pitchFamily="18" charset="0"/>
              </a:rPr>
              <a:t> </a:t>
            </a:r>
            <a:r>
              <a:rPr lang="sl-SI" sz="2000" dirty="0">
                <a:cs typeface="Times New Roman" panose="02020603050405020304" pitchFamily="18" charset="0"/>
              </a:rPr>
              <a:t>oziroma </a:t>
            </a:r>
            <a:r>
              <a:rPr lang="sl-SI" sz="2000" b="1" i="1" dirty="0">
                <a:cs typeface="Times New Roman" panose="02020603050405020304" pitchFamily="18" charset="0"/>
              </a:rPr>
              <a:t>d(</a:t>
            </a:r>
            <a:r>
              <a:rPr lang="sl-SI" sz="2000" b="1" i="1" dirty="0" err="1">
                <a:cs typeface="Times New Roman" panose="02020603050405020304" pitchFamily="18" charset="0"/>
              </a:rPr>
              <a:t>igitalne</a:t>
            </a:r>
            <a:r>
              <a:rPr lang="sl-SI" sz="2000" b="1" i="1" dirty="0">
                <a:cs typeface="Times New Roman" panose="02020603050405020304" pitchFamily="18" charset="0"/>
              </a:rPr>
              <a:t>)-generacije </a:t>
            </a:r>
            <a:r>
              <a:rPr lang="sl-SI" sz="2000" dirty="0">
                <a:cs typeface="Times New Roman" panose="02020603050405020304" pitchFamily="18" charset="0"/>
              </a:rPr>
              <a:t>režiserjev: </a:t>
            </a:r>
            <a:r>
              <a:rPr lang="sl-SI" sz="2000" dirty="0" err="1">
                <a:cs typeface="Times New Roman" panose="02020603050405020304" pitchFamily="18" charset="0"/>
              </a:rPr>
              <a:t>Ying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Liang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Jian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Yi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Lou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Ye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Cui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Zi'en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Hongqi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>
                <a:cs typeface="Times New Roman" panose="02020603050405020304" pitchFamily="18" charset="0"/>
              </a:rPr>
              <a:t>Li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Liu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Jiayin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Wang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Chao</a:t>
            </a:r>
            <a:r>
              <a:rPr lang="sl-SI" sz="2000" b="1" dirty="0">
                <a:cs typeface="Times New Roman" panose="02020603050405020304" pitchFamily="18" charset="0"/>
              </a:rPr>
              <a:t> </a:t>
            </a:r>
          </a:p>
          <a:p>
            <a:endParaRPr lang="sl-SI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03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žarišča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136904" cy="44644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Naštetim, bolj ali manj </a:t>
            </a:r>
            <a:r>
              <a:rPr lang="sl-SI" sz="2000" b="1" dirty="0">
                <a:cs typeface="Times New Roman" panose="02020603050405020304" pitchFamily="18" charset="0"/>
              </a:rPr>
              <a:t>uveljavljenim filmskim pobudam</a:t>
            </a:r>
            <a:r>
              <a:rPr lang="sl-SI" sz="2000" dirty="0">
                <a:cs typeface="Times New Roman" panose="02020603050405020304" pitchFamily="18" charset="0"/>
              </a:rPr>
              <a:t>, ki pogosto preraščajo v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gibanja</a:t>
            </a:r>
            <a:r>
              <a:rPr lang="sl-SI" sz="2000" dirty="0">
                <a:cs typeface="Times New Roman" panose="02020603050405020304" pitchFamily="18" charset="0"/>
              </a:rPr>
              <a:t> in smo jih na tem mestu opremili zgolj z zasilnimi opredelitvami, je vsekakor treba dodati tudi </a:t>
            </a:r>
            <a:r>
              <a:rPr lang="sl-SI" sz="2000" b="1" dirty="0">
                <a:cs typeface="Times New Roman" panose="02020603050405020304" pitchFamily="18" charset="0"/>
              </a:rPr>
              <a:t>zavzemanja naraščajoče vrste imen z območij</a:t>
            </a:r>
            <a:r>
              <a:rPr lang="sl-SI" sz="2000" dirty="0">
                <a:cs typeface="Times New Roman" panose="02020603050405020304" pitchFamily="18" charset="0"/>
              </a:rPr>
              <a:t>, ki vsaj v t. i. »zahodnem kanonu« še niso zares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kartirana</a:t>
            </a:r>
            <a:r>
              <a:rPr lang="sl-SI" sz="2000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To so zlasti teritoriji: 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b="1" dirty="0">
                <a:cs typeface="Times New Roman" panose="02020603050405020304" pitchFamily="18" charset="0"/>
              </a:rPr>
              <a:t>Jugovzhodne Azije </a:t>
            </a:r>
            <a:r>
              <a:rPr lang="sl-SI" sz="2000" dirty="0">
                <a:cs typeface="Times New Roman" panose="02020603050405020304" pitchFamily="18" charset="0"/>
              </a:rPr>
              <a:t>(Malezija – Amir </a:t>
            </a:r>
            <a:r>
              <a:rPr lang="sl-SI" sz="2000" b="1" dirty="0" err="1">
                <a:cs typeface="Times New Roman" panose="02020603050405020304" pitchFamily="18" charset="0"/>
              </a:rPr>
              <a:t>Muhammad</a:t>
            </a:r>
            <a:r>
              <a:rPr lang="sl-SI" sz="2000" dirty="0">
                <a:cs typeface="Times New Roman" panose="02020603050405020304" pitchFamily="18" charset="0"/>
              </a:rPr>
              <a:t>, Singapur – Eric </a:t>
            </a:r>
            <a:r>
              <a:rPr lang="sl-SI" sz="2000" b="1" dirty="0" err="1">
                <a:cs typeface="Times New Roman" panose="02020603050405020304" pitchFamily="18" charset="0"/>
              </a:rPr>
              <a:t>Khoo</a:t>
            </a:r>
            <a:r>
              <a:rPr lang="sl-SI" sz="2000" dirty="0">
                <a:cs typeface="Times New Roman" panose="02020603050405020304" pitchFamily="18" charset="0"/>
              </a:rPr>
              <a:t>, Tajska – </a:t>
            </a:r>
            <a:r>
              <a:rPr lang="sl-SI" sz="2000" dirty="0" err="1">
                <a:cs typeface="Times New Roman" panose="02020603050405020304" pitchFamily="18" charset="0"/>
              </a:rPr>
              <a:t>Apitchatpong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Weerasethakul</a:t>
            </a:r>
            <a:r>
              <a:rPr lang="sl-SI" sz="2000" dirty="0">
                <a:cs typeface="Times New Roman" panose="02020603050405020304" pitchFamily="18" charset="0"/>
              </a:rPr>
              <a:t>), Južna Koreja – Park </a:t>
            </a:r>
            <a:r>
              <a:rPr lang="sl-SI" sz="2000" b="1" dirty="0" err="1">
                <a:cs typeface="Times New Roman" panose="02020603050405020304" pitchFamily="18" charset="0"/>
              </a:rPr>
              <a:t>Kwang</a:t>
            </a:r>
            <a:r>
              <a:rPr lang="sl-SI" sz="2000" b="1" dirty="0">
                <a:cs typeface="Times New Roman" panose="02020603050405020304" pitchFamily="18" charset="0"/>
              </a:rPr>
              <a:t>-su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Hong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Sang-soo</a:t>
            </a:r>
            <a:r>
              <a:rPr lang="sl-SI" sz="2000" dirty="0">
                <a:cs typeface="Times New Roman" panose="02020603050405020304" pitchFamily="18" charset="0"/>
              </a:rPr>
              <a:t> in drugi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države </a:t>
            </a:r>
            <a:r>
              <a:rPr lang="sl-SI" sz="2000" b="1" dirty="0">
                <a:cs typeface="Times New Roman" panose="02020603050405020304" pitchFamily="18" charset="0"/>
              </a:rPr>
              <a:t>Podsaharske Afrike 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države, ki so nastale po </a:t>
            </a:r>
            <a:r>
              <a:rPr lang="sl-SI" sz="2000" b="1" dirty="0">
                <a:cs typeface="Times New Roman" panose="02020603050405020304" pitchFamily="18" charset="0"/>
              </a:rPr>
              <a:t>razpadu Sovjetske zveze</a:t>
            </a:r>
            <a:r>
              <a:rPr lang="sl-SI" sz="2000" dirty="0">
                <a:cs typeface="Times New Roman" panose="02020603050405020304" pitchFamily="18" charset="0"/>
              </a:rPr>
              <a:t>;</a:t>
            </a:r>
            <a:r>
              <a:rPr lang="sl-SI" sz="2000" b="1" dirty="0">
                <a:cs typeface="Times New Roman" panose="02020603050405020304" pitchFamily="18" charset="0"/>
              </a:rPr>
              <a:t> </a:t>
            </a:r>
            <a:r>
              <a:rPr lang="sl-SI" sz="2000" dirty="0">
                <a:cs typeface="Times New Roman" panose="02020603050405020304" pitchFamily="18" charset="0"/>
              </a:rPr>
              <a:t>pogojno tudi Jugoslavije</a:t>
            </a:r>
          </a:p>
          <a:p>
            <a:endParaRPr lang="sl-SI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94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800" dirty="0">
                <a:solidFill>
                  <a:schemeClr val="bg1"/>
                </a:solidFill>
                <a:cs typeface="Arial" panose="020B0604020202020204" pitchFamily="34" charset="0"/>
              </a:rPr>
              <a:t>usmeritve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7"/>
            <a:ext cx="7848872" cy="33843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KLJUČNE USMERITVE NOVEGA REALIZMA</a:t>
            </a:r>
            <a:br>
              <a:rPr lang="sl-SI" sz="2400" b="1" dirty="0">
                <a:cs typeface="Times New Roman" panose="02020603050405020304" pitchFamily="18" charset="0"/>
              </a:rPr>
            </a:br>
            <a:endParaRPr lang="sl-SI" sz="1200" b="1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pripovedni realizem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subjektivni realizem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realizem </a:t>
            </a:r>
            <a:r>
              <a:rPr lang="sl-SI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nedomačnega</a:t>
            </a:r>
            <a:r>
              <a:rPr lang="sl-SI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realizem čutne zaznave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oz.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senzualni realizem</a:t>
            </a:r>
            <a:endParaRPr lang="sl-SI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2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564904"/>
            <a:ext cx="7848872" cy="2880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ZAVEZE FILMSKEGA </a:t>
            </a:r>
            <a:r>
              <a:rPr lang="sl-SI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NOVEGA REALIZMA</a:t>
            </a:r>
            <a:endParaRPr lang="sl-SI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25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usmeritve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023" y="1556792"/>
            <a:ext cx="8136904" cy="3888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pripovedni realizem</a:t>
            </a:r>
            <a:br>
              <a:rPr lang="sl-SI" sz="8000" b="1" dirty="0">
                <a:cs typeface="Times New Roman" panose="02020603050405020304" pitchFamily="18" charset="0"/>
              </a:rPr>
            </a:br>
            <a:endParaRPr lang="sl-SI" sz="80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Filmi, ki se opirajo na model </a:t>
            </a:r>
            <a:r>
              <a:rPr lang="sl-SI" sz="8000" b="1" dirty="0">
                <a:cs typeface="Times New Roman" panose="02020603050405020304" pitchFamily="18" charset="0"/>
              </a:rPr>
              <a:t>klasične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b="1" dirty="0">
                <a:cs typeface="Times New Roman" panose="02020603050405020304" pitchFamily="18" charset="0"/>
              </a:rPr>
              <a:t>linearne pripovedi </a:t>
            </a:r>
            <a:r>
              <a:rPr lang="sl-SI" sz="8000" dirty="0">
                <a:cs typeface="Times New Roman" panose="02020603050405020304" pitchFamily="18" charset="0"/>
              </a:rPr>
              <a:t>in koreninijo v </a:t>
            </a:r>
            <a:r>
              <a:rPr lang="sl-SI" sz="8000" b="1" dirty="0">
                <a:cs typeface="Times New Roman" panose="02020603050405020304" pitchFamily="18" charset="0"/>
              </a:rPr>
              <a:t>socialnem determinizmu </a:t>
            </a:r>
            <a:r>
              <a:rPr lang="sl-SI" sz="8000" dirty="0">
                <a:cs typeface="Times New Roman" panose="02020603050405020304" pitchFamily="18" charset="0"/>
              </a:rPr>
              <a:t>ter tako zasnavljajo svojevrsten </a:t>
            </a:r>
            <a:r>
              <a:rPr lang="sl-SI" sz="8000" b="1" dirty="0">
                <a:cs typeface="Times New Roman" panose="02020603050405020304" pitchFamily="18" charset="0"/>
              </a:rPr>
              <a:t>celostni način reprezentacije.</a:t>
            </a:r>
            <a:endParaRPr lang="sl-SI" sz="8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4800" dirty="0"/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Druga skupina zajema dela, ki </a:t>
            </a:r>
            <a:r>
              <a:rPr lang="sl-SI" sz="8000" b="1" dirty="0">
                <a:cs typeface="Times New Roman" panose="02020603050405020304" pitchFamily="18" charset="0"/>
              </a:rPr>
              <a:t>zavračajo</a:t>
            </a:r>
            <a:r>
              <a:rPr lang="sl-SI" sz="8000" dirty="0">
                <a:cs typeface="Times New Roman" panose="02020603050405020304" pitchFamily="18" charset="0"/>
              </a:rPr>
              <a:t> ali </a:t>
            </a:r>
            <a:r>
              <a:rPr lang="sl-SI" sz="8000" b="1" dirty="0">
                <a:cs typeface="Times New Roman" panose="02020603050405020304" pitchFamily="18" charset="0"/>
              </a:rPr>
              <a:t>spodnašajo</a:t>
            </a:r>
            <a:r>
              <a:rPr lang="sl-SI" sz="8000" dirty="0">
                <a:cs typeface="Times New Roman" panose="02020603050405020304" pitchFamily="18" charset="0"/>
              </a:rPr>
              <a:t> določila </a:t>
            </a:r>
            <a:r>
              <a:rPr lang="sl-SI" sz="8000" b="1" dirty="0">
                <a:cs typeface="Times New Roman" panose="02020603050405020304" pitchFamily="18" charset="0"/>
              </a:rPr>
              <a:t>pripovedne linearnosti </a:t>
            </a:r>
            <a:r>
              <a:rPr lang="sl-SI" sz="8000" dirty="0">
                <a:cs typeface="Times New Roman" panose="02020603050405020304" pitchFamily="18" charset="0"/>
              </a:rPr>
              <a:t>in </a:t>
            </a:r>
            <a:r>
              <a:rPr lang="sl-SI" sz="8000" b="1" dirty="0">
                <a:cs typeface="Times New Roman" panose="02020603050405020304" pitchFamily="18" charset="0"/>
              </a:rPr>
              <a:t>kavzalnosti</a:t>
            </a:r>
            <a:r>
              <a:rPr lang="sl-SI" sz="8000" dirty="0">
                <a:cs typeface="Times New Roman" panose="02020603050405020304" pitchFamily="18" charset="0"/>
              </a:rPr>
              <a:t>. Namesto sklenjene, koherentno orkestrirane pripovedne linije je tako v ospredju </a:t>
            </a:r>
            <a:r>
              <a:rPr lang="sl-SI" sz="8000" b="1" dirty="0">
                <a:cs typeface="Times New Roman" panose="02020603050405020304" pitchFamily="18" charset="0"/>
              </a:rPr>
              <a:t>nesklenjena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b="1" dirty="0">
                <a:cs typeface="Times New Roman" panose="02020603050405020304" pitchFamily="18" charset="0"/>
              </a:rPr>
              <a:t>razvezana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b="1" dirty="0">
                <a:cs typeface="Times New Roman" panose="02020603050405020304" pitchFamily="18" charset="0"/>
              </a:rPr>
              <a:t>vrzelasta</a:t>
            </a:r>
            <a:r>
              <a:rPr lang="sl-SI" sz="8000" dirty="0">
                <a:cs typeface="Times New Roman" panose="02020603050405020304" pitchFamily="18" charset="0"/>
              </a:rPr>
              <a:t> ali celo </a:t>
            </a:r>
            <a:r>
              <a:rPr lang="sl-SI" sz="8000" b="1" dirty="0">
                <a:cs typeface="Times New Roman" panose="02020603050405020304" pitchFamily="18" charset="0"/>
              </a:rPr>
              <a:t>fragmentarna</a:t>
            </a:r>
            <a:r>
              <a:rPr lang="sl-SI" sz="8000" dirty="0">
                <a:cs typeface="Times New Roman" panose="02020603050405020304" pitchFamily="18" charset="0"/>
              </a:rPr>
              <a:t> struktura, s katero skušajo filmi upodobiti življenjske situacije protagonistov.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Pomembni naslovi (druge skupine): 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Bo za božič snežilo?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Mržnja</a:t>
            </a:r>
            <a:r>
              <a:rPr lang="sl-SI" sz="8000" dirty="0">
                <a:cs typeface="Times New Roman" panose="02020603050405020304" pitchFamily="18" charset="0"/>
              </a:rPr>
              <a:t>,</a:t>
            </a:r>
            <a:r>
              <a:rPr lang="sl-SI" sz="8000" i="1" dirty="0">
                <a:cs typeface="Times New Roman" panose="02020603050405020304" pitchFamily="18" charset="0"/>
              </a:rPr>
              <a:t> 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Moje resnično življenje v Rouenu</a:t>
            </a:r>
            <a:endParaRPr lang="sl-SI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18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usmeritve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88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subjektivni realizem</a:t>
            </a:r>
          </a:p>
          <a:p>
            <a:pPr marL="0" indent="0">
              <a:buNone/>
            </a:pPr>
            <a:br>
              <a:rPr lang="sl-SI" sz="4800" b="1" dirty="0">
                <a:cs typeface="Times New Roman" panose="02020603050405020304" pitchFamily="18" charset="0"/>
              </a:rPr>
            </a:br>
            <a:r>
              <a:rPr lang="sl-SI" sz="8000" dirty="0">
                <a:cs typeface="Times New Roman" panose="02020603050405020304" pitchFamily="18" charset="0"/>
              </a:rPr>
              <a:t>V največji meri opredeljuje navezava na značilno </a:t>
            </a:r>
            <a:r>
              <a:rPr lang="sl-SI" sz="8000" b="1" dirty="0">
                <a:cs typeface="Times New Roman" panose="02020603050405020304" pitchFamily="18" charset="0"/>
              </a:rPr>
              <a:t>dokumentarne formalne prijeme</a:t>
            </a:r>
            <a:r>
              <a:rPr lang="sl-SI" sz="8000" dirty="0">
                <a:cs typeface="Times New Roman" panose="02020603050405020304" pitchFamily="18" charset="0"/>
              </a:rPr>
              <a:t>, s katerimi želijo cineasti </a:t>
            </a:r>
            <a:r>
              <a:rPr lang="sl-SI" sz="8000" b="1" dirty="0">
                <a:cs typeface="Times New Roman" panose="02020603050405020304" pitchFamily="18" charset="0"/>
              </a:rPr>
              <a:t>zmanjšati </a:t>
            </a:r>
            <a:r>
              <a:rPr lang="sl-SI" sz="8000" dirty="0">
                <a:cs typeface="Times New Roman" panose="02020603050405020304" pitchFamily="18" charset="0"/>
              </a:rPr>
              <a:t>oziroma </a:t>
            </a:r>
            <a:r>
              <a:rPr lang="sl-SI" sz="8000" b="1" dirty="0">
                <a:cs typeface="Times New Roman" panose="02020603050405020304" pitchFamily="18" charset="0"/>
              </a:rPr>
              <a:t>ukiniti razdaljo </a:t>
            </a:r>
            <a:r>
              <a:rPr lang="sl-SI" sz="8000" dirty="0">
                <a:cs typeface="Times New Roman" panose="02020603050405020304" pitchFamily="18" charset="0"/>
              </a:rPr>
              <a:t>med kamero in objektom/subjektom njenega zanimanja; s tem pa skušajo doseči </a:t>
            </a:r>
            <a:r>
              <a:rPr lang="sl-SI" sz="8000" b="1" dirty="0">
                <a:cs typeface="Times New Roman" panose="02020603050405020304" pitchFamily="18" charset="0"/>
              </a:rPr>
              <a:t>dostop do lokalnega in osebnega sveta izključenih </a:t>
            </a:r>
            <a:r>
              <a:rPr lang="sl-SI" sz="8000" dirty="0">
                <a:cs typeface="Times New Roman" panose="02020603050405020304" pitchFamily="18" charset="0"/>
              </a:rPr>
              <a:t>ali </a:t>
            </a:r>
            <a:r>
              <a:rPr lang="sl-SI" sz="8000" b="1" dirty="0">
                <a:cs typeface="Times New Roman" panose="02020603050405020304" pitchFamily="18" charset="0"/>
              </a:rPr>
              <a:t>marginaliziranih posameznikov </a:t>
            </a:r>
            <a:r>
              <a:rPr lang="sl-SI" sz="8000" dirty="0">
                <a:cs typeface="Times New Roman" panose="02020603050405020304" pitchFamily="18" charset="0"/>
              </a:rPr>
              <a:t>in </a:t>
            </a:r>
            <a:r>
              <a:rPr lang="sl-SI" sz="8000" b="1" dirty="0">
                <a:cs typeface="Times New Roman" panose="02020603050405020304" pitchFamily="18" charset="0"/>
              </a:rPr>
              <a:t>skupnosti.</a:t>
            </a:r>
            <a:endParaRPr lang="sl-SI" sz="8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Za razliko od </a:t>
            </a:r>
            <a:r>
              <a:rPr lang="sl-SI" sz="8000" b="1" dirty="0">
                <a:cs typeface="Times New Roman" panose="02020603050405020304" pitchFamily="18" charset="0"/>
              </a:rPr>
              <a:t>dokumentarnega pristopa</a:t>
            </a:r>
            <a:r>
              <a:rPr lang="sl-SI" sz="8000" dirty="0">
                <a:cs typeface="Times New Roman" panose="02020603050405020304" pitchFamily="18" charset="0"/>
              </a:rPr>
              <a:t>, ki naj bi predstavljal »nevtralno in objektivno« stališče, so dokumentarna izhodišča v okvirih tovrstnega »</a:t>
            </a:r>
            <a:r>
              <a:rPr lang="sl-SI" sz="8000" b="1" dirty="0">
                <a:cs typeface="Times New Roman" panose="02020603050405020304" pitchFamily="18" charset="0"/>
              </a:rPr>
              <a:t>osebnega realizma</a:t>
            </a:r>
            <a:r>
              <a:rPr lang="sl-SI" sz="8000" dirty="0">
                <a:cs typeface="Times New Roman" panose="02020603050405020304" pitchFamily="18" charset="0"/>
              </a:rPr>
              <a:t>« podvržen </a:t>
            </a:r>
            <a:r>
              <a:rPr lang="sl-SI" sz="8000" b="1" dirty="0">
                <a:cs typeface="Times New Roman" panose="02020603050405020304" pitchFamily="18" charset="0"/>
              </a:rPr>
              <a:t>subjektivnim glediščem</a:t>
            </a:r>
            <a:r>
              <a:rPr lang="sl-SI" sz="8000" dirty="0">
                <a:cs typeface="Times New Roman" panose="02020603050405020304" pitchFamily="18" charset="0"/>
              </a:rPr>
              <a:t>, ki jih do svojega okolja zavzemajo filmski akterji.</a:t>
            </a:r>
          </a:p>
          <a:p>
            <a:pPr marL="0" indent="0">
              <a:buNone/>
            </a:pPr>
            <a:r>
              <a:rPr lang="sl-SI" sz="4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Poglavitna dela: 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Imeti (ali ne)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Popis stanja, Življenje, kot ga sanjajo angeli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Brezdelje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Sam proti vsem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sl-SI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Wesh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8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wesh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kaj se dogaja?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Mržnja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 pozabi, da boš umrl </a:t>
            </a:r>
            <a:r>
              <a:rPr lang="sl-SI" sz="8000" dirty="0">
                <a:cs typeface="Times New Roman" panose="02020603050405020304" pitchFamily="18" charset="0"/>
              </a:rPr>
              <a:t>in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Divje noči</a:t>
            </a:r>
            <a:br>
              <a:rPr lang="sl-SI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31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usmeritve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8136904" cy="43204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realizem </a:t>
            </a:r>
            <a:r>
              <a:rPr lang="sl-SI" sz="1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nedomačnega</a:t>
            </a:r>
            <a:r>
              <a:rPr lang="sl-SI" sz="1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(korenini v konceptu </a:t>
            </a:r>
            <a:r>
              <a:rPr lang="sl-SI" sz="8000" i="1" dirty="0" err="1">
                <a:cs typeface="Times New Roman" panose="02020603050405020304" pitchFamily="18" charset="0"/>
              </a:rPr>
              <a:t>das</a:t>
            </a:r>
            <a:r>
              <a:rPr lang="sl-SI" sz="8000" i="1" dirty="0">
                <a:cs typeface="Times New Roman" panose="02020603050405020304" pitchFamily="18" charset="0"/>
              </a:rPr>
              <a:t> </a:t>
            </a:r>
            <a:r>
              <a:rPr lang="sl-SI" sz="8000" i="1" dirty="0" err="1">
                <a:cs typeface="Times New Roman" panose="02020603050405020304" pitchFamily="18" charset="0"/>
              </a:rPr>
              <a:t>Unheimliche</a:t>
            </a:r>
            <a:r>
              <a:rPr lang="sl-SI" sz="8000" i="1" dirty="0">
                <a:cs typeface="Times New Roman" panose="02020603050405020304" pitchFamily="18" charset="0"/>
              </a:rPr>
              <a:t> </a:t>
            </a:r>
            <a:r>
              <a:rPr lang="sl-SI" sz="8000" dirty="0">
                <a:cs typeface="Times New Roman" panose="02020603050405020304" pitchFamily="18" charset="0"/>
              </a:rPr>
              <a:t>Sigmunda Freuda)</a:t>
            </a:r>
          </a:p>
          <a:p>
            <a:pPr marL="0" indent="0">
              <a:buNone/>
            </a:pPr>
            <a:br>
              <a:rPr lang="sl-SI" sz="4800" b="1" dirty="0">
                <a:cs typeface="Times New Roman" panose="02020603050405020304" pitchFamily="18" charset="0"/>
              </a:rPr>
            </a:br>
            <a:r>
              <a:rPr lang="sl-SI" sz="8000" dirty="0">
                <a:cs typeface="Times New Roman" panose="02020603050405020304" pitchFamily="18" charset="0"/>
              </a:rPr>
              <a:t>V</a:t>
            </a:r>
            <a:r>
              <a:rPr lang="sl-SI" sz="4800" dirty="0">
                <a:cs typeface="Times New Roman" panose="02020603050405020304" pitchFamily="18" charset="0"/>
              </a:rPr>
              <a:t> </a:t>
            </a:r>
            <a:r>
              <a:rPr lang="sl-SI" sz="8000" dirty="0">
                <a:cs typeface="Times New Roman" panose="02020603050405020304" pitchFamily="18" charset="0"/>
              </a:rPr>
              <a:t>na videz varnem </a:t>
            </a:r>
            <a:r>
              <a:rPr lang="sl-SI" sz="8000" b="1" dirty="0">
                <a:cs typeface="Times New Roman" panose="02020603050405020304" pitchFamily="18" charset="0"/>
              </a:rPr>
              <a:t>in domačem okolju </a:t>
            </a:r>
            <a:r>
              <a:rPr lang="sl-SI" sz="8000" dirty="0">
                <a:cs typeface="Times New Roman" panose="02020603050405020304" pitchFamily="18" charset="0"/>
              </a:rPr>
              <a:t>filmski avtorji razkrivajo ogrožajoče poteze vsakdana, ki pričajo o </a:t>
            </a:r>
            <a:r>
              <a:rPr lang="sl-SI" sz="8000" b="1" dirty="0">
                <a:cs typeface="Times New Roman" panose="02020603050405020304" pitchFamily="18" charset="0"/>
              </a:rPr>
              <a:t>dejanskosti družbenega razkroja </a:t>
            </a:r>
            <a:r>
              <a:rPr lang="sl-SI" sz="8000" dirty="0">
                <a:cs typeface="Times New Roman" panose="02020603050405020304" pitchFamily="18" charset="0"/>
              </a:rPr>
              <a:t>(v odnosu do »pozitivne eksistence«), hkrati pa v okviru prijemov </a:t>
            </a:r>
            <a:r>
              <a:rPr lang="sl-SI" sz="8000" b="1" dirty="0">
                <a:cs typeface="Times New Roman" panose="02020603050405020304" pitchFamily="18" charset="0"/>
              </a:rPr>
              <a:t>klasične realistične reprezentacije</a:t>
            </a:r>
            <a:r>
              <a:rPr lang="sl-SI" sz="8000" dirty="0">
                <a:cs typeface="Times New Roman" panose="02020603050405020304" pitchFamily="18" charset="0"/>
              </a:rPr>
              <a:t> veljajo za </a:t>
            </a:r>
            <a:r>
              <a:rPr lang="sl-SI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neupodobljive</a:t>
            </a:r>
            <a:r>
              <a:rPr lang="sl-SI" sz="8000" dirty="0">
                <a:cs typeface="Times New Roman" panose="02020603050405020304" pitchFamily="18" charset="0"/>
              </a:rPr>
              <a:t> oziroma </a:t>
            </a:r>
            <a:r>
              <a:rPr lang="sl-SI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neuprizorljive</a:t>
            </a:r>
            <a:r>
              <a:rPr lang="sl-SI" sz="8000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Te skrivne in iracionalne vidike, v katerih se odraža </a:t>
            </a:r>
            <a:r>
              <a:rPr lang="sl-SI" sz="8000" b="1" dirty="0">
                <a:cs typeface="Times New Roman" panose="02020603050405020304" pitchFamily="18" charset="0"/>
              </a:rPr>
              <a:t>temeljna dvoumnost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domačnega</a:t>
            </a:r>
            <a:r>
              <a:rPr lang="sl-SI" sz="8000" dirty="0">
                <a:cs typeface="Times New Roman" panose="02020603050405020304" pitchFamily="18" charset="0"/>
              </a:rPr>
              <a:t>, filmarji obravnavajo s </a:t>
            </a:r>
            <a:r>
              <a:rPr lang="sl-SI" sz="8000" b="1" dirty="0">
                <a:cs typeface="Times New Roman" panose="02020603050405020304" pitchFamily="18" charset="0"/>
              </a:rPr>
              <a:t>formalnimi metodami tistih zvrsti</a:t>
            </a:r>
            <a:r>
              <a:rPr lang="sl-SI" sz="8000" dirty="0">
                <a:cs typeface="Times New Roman" panose="02020603050405020304" pitchFamily="18" charset="0"/>
              </a:rPr>
              <a:t>, ki se osredotočajo na </a:t>
            </a:r>
            <a:r>
              <a:rPr lang="sl-SI" sz="8000" b="1" dirty="0">
                <a:cs typeface="Times New Roman" panose="02020603050405020304" pitchFamily="18" charset="0"/>
              </a:rPr>
              <a:t>telesno</a:t>
            </a:r>
            <a:r>
              <a:rPr lang="sl-SI" sz="8000" dirty="0">
                <a:cs typeface="Times New Roman" panose="02020603050405020304" pitchFamily="18" charset="0"/>
              </a:rPr>
              <a:t>, visceralno razsežnost bivanja – </a:t>
            </a:r>
            <a:r>
              <a:rPr lang="sl-SI" sz="8000" b="1" dirty="0">
                <a:cs typeface="Times New Roman" panose="02020603050405020304" pitchFamily="18" charset="0"/>
              </a:rPr>
              <a:t>medicinskih</a:t>
            </a:r>
            <a:r>
              <a:rPr lang="sl-SI" sz="8000" dirty="0">
                <a:cs typeface="Times New Roman" panose="02020603050405020304" pitchFamily="18" charset="0"/>
              </a:rPr>
              <a:t> ali </a:t>
            </a:r>
            <a:r>
              <a:rPr lang="sl-SI" sz="8000" b="1" dirty="0">
                <a:cs typeface="Times New Roman" panose="02020603050405020304" pitchFamily="18" charset="0"/>
              </a:rPr>
              <a:t>obdukcijskih filmov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b="1" dirty="0">
                <a:cs typeface="Times New Roman" panose="02020603050405020304" pitchFamily="18" charset="0"/>
              </a:rPr>
              <a:t>pornografskih filmov</a:t>
            </a:r>
            <a:r>
              <a:rPr lang="sl-SI" sz="8000" dirty="0">
                <a:cs typeface="Times New Roman" panose="02020603050405020304" pitchFamily="18" charset="0"/>
              </a:rPr>
              <a:t> in </a:t>
            </a:r>
            <a:r>
              <a:rPr lang="sl-SI" sz="8000" b="1" dirty="0">
                <a:cs typeface="Times New Roman" panose="02020603050405020304" pitchFamily="18" charset="0"/>
              </a:rPr>
              <a:t>grozljivk</a:t>
            </a:r>
            <a:r>
              <a:rPr lang="sl-SI" sz="8000" dirty="0">
                <a:cs typeface="Times New Roman" panose="02020603050405020304" pitchFamily="18" charset="0"/>
              </a:rPr>
              <a:t>. S pomočjo »izposojenih« formalnih prijemov si prizadevajo čim bolj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nazorno</a:t>
            </a:r>
            <a:r>
              <a:rPr lang="sl-SI" sz="8000" b="1" dirty="0">
                <a:cs typeface="Times New Roman" panose="02020603050405020304" pitchFamily="18" charset="0"/>
              </a:rPr>
              <a:t> podati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neznosno</a:t>
            </a:r>
            <a:r>
              <a:rPr lang="sl-SI" sz="8000" dirty="0">
                <a:cs typeface="Times New Roman" panose="02020603050405020304" pitchFamily="18" charset="0"/>
              </a:rPr>
              <a:t>,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nevzdržno</a:t>
            </a:r>
            <a:r>
              <a:rPr lang="sl-SI" sz="8000" dirty="0">
                <a:cs typeface="Times New Roman" panose="02020603050405020304" pitchFamily="18" charset="0"/>
              </a:rPr>
              <a:t> in </a:t>
            </a:r>
            <a:r>
              <a:rPr lang="sl-SI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neupodobljivo</a:t>
            </a:r>
            <a:r>
              <a:rPr lang="sl-SI" sz="8000" dirty="0">
                <a:cs typeface="Times New Roman" panose="02020603050405020304" pitchFamily="18" charset="0"/>
              </a:rPr>
              <a:t>.</a:t>
            </a:r>
            <a:br>
              <a:rPr lang="sl-SI" sz="8000" dirty="0">
                <a:cs typeface="Times New Roman" panose="02020603050405020304" pitchFamily="18" charset="0"/>
              </a:rPr>
            </a:br>
            <a:endParaRPr lang="sl-SI" sz="4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Najznačilnejši primeri rabe »</a:t>
            </a:r>
            <a:r>
              <a:rPr lang="sl-SI" sz="8000" b="1" dirty="0">
                <a:cs typeface="Times New Roman" panose="02020603050405020304" pitchFamily="18" charset="0"/>
              </a:rPr>
              <a:t>pornografske podobe</a:t>
            </a:r>
            <a:r>
              <a:rPr lang="sl-SI" sz="8000" dirty="0">
                <a:cs typeface="Times New Roman" panose="02020603050405020304" pitchFamily="18" charset="0"/>
              </a:rPr>
              <a:t>«: dela </a:t>
            </a:r>
            <a:r>
              <a:rPr lang="sl-SI" sz="8000" dirty="0" err="1">
                <a:cs typeface="Times New Roman" panose="02020603050405020304" pitchFamily="18" charset="0"/>
              </a:rPr>
              <a:t>Catherine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dirty="0" err="1">
                <a:cs typeface="Times New Roman" panose="02020603050405020304" pitchFamily="18" charset="0"/>
              </a:rPr>
              <a:t>Breillat</a:t>
            </a:r>
            <a:r>
              <a:rPr lang="sl-SI" sz="8000" dirty="0">
                <a:cs typeface="Times New Roman" panose="02020603050405020304" pitchFamily="18" charset="0"/>
              </a:rPr>
              <a:t> ter filmi kot 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Jezusovo življenje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Posili me </a:t>
            </a:r>
            <a:r>
              <a:rPr lang="sl-SI" sz="8000" dirty="0">
                <a:cs typeface="Times New Roman" panose="02020603050405020304" pitchFamily="18" charset="0"/>
              </a:rPr>
              <a:t>ali 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 pozabi</a:t>
            </a:r>
            <a:r>
              <a:rPr lang="sl-SI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da boš umrl</a:t>
            </a:r>
            <a:endParaRPr lang="sl-SI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b="1" dirty="0">
                <a:cs typeface="Times New Roman" panose="02020603050405020304" pitchFamily="18" charset="0"/>
              </a:rPr>
              <a:t>Medicinski aspekt </a:t>
            </a:r>
            <a:r>
              <a:rPr lang="sl-SI" sz="8000" dirty="0">
                <a:cs typeface="Times New Roman" panose="02020603050405020304" pitchFamily="18" charset="0"/>
              </a:rPr>
              <a:t>je prisoten v 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Divjih nočeh</a:t>
            </a:r>
            <a:r>
              <a:rPr lang="sl-SI" sz="8000" dirty="0">
                <a:cs typeface="Times New Roman" panose="02020603050405020304" pitchFamily="18" charset="0"/>
              </a:rPr>
              <a:t>; </a:t>
            </a:r>
            <a:r>
              <a:rPr lang="sl-SI" sz="8000" dirty="0" err="1">
                <a:cs typeface="Times New Roman" panose="02020603050405020304" pitchFamily="18" charset="0"/>
              </a:rPr>
              <a:t>stilemi</a:t>
            </a:r>
            <a:r>
              <a:rPr lang="sl-SI" sz="8000" dirty="0">
                <a:cs typeface="Times New Roman" panose="02020603050405020304" pitchFamily="18" charset="0"/>
              </a:rPr>
              <a:t> </a:t>
            </a:r>
            <a:r>
              <a:rPr lang="sl-SI" sz="8000" b="1" i="1" dirty="0" err="1">
                <a:cs typeface="Times New Roman" panose="02020603050405020304" pitchFamily="18" charset="0"/>
              </a:rPr>
              <a:t>horrorja</a:t>
            </a:r>
            <a:r>
              <a:rPr lang="sl-SI" sz="8000" i="1" dirty="0">
                <a:cs typeface="Times New Roman" panose="02020603050405020304" pitchFamily="18" charset="0"/>
              </a:rPr>
              <a:t> </a:t>
            </a:r>
            <a:r>
              <a:rPr lang="sl-SI" sz="8000" dirty="0">
                <a:cs typeface="Times New Roman" panose="02020603050405020304" pitchFamily="18" charset="0"/>
              </a:rPr>
              <a:t>pa v nevzdržnem prizoru očetovega umora avtistične hčerke v 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Sam proti vsem</a:t>
            </a:r>
            <a:endParaRPr lang="sl-SI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70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usmeritve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136904" cy="44644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realizem čutne zaznave </a:t>
            </a:r>
            <a:r>
              <a:rPr lang="sl-SI" sz="12800" dirty="0">
                <a:cs typeface="Times New Roman" panose="02020603050405020304" pitchFamily="18" charset="0"/>
              </a:rPr>
              <a:t>oz.</a:t>
            </a: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senzualni realizem</a:t>
            </a:r>
            <a:br>
              <a:rPr lang="sl-SI" sz="8000" b="1" dirty="0">
                <a:cs typeface="Times New Roman" panose="02020603050405020304" pitchFamily="18" charset="0"/>
              </a:rPr>
            </a:br>
            <a:endParaRPr lang="sl-SI" sz="48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Razvezanost pripovedne zgradbe, poljubnost filmskega prostora v nenehnih nihanjih med zunanjostjo in notranjostjo, »izgubljanje« v sami </a:t>
            </a:r>
            <a:r>
              <a:rPr lang="sl-SI" sz="8000" b="1" dirty="0">
                <a:cs typeface="Times New Roman" panose="02020603050405020304" pitchFamily="18" charset="0"/>
              </a:rPr>
              <a:t>snovnosti filma </a:t>
            </a:r>
            <a:r>
              <a:rPr lang="sl-SI" sz="8000" dirty="0">
                <a:cs typeface="Times New Roman" panose="02020603050405020304" pitchFamily="18" charset="0"/>
              </a:rPr>
              <a:t>ter </a:t>
            </a:r>
            <a:r>
              <a:rPr lang="sl-SI" sz="8000" b="1" dirty="0">
                <a:cs typeface="Times New Roman" panose="02020603050405020304" pitchFamily="18" charset="0"/>
              </a:rPr>
              <a:t>vizijo solidarnosti</a:t>
            </a:r>
            <a:r>
              <a:rPr lang="sl-SI" sz="8000" dirty="0">
                <a:cs typeface="Times New Roman" panose="02020603050405020304" pitchFamily="18" charset="0"/>
              </a:rPr>
              <a:t>, ki ni nikoli </a:t>
            </a:r>
            <a:r>
              <a:rPr lang="sl-SI" sz="8000" b="1" dirty="0">
                <a:cs typeface="Times New Roman" panose="02020603050405020304" pitchFamily="18" charset="0"/>
              </a:rPr>
              <a:t>neposredna</a:t>
            </a:r>
            <a:r>
              <a:rPr lang="sl-SI" sz="8000" dirty="0">
                <a:cs typeface="Times New Roman" panose="02020603050405020304" pitchFamily="18" charset="0"/>
              </a:rPr>
              <a:t>, a vselej neločljivo navzoča v strukturiranju filmskega dogodka. </a:t>
            </a:r>
            <a:br>
              <a:rPr lang="sl-SI" sz="8000" dirty="0">
                <a:cs typeface="Times New Roman" panose="02020603050405020304" pitchFamily="18" charset="0"/>
              </a:rPr>
            </a:br>
            <a:endParaRPr lang="sl-SI" sz="4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Ena ključnih strategij, s katerimi se </a:t>
            </a:r>
            <a:r>
              <a:rPr lang="sl-SI" sz="8000" b="1" dirty="0" err="1">
                <a:cs typeface="Times New Roman" panose="02020603050405020304" pitchFamily="18" charset="0"/>
              </a:rPr>
              <a:t>relativizirajo</a:t>
            </a:r>
            <a:r>
              <a:rPr lang="sl-SI" sz="8000" b="1" dirty="0">
                <a:cs typeface="Times New Roman" panose="02020603050405020304" pitchFamily="18" charset="0"/>
              </a:rPr>
              <a:t> utrjene konvencije vidnosti</a:t>
            </a:r>
            <a:r>
              <a:rPr lang="sl-SI" sz="8000" dirty="0">
                <a:cs typeface="Times New Roman" panose="02020603050405020304" pitchFamily="18" charset="0"/>
              </a:rPr>
              <a:t>, kot so globinska perspektiva, sorazmerja prostorov in dimenzij, </a:t>
            </a:r>
            <a:r>
              <a:rPr lang="sl-SI" sz="8000" i="1" dirty="0" err="1">
                <a:cs typeface="Times New Roman" panose="02020603050405020304" pitchFamily="18" charset="0"/>
              </a:rPr>
              <a:t>chiaroscuro</a:t>
            </a:r>
            <a:r>
              <a:rPr lang="sl-SI" sz="8000" i="1" dirty="0">
                <a:cs typeface="Times New Roman" panose="02020603050405020304" pitchFamily="18" charset="0"/>
              </a:rPr>
              <a:t> </a:t>
            </a:r>
            <a:r>
              <a:rPr lang="sl-SI" sz="8000" dirty="0">
                <a:cs typeface="Times New Roman" panose="02020603050405020304" pitchFamily="18" charset="0"/>
              </a:rPr>
              <a:t>oziroma načini osvetlitve itd., je </a:t>
            </a:r>
            <a:r>
              <a:rPr lang="sl-SI" sz="8000" b="1" dirty="0" err="1">
                <a:cs typeface="Times New Roman" panose="02020603050405020304" pitchFamily="18" charset="0"/>
              </a:rPr>
              <a:t>spodmik</a:t>
            </a:r>
            <a:r>
              <a:rPr lang="sl-SI" sz="8000" dirty="0">
                <a:cs typeface="Times New Roman" panose="02020603050405020304" pitchFamily="18" charset="0"/>
              </a:rPr>
              <a:t> (tradicionalno pojmovane) </a:t>
            </a:r>
            <a:r>
              <a:rPr lang="sl-SI" sz="8000" b="1" dirty="0">
                <a:cs typeface="Times New Roman" panose="02020603050405020304" pitchFamily="18" charset="0"/>
              </a:rPr>
              <a:t>perspektive</a:t>
            </a:r>
            <a:r>
              <a:rPr lang="sl-SI" sz="8000" dirty="0">
                <a:cs typeface="Times New Roman" panose="02020603050405020304" pitchFamily="18" charset="0"/>
              </a:rPr>
              <a:t>, ki s svojimi temeljnimi določili proizvaja občutek distance med gledalcem in gledanim.</a:t>
            </a:r>
            <a:br>
              <a:rPr lang="sl-SI" sz="8000" dirty="0">
                <a:cs typeface="Times New Roman" panose="02020603050405020304" pitchFamily="18" charset="0"/>
              </a:rPr>
            </a:br>
            <a:endParaRPr lang="sl-SI" sz="4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Z </a:t>
            </a:r>
            <a:r>
              <a:rPr lang="sl-SI" sz="8000" b="1" dirty="0">
                <a:cs typeface="Times New Roman" panose="02020603050405020304" pitchFamily="18" charset="0"/>
              </a:rPr>
              <a:t>odpravljanjem razlik </a:t>
            </a:r>
            <a:r>
              <a:rPr lang="sl-SI" sz="8000" dirty="0">
                <a:cs typeface="Times New Roman" panose="02020603050405020304" pitchFamily="18" charset="0"/>
              </a:rPr>
              <a:t>(med ospredjem in ozadjem, med jasnostjo in zabrisanostjo, med celoto in delom, med globino in površjem) se vzpostavlja </a:t>
            </a:r>
            <a:r>
              <a:rPr lang="sl-SI" sz="8000" b="1" dirty="0">
                <a:cs typeface="Times New Roman" panose="02020603050405020304" pitchFamily="18" charset="0"/>
              </a:rPr>
              <a:t>figuralno območje</a:t>
            </a:r>
            <a:r>
              <a:rPr lang="sl-SI" sz="8000" dirty="0">
                <a:cs typeface="Times New Roman" panose="02020603050405020304" pitchFamily="18" charset="0"/>
              </a:rPr>
              <a:t>, ki ni več organizirano po hierarhičnem principu gledišča in mizanscene, ampak </a:t>
            </a:r>
            <a:r>
              <a:rPr lang="sl-SI" sz="8000" b="1" dirty="0">
                <a:cs typeface="Times New Roman" panose="02020603050405020304" pitchFamily="18" charset="0"/>
              </a:rPr>
              <a:t>prepuščeno poljubnosti pretoka gibanj in napetosti</a:t>
            </a:r>
            <a:r>
              <a:rPr lang="sl-SI" sz="8000" dirty="0">
                <a:cs typeface="Times New Roman" panose="02020603050405020304" pitchFamily="18" charset="0"/>
              </a:rPr>
              <a:t>. Takšna </a:t>
            </a:r>
            <a:r>
              <a:rPr lang="sl-SI" sz="8000" b="1" dirty="0">
                <a:cs typeface="Times New Roman" panose="02020603050405020304" pitchFamily="18" charset="0"/>
              </a:rPr>
              <a:t>razveza</a:t>
            </a:r>
            <a:r>
              <a:rPr lang="sl-SI" sz="8000" dirty="0">
                <a:cs typeface="Times New Roman" panose="02020603050405020304" pitchFamily="18" charset="0"/>
              </a:rPr>
              <a:t> posega tudi v pripovedno razsežnost, saj odstranitev ustaljenih pravil </a:t>
            </a:r>
            <a:r>
              <a:rPr lang="sl-SI" sz="8000" b="1" dirty="0">
                <a:cs typeface="Times New Roman" panose="02020603050405020304" pitchFamily="18" charset="0"/>
              </a:rPr>
              <a:t>onemogoča običajno preglednost nad pripovedjo</a:t>
            </a:r>
            <a:r>
              <a:rPr lang="sl-SI" sz="8000" dirty="0">
                <a:cs typeface="Times New Roman" panose="02020603050405020304" pitchFamily="18" charset="0"/>
              </a:rPr>
              <a:t> in z njo povezano možnost zavzemanja vnaprejšnjih stališč. </a:t>
            </a:r>
          </a:p>
          <a:p>
            <a:pPr marL="0" indent="0">
              <a:buNone/>
            </a:pPr>
            <a:br>
              <a:rPr lang="sl-SI" sz="4800" dirty="0">
                <a:cs typeface="Times New Roman" panose="02020603050405020304" pitchFamily="18" charset="0"/>
              </a:rPr>
            </a:br>
            <a:r>
              <a:rPr lang="sl-SI" sz="8000" dirty="0">
                <a:cs typeface="Times New Roman" panose="02020603050405020304" pitchFamily="18" charset="0"/>
              </a:rPr>
              <a:t>Filmi bratov </a:t>
            </a:r>
            <a:r>
              <a:rPr lang="sl-SI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Dardenne</a:t>
            </a:r>
            <a:endParaRPr lang="sl-SI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14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francoski novi realizem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992888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FRANCOSKI </a:t>
            </a:r>
            <a:r>
              <a:rPr 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NOVI REALIZEM 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Ne glede na generacijsko oziroma »</a:t>
            </a:r>
            <a:r>
              <a:rPr lang="sl-SI" sz="2000" dirty="0" err="1">
                <a:cs typeface="Times New Roman" panose="02020603050405020304" pitchFamily="18" charset="0"/>
              </a:rPr>
              <a:t>gibanjsko</a:t>
            </a:r>
            <a:r>
              <a:rPr lang="sl-SI" sz="2000" dirty="0">
                <a:cs typeface="Times New Roman" panose="02020603050405020304" pitchFamily="18" charset="0"/>
              </a:rPr>
              <a:t>« pripadnost lahko v okvirih </a:t>
            </a:r>
            <a:r>
              <a:rPr lang="sl-SI" sz="2000" i="1" dirty="0">
                <a:cs typeface="Times New Roman" panose="02020603050405020304" pitchFamily="18" charset="0"/>
              </a:rPr>
              <a:t>novega realizma </a:t>
            </a:r>
            <a:r>
              <a:rPr lang="sl-SI" sz="2000" dirty="0">
                <a:cs typeface="Times New Roman" panose="02020603050405020304" pitchFamily="18" charset="0"/>
              </a:rPr>
              <a:t>govorimo o avtorjih, ki so s svojimi deli zaslužni za t. i. »</a:t>
            </a:r>
            <a:r>
              <a:rPr lang="sl-SI" sz="2000" b="1" dirty="0">
                <a:cs typeface="Times New Roman" panose="02020603050405020304" pitchFamily="18" charset="0"/>
              </a:rPr>
              <a:t>družbeno prenovo</a:t>
            </a:r>
            <a:r>
              <a:rPr lang="sl-SI" sz="2000" dirty="0">
                <a:cs typeface="Times New Roman" panose="02020603050405020304" pitchFamily="18" charset="0"/>
              </a:rPr>
              <a:t>« francoskega filma </a:t>
            </a:r>
            <a:r>
              <a:rPr lang="sl-SI" sz="2000" b="1" dirty="0">
                <a:cs typeface="Times New Roman" panose="02020603050405020304" pitchFamily="18" charset="0"/>
              </a:rPr>
              <a:t>90</a:t>
            </a:r>
            <a:r>
              <a:rPr lang="sl-SI" sz="2000" dirty="0">
                <a:cs typeface="Times New Roman" panose="02020603050405020304" pitchFamily="18" charset="0"/>
              </a:rPr>
              <a:t>. let in njeno nadaljevanje v </a:t>
            </a:r>
            <a:r>
              <a:rPr lang="sl-SI" sz="2000" b="1" dirty="0">
                <a:cs typeface="Times New Roman" panose="02020603050405020304" pitchFamily="18" charset="0"/>
              </a:rPr>
              <a:t>XXI</a:t>
            </a:r>
            <a:r>
              <a:rPr lang="sl-SI" sz="2000" dirty="0">
                <a:cs typeface="Times New Roman" panose="02020603050405020304" pitchFamily="18" charset="0"/>
              </a:rPr>
              <a:t>. stoletje.</a:t>
            </a:r>
          </a:p>
          <a:p>
            <a:pPr marL="0" indent="0">
              <a:buNone/>
            </a:pPr>
            <a:r>
              <a:rPr lang="sl-SI" sz="8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dirty="0" err="1">
                <a:cs typeface="Times New Roman" panose="02020603050405020304" pitchFamily="18" charset="0"/>
              </a:rPr>
              <a:t>Agnes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>
                <a:cs typeface="Times New Roman" panose="02020603050405020304" pitchFamily="18" charset="0"/>
              </a:rPr>
              <a:t>Varda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Bertrand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Tavernier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Matthieu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Kassovitz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Claire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>
                <a:cs typeface="Times New Roman" panose="02020603050405020304" pitchFamily="18" charset="0"/>
              </a:rPr>
              <a:t>Denis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Laetitia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Masson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Hervé</a:t>
            </a:r>
            <a:r>
              <a:rPr lang="sl-SI" sz="2000" dirty="0">
                <a:cs typeface="Times New Roman" panose="02020603050405020304" pitchFamily="18" charset="0"/>
              </a:rPr>
              <a:t> le </a:t>
            </a:r>
            <a:r>
              <a:rPr lang="sl-SI" sz="2000" b="1" dirty="0" err="1">
                <a:cs typeface="Times New Roman" panose="02020603050405020304" pitchFamily="18" charset="0"/>
              </a:rPr>
              <a:t>Roux</a:t>
            </a:r>
            <a:r>
              <a:rPr lang="sl-SI" sz="2000" dirty="0">
                <a:cs typeface="Times New Roman" panose="02020603050405020304" pitchFamily="18" charset="0"/>
              </a:rPr>
              <a:t>, Pascale </a:t>
            </a:r>
            <a:r>
              <a:rPr lang="sl-SI" sz="2000" b="1" dirty="0" err="1">
                <a:cs typeface="Times New Roman" panose="02020603050405020304" pitchFamily="18" charset="0"/>
              </a:rPr>
              <a:t>Ferran</a:t>
            </a:r>
            <a:r>
              <a:rPr lang="sl-SI" sz="2000" dirty="0">
                <a:cs typeface="Times New Roman" panose="02020603050405020304" pitchFamily="18" charset="0"/>
              </a:rPr>
              <a:t>, Malik </a:t>
            </a:r>
            <a:r>
              <a:rPr lang="sl-SI" sz="2000" b="1" dirty="0" err="1">
                <a:cs typeface="Times New Roman" panose="02020603050405020304" pitchFamily="18" charset="0"/>
              </a:rPr>
              <a:t>Chibane</a:t>
            </a:r>
            <a:r>
              <a:rPr lang="sl-SI" sz="2000" dirty="0">
                <a:cs typeface="Times New Roman" panose="02020603050405020304" pitchFamily="18" charset="0"/>
              </a:rPr>
              <a:t>, Pierre </a:t>
            </a:r>
            <a:r>
              <a:rPr lang="sl-SI" sz="2000" b="1" dirty="0" err="1">
                <a:cs typeface="Times New Roman" panose="02020603050405020304" pitchFamily="18" charset="0"/>
              </a:rPr>
              <a:t>Jolivet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Arnaud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Desplechin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Karim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Dridi</a:t>
            </a:r>
            <a:r>
              <a:rPr lang="sl-SI" sz="2000" dirty="0">
                <a:cs typeface="Times New Roman" panose="02020603050405020304" pitchFamily="18" charset="0"/>
              </a:rPr>
              <a:t>, Bruno </a:t>
            </a:r>
            <a:r>
              <a:rPr lang="sl-SI" sz="2000" b="1" dirty="0" err="1">
                <a:cs typeface="Times New Roman" panose="02020603050405020304" pitchFamily="18" charset="0"/>
              </a:rPr>
              <a:t>Dumont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Erick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Zonca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Laurent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Cantet</a:t>
            </a:r>
            <a:r>
              <a:rPr lang="sl-SI" sz="2000" dirty="0">
                <a:cs typeface="Times New Roman" panose="02020603050405020304" pitchFamily="18" charset="0"/>
              </a:rPr>
              <a:t>, Robert </a:t>
            </a:r>
            <a:r>
              <a:rPr lang="sl-SI" sz="2000" b="1" dirty="0" err="1">
                <a:cs typeface="Times New Roman" panose="02020603050405020304" pitchFamily="18" charset="0"/>
              </a:rPr>
              <a:t>Guédiguian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Luc</a:t>
            </a:r>
            <a:r>
              <a:rPr lang="sl-SI" sz="2000" dirty="0">
                <a:cs typeface="Times New Roman" panose="02020603050405020304" pitchFamily="18" charset="0"/>
              </a:rPr>
              <a:t> in Jean-Pierre </a:t>
            </a:r>
            <a:r>
              <a:rPr lang="sl-SI" sz="2000" b="1" dirty="0" err="1">
                <a:cs typeface="Times New Roman" panose="02020603050405020304" pitchFamily="18" charset="0"/>
              </a:rPr>
              <a:t>Dardenne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Dominique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Cabrera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Gaspar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>
                <a:cs typeface="Times New Roman" panose="02020603050405020304" pitchFamily="18" charset="0"/>
              </a:rPr>
              <a:t>Noé</a:t>
            </a:r>
            <a:r>
              <a:rPr lang="sl-SI" sz="2000" dirty="0">
                <a:cs typeface="Times New Roman" panose="02020603050405020304" pitchFamily="18" charset="0"/>
              </a:rPr>
              <a:t>, Jean-</a:t>
            </a:r>
            <a:r>
              <a:rPr lang="sl-SI" sz="2000" dirty="0" err="1">
                <a:cs typeface="Times New Roman" panose="02020603050405020304" pitchFamily="18" charset="0"/>
              </a:rPr>
              <a:t>François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Richet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Bénédicte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Liénard</a:t>
            </a:r>
            <a:r>
              <a:rPr lang="sl-SI" sz="2000" dirty="0">
                <a:cs typeface="Times New Roman" panose="02020603050405020304" pitchFamily="18" charset="0"/>
              </a:rPr>
              <a:t>, Rabah </a:t>
            </a:r>
            <a:r>
              <a:rPr lang="sl-SI" sz="2000" b="1" dirty="0" err="1">
                <a:cs typeface="Times New Roman" panose="02020603050405020304" pitchFamily="18" charset="0"/>
              </a:rPr>
              <a:t>Ameur-Zaïmecke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Mehdi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Charef</a:t>
            </a:r>
            <a:r>
              <a:rPr lang="sl-SI" sz="2000" dirty="0">
                <a:cs typeface="Times New Roman" panose="02020603050405020304" pitchFamily="18" charset="0"/>
              </a:rPr>
              <a:t>, Sylvain </a:t>
            </a:r>
            <a:r>
              <a:rPr lang="sl-SI" sz="2000" b="1" dirty="0">
                <a:cs typeface="Times New Roman" panose="02020603050405020304" pitchFamily="18" charset="0"/>
              </a:rPr>
              <a:t>George</a:t>
            </a:r>
            <a:r>
              <a:rPr lang="sl-SI" sz="2000" dirty="0">
                <a:cs typeface="Times New Roman" panose="02020603050405020304" pitchFamily="18" charset="0"/>
              </a:rPr>
              <a:t>, Jean-Marc </a:t>
            </a:r>
            <a:r>
              <a:rPr lang="sl-SI" sz="2000" b="1" dirty="0" err="1">
                <a:cs typeface="Times New Roman" panose="02020603050405020304" pitchFamily="18" charset="0"/>
              </a:rPr>
              <a:t>Moutout</a:t>
            </a:r>
            <a:r>
              <a:rPr lang="sl-SI" sz="2000" dirty="0">
                <a:cs typeface="Times New Roman" panose="02020603050405020304" pitchFamily="18" charset="0"/>
              </a:rPr>
              <a:t>, Sandrine </a:t>
            </a:r>
            <a:r>
              <a:rPr lang="sl-SI" sz="2000" b="1" dirty="0" err="1">
                <a:cs typeface="Times New Roman" panose="02020603050405020304" pitchFamily="18" charset="0"/>
              </a:rPr>
              <a:t>Veysset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Claire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Devers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Xavier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Beauvois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Manuel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Poirier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Olivier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Ducastel</a:t>
            </a:r>
            <a:r>
              <a:rPr lang="sl-SI" sz="2000" dirty="0">
                <a:cs typeface="Times New Roman" panose="02020603050405020304" pitchFamily="18" charset="0"/>
              </a:rPr>
              <a:t>, Jacques </a:t>
            </a:r>
            <a:r>
              <a:rPr lang="sl-SI" sz="2000" b="1" dirty="0" err="1">
                <a:cs typeface="Times New Roman" panose="02020603050405020304" pitchFamily="18" charset="0"/>
              </a:rPr>
              <a:t>Martineau</a:t>
            </a:r>
            <a:r>
              <a:rPr lang="sl-SI" sz="2000" dirty="0">
                <a:cs typeface="Times New Roman" panose="02020603050405020304" pitchFamily="18" charset="0"/>
              </a:rPr>
              <a:t> idr.</a:t>
            </a:r>
          </a:p>
        </p:txBody>
      </p:sp>
    </p:spTree>
    <p:extLst>
      <p:ext uri="{BB962C8B-B14F-4D97-AF65-F5344CB8AC3E}">
        <p14:creationId xmlns:p14="http://schemas.microsoft.com/office/powerpoint/2010/main" val="2083265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francoski novi realizem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136904" cy="4104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Osrednjo poanto teoretskih opredelitev </a:t>
            </a:r>
            <a:r>
              <a:rPr lang="sl-SI" sz="2000" i="1" dirty="0">
                <a:cs typeface="Times New Roman" panose="02020603050405020304" pitchFamily="18" charset="0"/>
              </a:rPr>
              <a:t>novega realizma</a:t>
            </a:r>
            <a:r>
              <a:rPr lang="sl-SI" sz="2000" dirty="0">
                <a:cs typeface="Times New Roman" panose="02020603050405020304" pitchFamily="18" charset="0"/>
              </a:rPr>
              <a:t> odraža pojem »</a:t>
            </a:r>
            <a:r>
              <a:rPr lang="sl-SI" sz="2000" b="1" dirty="0">
                <a:cs typeface="Times New Roman" panose="02020603050405020304" pitchFamily="18" charset="0"/>
              </a:rPr>
              <a:t>vračanje družbenega</a:t>
            </a:r>
            <a:r>
              <a:rPr lang="sl-SI" sz="2000" dirty="0">
                <a:cs typeface="Times New Roman" panose="02020603050405020304" pitchFamily="18" charset="0"/>
              </a:rPr>
              <a:t>« oziroma »</a:t>
            </a:r>
            <a:r>
              <a:rPr lang="sl-SI" sz="2000" b="1" dirty="0">
                <a:cs typeface="Times New Roman" panose="02020603050405020304" pitchFamily="18" charset="0"/>
              </a:rPr>
              <a:t>političnega</a:t>
            </a:r>
            <a:r>
              <a:rPr lang="sl-SI" sz="2000" dirty="0">
                <a:cs typeface="Times New Roman" panose="02020603050405020304" pitchFamily="18" charset="0"/>
              </a:rPr>
              <a:t>« v francoski film </a:t>
            </a:r>
            <a:r>
              <a:rPr lang="sl-SI" sz="2000" b="1" dirty="0">
                <a:cs typeface="Times New Roman" panose="02020603050405020304" pitchFamily="18" charset="0"/>
              </a:rPr>
              <a:t>po letu 1995</a:t>
            </a:r>
            <a:r>
              <a:rPr lang="sl-SI" sz="20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l-SI" sz="12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Najznačilnejše določilo: </a:t>
            </a:r>
            <a:r>
              <a:rPr lang="sl-SI" sz="2000" i="1" dirty="0">
                <a:cs typeface="Times New Roman" panose="02020603050405020304" pitchFamily="18" charset="0"/>
              </a:rPr>
              <a:t>»vračanje k 'realnemu', kar se odraža zlasti v tematski osredotočenosti na </a:t>
            </a:r>
            <a:r>
              <a:rPr lang="sl-SI" sz="2000" b="1" i="1" dirty="0">
                <a:cs typeface="Times New Roman" panose="02020603050405020304" pitchFamily="18" charset="0"/>
              </a:rPr>
              <a:t>probleme zatiranja </a:t>
            </a:r>
            <a:r>
              <a:rPr lang="sl-SI" sz="2000" i="1" dirty="0">
                <a:cs typeface="Times New Roman" panose="02020603050405020304" pitchFamily="18" charset="0"/>
              </a:rPr>
              <a:t>na</a:t>
            </a:r>
            <a:r>
              <a:rPr lang="sl-SI" sz="2000" b="1" i="1" dirty="0">
                <a:cs typeface="Times New Roman" panose="02020603050405020304" pitchFamily="18" charset="0"/>
              </a:rPr>
              <a:t> delovnem mestu, nezaposlenosti, družbenega 'izločanja', rasizma, migracij, etničnega </a:t>
            </a:r>
            <a:r>
              <a:rPr lang="sl-SI" sz="2000" i="1" dirty="0">
                <a:cs typeface="Times New Roman" panose="02020603050405020304" pitchFamily="18" charset="0"/>
              </a:rPr>
              <a:t>in</a:t>
            </a:r>
            <a:r>
              <a:rPr lang="sl-SI" sz="2000" b="1" i="1" dirty="0">
                <a:cs typeface="Times New Roman" panose="02020603050405020304" pitchFamily="18" charset="0"/>
              </a:rPr>
              <a:t> razrednega razslojevanja</a:t>
            </a:r>
            <a:r>
              <a:rPr lang="sl-SI" sz="2000" i="1" dirty="0">
                <a:cs typeface="Times New Roman" panose="02020603050405020304" pitchFamily="18" charset="0"/>
              </a:rPr>
              <a:t>«. </a:t>
            </a:r>
          </a:p>
          <a:p>
            <a:pPr marL="0" indent="0">
              <a:buNone/>
            </a:pPr>
            <a:r>
              <a:rPr lang="sl-SI" sz="2000" i="1" dirty="0">
                <a:cs typeface="Times New Roman" panose="02020603050405020304" pitchFamily="18" charset="0"/>
              </a:rPr>
              <a:t>                                                                                               </a:t>
            </a:r>
            <a:r>
              <a:rPr lang="sl-SI" sz="2000" dirty="0">
                <a:cs typeface="Times New Roman" panose="02020603050405020304" pitchFamily="18" charset="0"/>
              </a:rPr>
              <a:t>Martin </a:t>
            </a:r>
            <a:r>
              <a:rPr lang="sl-SI" sz="2000" b="1" dirty="0" err="1">
                <a:cs typeface="Times New Roman" panose="02020603050405020304" pitchFamily="18" charset="0"/>
              </a:rPr>
              <a:t>O'Shaugnessey</a:t>
            </a:r>
            <a:endParaRPr lang="sl-SI" sz="20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2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000" b="1" dirty="0">
                <a:cs typeface="Times New Roman" panose="02020603050405020304" pitchFamily="18" charset="0"/>
              </a:rPr>
              <a:t>Novi realizem</a:t>
            </a:r>
            <a:r>
              <a:rPr lang="sl-SI" sz="2000" dirty="0">
                <a:cs typeface="Times New Roman" panose="02020603050405020304" pitchFamily="18" charset="0"/>
              </a:rPr>
              <a:t> predstavlja »</a:t>
            </a:r>
            <a:r>
              <a:rPr lang="sl-SI" sz="2000" b="1" u="sng" dirty="0">
                <a:cs typeface="Times New Roman" panose="02020603050405020304" pitchFamily="18" charset="0"/>
              </a:rPr>
              <a:t>realnost bližine</a:t>
            </a:r>
            <a:r>
              <a:rPr lang="sl-SI" sz="2000" dirty="0">
                <a:cs typeface="Times New Roman" panose="02020603050405020304" pitchFamily="18" charset="0"/>
              </a:rPr>
              <a:t>« (</a:t>
            </a:r>
            <a:r>
              <a:rPr lang="sl-SI" sz="2000" i="1" dirty="0" err="1">
                <a:cs typeface="Times New Roman" panose="02020603050405020304" pitchFamily="18" charset="0"/>
              </a:rPr>
              <a:t>un</a:t>
            </a:r>
            <a:r>
              <a:rPr lang="sl-SI" sz="2000" i="1" dirty="0">
                <a:cs typeface="Times New Roman" panose="02020603050405020304" pitchFamily="18" charset="0"/>
              </a:rPr>
              <a:t> </a:t>
            </a:r>
            <a:r>
              <a:rPr lang="sl-SI" sz="2000" i="1" dirty="0" err="1">
                <a:cs typeface="Times New Roman" panose="02020603050405020304" pitchFamily="18" charset="0"/>
              </a:rPr>
              <a:t>réel</a:t>
            </a:r>
            <a:r>
              <a:rPr lang="sl-SI" sz="2000" i="1" dirty="0">
                <a:cs typeface="Times New Roman" panose="02020603050405020304" pitchFamily="18" charset="0"/>
              </a:rPr>
              <a:t> </a:t>
            </a:r>
            <a:r>
              <a:rPr lang="sl-SI" sz="2000" i="1" dirty="0" err="1">
                <a:cs typeface="Times New Roman" panose="02020603050405020304" pitchFamily="18" charset="0"/>
              </a:rPr>
              <a:t>du</a:t>
            </a:r>
            <a:r>
              <a:rPr lang="sl-SI" sz="2000" i="1" dirty="0">
                <a:cs typeface="Times New Roman" panose="02020603050405020304" pitchFamily="18" charset="0"/>
              </a:rPr>
              <a:t> </a:t>
            </a:r>
            <a:r>
              <a:rPr lang="sl-SI" sz="2000" i="1" dirty="0" err="1">
                <a:cs typeface="Times New Roman" panose="02020603050405020304" pitchFamily="18" charset="0"/>
              </a:rPr>
              <a:t>proximité</a:t>
            </a:r>
            <a:r>
              <a:rPr lang="sl-SI" sz="2000" dirty="0">
                <a:cs typeface="Times New Roman" panose="02020603050405020304" pitchFamily="18" charset="0"/>
              </a:rPr>
              <a:t>), sama »bližina« pa se izraža skozi </a:t>
            </a:r>
            <a:r>
              <a:rPr lang="sl-SI" sz="2000" b="1" dirty="0">
                <a:cs typeface="Times New Roman" panose="02020603050405020304" pitchFamily="18" charset="0"/>
              </a:rPr>
              <a:t>dvojnost</a:t>
            </a:r>
            <a:r>
              <a:rPr lang="sl-SI" sz="2000" dirty="0">
                <a:cs typeface="Times New Roman" panose="02020603050405020304" pitchFamily="18" charset="0"/>
              </a:rPr>
              <a:t>; prisotna je tako v </a:t>
            </a:r>
            <a:r>
              <a:rPr lang="sl-SI" sz="2000" b="1" dirty="0">
                <a:cs typeface="Times New Roman" panose="02020603050405020304" pitchFamily="18" charset="0"/>
              </a:rPr>
              <a:t>dokumentarnem stilu opazovanja </a:t>
            </a:r>
            <a:r>
              <a:rPr lang="sl-SI" sz="2000" dirty="0">
                <a:cs typeface="Times New Roman" panose="02020603050405020304" pitchFamily="18" charset="0"/>
              </a:rPr>
              <a:t>kakor v samih </a:t>
            </a:r>
            <a:r>
              <a:rPr lang="sl-SI" sz="2000" b="1" dirty="0">
                <a:cs typeface="Times New Roman" panose="02020603050405020304" pitchFamily="18" charset="0"/>
              </a:rPr>
              <a:t>objektih filmskih obravnav </a:t>
            </a:r>
            <a:r>
              <a:rPr lang="sl-SI" sz="2000" dirty="0">
                <a:cs typeface="Times New Roman" panose="02020603050405020304" pitchFamily="18" charset="0"/>
              </a:rPr>
              <a:t>– ljudi podobnih generacij režiserjev, v marsičem sorodnih z </a:t>
            </a:r>
            <a:r>
              <a:rPr lang="sl-SI" sz="2000" dirty="0" err="1">
                <a:cs typeface="Times New Roman" panose="02020603050405020304" pitchFamily="18" charset="0"/>
              </a:rPr>
              <a:t>nimi</a:t>
            </a:r>
            <a:r>
              <a:rPr lang="sl-SI" sz="2000" dirty="0">
                <a:cs typeface="Times New Roman" panose="02020603050405020304" pitchFamily="18" charset="0"/>
              </a:rPr>
              <a:t>: intelektualcev in brezposelnih …, študentov, igralcev ali celo klošarjev v metroju. Vse to pa vodi k </a:t>
            </a:r>
            <a:r>
              <a:rPr lang="sl-SI" sz="2000" b="1" dirty="0">
                <a:cs typeface="Times New Roman" panose="02020603050405020304" pitchFamily="18" charset="0"/>
              </a:rPr>
              <a:t>tretjemu elementu »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bližine</a:t>
            </a:r>
            <a:r>
              <a:rPr lang="sl-SI" sz="2000" b="1" dirty="0">
                <a:cs typeface="Times New Roman" panose="02020603050405020304" pitchFamily="18" charset="0"/>
              </a:rPr>
              <a:t>«</a:t>
            </a:r>
            <a:r>
              <a:rPr lang="sl-SI" sz="2000" dirty="0">
                <a:cs typeface="Times New Roman" panose="02020603050405020304" pitchFamily="18" charset="0"/>
              </a:rPr>
              <a:t>, k </a:t>
            </a:r>
            <a:r>
              <a:rPr lang="sl-SI" sz="2000" b="1" dirty="0">
                <a:cs typeface="Times New Roman" panose="02020603050405020304" pitchFamily="18" charset="0"/>
              </a:rPr>
              <a:t>zbližanju z občutkom </a:t>
            </a:r>
            <a:r>
              <a:rPr lang="sl-SI" sz="2000" dirty="0">
                <a:cs typeface="Times New Roman" panose="02020603050405020304" pitchFamily="18" charset="0"/>
              </a:rPr>
              <a:t>za</a:t>
            </a:r>
            <a:r>
              <a:rPr lang="sl-SI" sz="2000" b="1" dirty="0">
                <a:cs typeface="Times New Roman" panose="02020603050405020304" pitchFamily="18" charset="0"/>
              </a:rPr>
              <a:t> socialne spremembe </a:t>
            </a:r>
            <a:r>
              <a:rPr lang="sl-SI" sz="2000" dirty="0">
                <a:cs typeface="Times New Roman" panose="02020603050405020304" pitchFamily="18" charset="0"/>
              </a:rPr>
              <a:t>v razpršeni družbi. </a:t>
            </a:r>
            <a:br>
              <a:rPr lang="sl-SI" sz="2000" dirty="0">
                <a:cs typeface="Times New Roman" panose="02020603050405020304" pitchFamily="18" charset="0"/>
              </a:rPr>
            </a:br>
            <a:endParaRPr lang="sl-SI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25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prevladujoče </a:t>
            </a: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težnje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3528392"/>
          </a:xfrm>
        </p:spPr>
        <p:txBody>
          <a:bodyPr>
            <a:normAutofit fontScale="40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PREVLADUJOČE TEŽNJE francoskega NOVEGA REALIZMA</a:t>
            </a:r>
            <a:endParaRPr lang="sl-SI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6000" i="1" dirty="0">
                <a:cs typeface="Times New Roman" panose="02020603050405020304" pitchFamily="18" charset="0"/>
              </a:rPr>
              <a:t> </a:t>
            </a:r>
            <a:endParaRPr lang="sl-SI" sz="60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filmi konstante</a:t>
            </a:r>
            <a:endParaRPr lang="sl-SI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endParaRPr lang="sl-SI" sz="60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alarmantni filmi</a:t>
            </a:r>
            <a:r>
              <a:rPr lang="sl-SI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6000" dirty="0">
                <a:cs typeface="Times New Roman" panose="02020603050405020304" pitchFamily="18" charset="0"/>
              </a:rPr>
              <a:t>oz. »filmi, ki opozarjajo na </a:t>
            </a:r>
            <a:r>
              <a:rPr lang="sl-SI" sz="6000" b="1" dirty="0">
                <a:cs typeface="Times New Roman" panose="02020603050405020304" pitchFamily="18" charset="0"/>
              </a:rPr>
              <a:t>nevarnost</a:t>
            </a:r>
            <a:r>
              <a:rPr lang="sl-SI" sz="6000" dirty="0">
                <a:cs typeface="Times New Roman" panose="02020603050405020304" pitchFamily="18" charset="0"/>
              </a:rPr>
              <a:t>«</a:t>
            </a:r>
          </a:p>
          <a:p>
            <a:pPr marL="360363" indent="0">
              <a:buNone/>
            </a:pPr>
            <a:endParaRPr lang="sl-SI" sz="6000" dirty="0">
              <a:cs typeface="Times New Roman" panose="02020603050405020304" pitchFamily="18" charset="0"/>
            </a:endParaRPr>
          </a:p>
          <a:p>
            <a:pPr marL="719138" indent="-358775">
              <a:buFont typeface="Wingdings" panose="05000000000000000000" pitchFamily="2" charset="2"/>
              <a:buChar char="Ø"/>
            </a:pPr>
            <a:r>
              <a:rPr lang="sl-SI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filmi solidarnosti</a:t>
            </a:r>
            <a:endParaRPr lang="sl-SI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62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težnje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064896" cy="38164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Filmi konstante </a:t>
            </a:r>
            <a:r>
              <a:rPr lang="sl-SI" sz="2400" dirty="0">
                <a:cs typeface="Times New Roman" panose="02020603050405020304" pitchFamily="18" charset="0"/>
              </a:rPr>
              <a:t>so neke vrste »observacijska« dela, ki </a:t>
            </a:r>
            <a:r>
              <a:rPr lang="sl-SI" sz="2400" b="1" dirty="0">
                <a:cs typeface="Times New Roman" panose="02020603050405020304" pitchFamily="18" charset="0"/>
              </a:rPr>
              <a:t>ugotavljajo »stanje stvari«</a:t>
            </a:r>
            <a:r>
              <a:rPr lang="sl-SI" sz="2400" dirty="0">
                <a:cs typeface="Times New Roman" panose="02020603050405020304" pitchFamily="18" charset="0"/>
              </a:rPr>
              <a:t>. Njihov </a:t>
            </a:r>
            <a:r>
              <a:rPr lang="sl-SI" sz="2400" b="1" dirty="0">
                <a:cs typeface="Times New Roman" panose="02020603050405020304" pitchFamily="18" charset="0"/>
              </a:rPr>
              <a:t>pristop</a:t>
            </a:r>
            <a:r>
              <a:rPr lang="sl-SI" sz="2400" dirty="0">
                <a:cs typeface="Times New Roman" panose="02020603050405020304" pitchFamily="18" charset="0"/>
              </a:rPr>
              <a:t> k izbranim tematikam je </a:t>
            </a:r>
            <a:r>
              <a:rPr lang="sl-SI" sz="2400" b="1" dirty="0">
                <a:cs typeface="Times New Roman" panose="02020603050405020304" pitchFamily="18" charset="0"/>
              </a:rPr>
              <a:t>neposreden</a:t>
            </a:r>
            <a:r>
              <a:rPr lang="sl-SI" sz="2400" dirty="0">
                <a:cs typeface="Times New Roman" panose="02020603050405020304" pitchFamily="18" charset="0"/>
              </a:rPr>
              <a:t>, strog, skoraj </a:t>
            </a:r>
            <a:r>
              <a:rPr lang="sl-SI" sz="2400" b="1" dirty="0">
                <a:cs typeface="Times New Roman" panose="02020603050405020304" pitchFamily="18" charset="0"/>
              </a:rPr>
              <a:t>etnografski</a:t>
            </a:r>
            <a:r>
              <a:rPr lang="sl-SI" sz="2400" dirty="0">
                <a:cs typeface="Times New Roman" panose="02020603050405020304" pitchFamily="18" charset="0"/>
              </a:rPr>
              <a:t>; pereče tematike družbene realnosti razkrivajo na domala </a:t>
            </a:r>
            <a:r>
              <a:rPr lang="sl-SI" sz="2400" b="1" dirty="0" err="1">
                <a:cs typeface="Times New Roman" panose="02020603050405020304" pitchFamily="18" charset="0"/>
              </a:rPr>
              <a:t>dokumentarističen</a:t>
            </a:r>
            <a:r>
              <a:rPr lang="sl-SI" sz="2400" b="1" dirty="0">
                <a:cs typeface="Times New Roman" panose="02020603050405020304" pitchFamily="18" charset="0"/>
              </a:rPr>
              <a:t> način</a:t>
            </a:r>
            <a:r>
              <a:rPr lang="sl-SI" sz="2400" dirty="0">
                <a:cs typeface="Times New Roman" panose="02020603050405020304" pitchFamily="18" charset="0"/>
              </a:rPr>
              <a:t>, vendar pa ne pozivajo k neposredni akciji, saj je njihova vloga predvsem </a:t>
            </a:r>
            <a:r>
              <a:rPr lang="sl-SI" sz="2400" b="1" dirty="0">
                <a:cs typeface="Times New Roman" panose="02020603050405020304" pitchFamily="18" charset="0"/>
              </a:rPr>
              <a:t>informativna</a:t>
            </a:r>
            <a:r>
              <a:rPr lang="sl-SI" sz="2400" dirty="0">
                <a:cs typeface="Times New Roman" panose="02020603050405020304" pitchFamily="18" charset="0"/>
              </a:rPr>
              <a:t> oziroma </a:t>
            </a:r>
            <a:r>
              <a:rPr lang="sl-SI" sz="2400" b="1" dirty="0">
                <a:cs typeface="Times New Roman" panose="02020603050405020304" pitchFamily="18" charset="0"/>
              </a:rPr>
              <a:t>izobraževalna</a:t>
            </a:r>
            <a:r>
              <a:rPr lang="sl-SI" sz="2400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sl-SI" sz="1400" i="1" dirty="0">
                <a:cs typeface="Times New Roman" panose="02020603050405020304" pitchFamily="18" charset="0"/>
              </a:rPr>
              <a:t> </a:t>
            </a:r>
            <a:endParaRPr lang="sl-SI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Imeti (ali ne) </a:t>
            </a:r>
            <a:r>
              <a:rPr lang="sl-SI" sz="2400" dirty="0">
                <a:cs typeface="Times New Roman" panose="02020603050405020304" pitchFamily="18" charset="0"/>
              </a:rPr>
              <a:t>in </a:t>
            </a:r>
            <a:r>
              <a:rPr lang="sl-SI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Leta možnosti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32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težnje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164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4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Alarmantni filmi </a:t>
            </a:r>
            <a:r>
              <a:rPr lang="sl-SI" sz="2400" dirty="0">
                <a:cs typeface="Times New Roman" panose="02020603050405020304" pitchFamily="18" charset="0"/>
              </a:rPr>
              <a:t>so izraziteje </a:t>
            </a:r>
            <a:r>
              <a:rPr lang="sl-SI" sz="2400" b="1" dirty="0">
                <a:cs typeface="Times New Roman" panose="02020603050405020304" pitchFamily="18" charset="0"/>
              </a:rPr>
              <a:t>politično angažirani </a:t>
            </a:r>
            <a:r>
              <a:rPr lang="sl-SI" sz="2400" dirty="0">
                <a:cs typeface="Times New Roman" panose="02020603050405020304" pitchFamily="18" charset="0"/>
              </a:rPr>
              <a:t>ter opozarjajo na </a:t>
            </a:r>
            <a:r>
              <a:rPr lang="sl-SI" sz="2400" b="1" dirty="0">
                <a:cs typeface="Times New Roman" panose="02020603050405020304" pitchFamily="18" charset="0"/>
              </a:rPr>
              <a:t>družbene</a:t>
            </a:r>
            <a:r>
              <a:rPr lang="sl-SI" sz="2400" dirty="0">
                <a:cs typeface="Times New Roman" panose="02020603050405020304" pitchFamily="18" charset="0"/>
              </a:rPr>
              <a:t> </a:t>
            </a:r>
            <a:r>
              <a:rPr lang="sl-SI" sz="2400" b="1" dirty="0">
                <a:cs typeface="Times New Roman" panose="02020603050405020304" pitchFamily="18" charset="0"/>
              </a:rPr>
              <a:t>anomalije</a:t>
            </a:r>
            <a:r>
              <a:rPr lang="sl-SI" sz="2400" dirty="0">
                <a:cs typeface="Times New Roman" panose="02020603050405020304" pitchFamily="18" charset="0"/>
              </a:rPr>
              <a:t> in </a:t>
            </a:r>
            <a:r>
              <a:rPr lang="sl-SI" sz="2400" b="1" dirty="0">
                <a:cs typeface="Times New Roman" panose="02020603050405020304" pitchFamily="18" charset="0"/>
              </a:rPr>
              <a:t>nevralgične točke</a:t>
            </a:r>
            <a:r>
              <a:rPr lang="sl-SI" sz="2400" dirty="0">
                <a:cs typeface="Times New Roman" panose="02020603050405020304" pitchFamily="18" charset="0"/>
              </a:rPr>
              <a:t>. V njih sta zaznavni odkrito izražena </a:t>
            </a:r>
            <a:r>
              <a:rPr lang="sl-SI" sz="2400" b="1" dirty="0">
                <a:cs typeface="Times New Roman" panose="02020603050405020304" pitchFamily="18" charset="0"/>
              </a:rPr>
              <a:t>prizadetost</a:t>
            </a:r>
            <a:r>
              <a:rPr lang="sl-SI" sz="2400" dirty="0">
                <a:cs typeface="Times New Roman" panose="02020603050405020304" pitchFamily="18" charset="0"/>
              </a:rPr>
              <a:t> in </a:t>
            </a:r>
            <a:r>
              <a:rPr lang="sl-SI" sz="2400" b="1" dirty="0">
                <a:cs typeface="Times New Roman" panose="02020603050405020304" pitchFamily="18" charset="0"/>
              </a:rPr>
              <a:t>zaveza</a:t>
            </a:r>
            <a:r>
              <a:rPr lang="sl-SI" sz="2400" dirty="0">
                <a:cs typeface="Times New Roman" panose="02020603050405020304" pitchFamily="18" charset="0"/>
              </a:rPr>
              <a:t> ustvarjalcev. </a:t>
            </a:r>
          </a:p>
          <a:p>
            <a:pPr marL="0" indent="0">
              <a:buNone/>
            </a:pPr>
            <a:r>
              <a:rPr lang="sl-SI" sz="1400" i="1" dirty="0">
                <a:cs typeface="Times New Roman" panose="02020603050405020304" pitchFamily="18" charset="0"/>
              </a:rPr>
              <a:t> </a:t>
            </a:r>
            <a:endParaRPr lang="sl-SI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Fred</a:t>
            </a:r>
            <a:r>
              <a:rPr lang="sl-SI" sz="2400" i="1" dirty="0">
                <a:cs typeface="Times New Roman" panose="02020603050405020304" pitchFamily="18" charset="0"/>
              </a:rPr>
              <a:t> </a:t>
            </a:r>
            <a:r>
              <a:rPr lang="sl-SI" sz="2400" dirty="0">
                <a:cs typeface="Times New Roman" panose="02020603050405020304" pitchFamily="18" charset="0"/>
              </a:rPr>
              <a:t>in </a:t>
            </a:r>
            <a:r>
              <a:rPr lang="sl-SI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Jezusovo življenje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7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težnje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164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Filmi solidarnosti </a:t>
            </a:r>
            <a:r>
              <a:rPr lang="sl-SI" sz="2400" dirty="0">
                <a:cs typeface="Times New Roman" panose="02020603050405020304" pitchFamily="18" charset="0"/>
              </a:rPr>
              <a:t>podajajo svoj pogled na že »</a:t>
            </a:r>
            <a:r>
              <a:rPr lang="sl-SI" sz="2400" b="1" dirty="0">
                <a:cs typeface="Times New Roman" panose="02020603050405020304" pitchFamily="18" charset="0"/>
              </a:rPr>
              <a:t>odprte rane</a:t>
            </a:r>
            <a:r>
              <a:rPr lang="sl-SI" sz="2400" dirty="0">
                <a:cs typeface="Times New Roman" panose="02020603050405020304" pitchFamily="18" charset="0"/>
              </a:rPr>
              <a:t>« v družbenem tkivu sodobnosti in skozi predpostavko, da </a:t>
            </a:r>
            <a:r>
              <a:rPr lang="sl-SI" sz="2400" b="1" dirty="0">
                <a:cs typeface="Times New Roman" panose="02020603050405020304" pitchFamily="18" charset="0"/>
              </a:rPr>
              <a:t>stvari še niso povsem izgubljene</a:t>
            </a:r>
            <a:r>
              <a:rPr lang="sl-SI" sz="2400" dirty="0">
                <a:cs typeface="Times New Roman" panose="02020603050405020304" pitchFamily="18" charset="0"/>
              </a:rPr>
              <a:t>, </a:t>
            </a:r>
            <a:r>
              <a:rPr lang="sl-SI" sz="2400" i="1" dirty="0">
                <a:cs typeface="Times New Roman" panose="02020603050405020304" pitchFamily="18" charset="0"/>
              </a:rPr>
              <a:t>»vse dokler imajo ljudje željo po dialogu in deljenju skrbi«</a:t>
            </a:r>
            <a:r>
              <a:rPr lang="sl-SI" sz="2400" dirty="0">
                <a:cs typeface="Times New Roman" panose="02020603050405020304" pitchFamily="18" charset="0"/>
              </a:rPr>
              <a:t> (Franck </a:t>
            </a:r>
            <a:r>
              <a:rPr lang="sl-SI" sz="2400" b="1" dirty="0" err="1">
                <a:cs typeface="Times New Roman" panose="02020603050405020304" pitchFamily="18" charset="0"/>
              </a:rPr>
              <a:t>Garbaz</a:t>
            </a:r>
            <a:r>
              <a:rPr lang="sl-SI" sz="2400" dirty="0">
                <a:cs typeface="Times New Roman" panose="02020603050405020304" pitchFamily="18" charset="0"/>
              </a:rPr>
              <a:t>), apelirajo na kritično soudeležbo občinstva.</a:t>
            </a:r>
          </a:p>
          <a:p>
            <a:pPr marL="0" indent="0">
              <a:buNone/>
            </a:pPr>
            <a:r>
              <a:rPr lang="sl-SI" sz="1400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sl-SI" sz="2400" dirty="0">
                <a:cs typeface="Times New Roman" panose="02020603050405020304" pitchFamily="18" charset="0"/>
              </a:rPr>
              <a:t>opus Roberta </a:t>
            </a:r>
            <a:r>
              <a:rPr lang="sl-SI" sz="2400" dirty="0" err="1">
                <a:cs typeface="Times New Roman" panose="02020603050405020304" pitchFamily="18" charset="0"/>
              </a:rPr>
              <a:t>Guédiguiana</a:t>
            </a:r>
            <a:r>
              <a:rPr lang="sl-SI" sz="2400" dirty="0">
                <a:cs typeface="Times New Roman" panose="02020603050405020304" pitchFamily="18" charset="0"/>
              </a:rPr>
              <a:t> in </a:t>
            </a:r>
            <a:r>
              <a:rPr lang="sl-SI" sz="2400" dirty="0" err="1">
                <a:cs typeface="Times New Roman" panose="02020603050405020304" pitchFamily="18" charset="0"/>
              </a:rPr>
              <a:t>Manuela</a:t>
            </a:r>
            <a:r>
              <a:rPr lang="sl-SI" sz="2400" dirty="0"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cs typeface="Times New Roman" panose="02020603050405020304" pitchFamily="18" charset="0"/>
              </a:rPr>
              <a:t>Poirierja</a:t>
            </a:r>
            <a:r>
              <a:rPr lang="sl-SI" sz="2400" dirty="0">
                <a:cs typeface="Times New Roman" panose="02020603050405020304" pitchFamily="18" charset="0"/>
              </a:rPr>
              <a:t> ter dela kot </a:t>
            </a:r>
            <a:r>
              <a:rPr lang="sl-SI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Življenje, kot ga sanjajo angeli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79"/>
            <a:ext cx="7848872" cy="309634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sl-SI" sz="9600" b="1" i="1" dirty="0">
                <a:solidFill>
                  <a:schemeClr val="bg1"/>
                </a:solidFill>
                <a:cs typeface="Times New Roman" pitchFamily="18" charset="0"/>
              </a:rPr>
              <a:t>Sneg na Kilimandžaru</a:t>
            </a:r>
          </a:p>
          <a:p>
            <a:pPr marL="0" indent="0" algn="ctr">
              <a:buNone/>
            </a:pPr>
            <a:r>
              <a:rPr lang="sl-SI" sz="7200" dirty="0">
                <a:solidFill>
                  <a:schemeClr val="bg1"/>
                </a:solidFill>
                <a:cs typeface="Times New Roman" panose="02020603050405020304" pitchFamily="18" charset="0"/>
              </a:rPr>
              <a:t>(Les </a:t>
            </a:r>
            <a:r>
              <a:rPr lang="sl-SI" sz="7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Neiges</a:t>
            </a:r>
            <a:r>
              <a:rPr lang="sl-SI" sz="7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sl-SI" sz="7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du</a:t>
            </a:r>
            <a:r>
              <a:rPr lang="sl-SI" sz="7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sl-SI" sz="7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Kilimandjaro</a:t>
            </a:r>
            <a:r>
              <a:rPr lang="sl-SI" sz="7200" dirty="0">
                <a:solidFill>
                  <a:schemeClr val="bg1"/>
                </a:solidFill>
                <a:cs typeface="Times New Roman" pitchFamily="18" charset="0"/>
              </a:rPr>
              <a:t>, 2011) </a:t>
            </a:r>
          </a:p>
          <a:p>
            <a:pPr marL="0" indent="0" algn="ctr">
              <a:buNone/>
            </a:pPr>
            <a:r>
              <a:rPr lang="sl-SI" sz="9600" b="1" dirty="0">
                <a:cs typeface="Times New Roman" panose="02020603050405020304" pitchFamily="18" charset="0"/>
              </a:rPr>
              <a:t>Robert </a:t>
            </a:r>
            <a:r>
              <a:rPr lang="sl-SI" sz="9600" b="1" dirty="0" err="1">
                <a:cs typeface="Times New Roman" panose="02020603050405020304" pitchFamily="18" charset="0"/>
              </a:rPr>
              <a:t>Guédiguian</a:t>
            </a:r>
            <a:r>
              <a:rPr lang="sl-SI" sz="9600" b="1" dirty="0">
                <a:cs typeface="Times New Roman" panose="02020603050405020304" pitchFamily="18" charset="0"/>
              </a:rPr>
              <a:t> </a:t>
            </a:r>
            <a:r>
              <a:rPr lang="sl-SI" sz="9600" dirty="0">
                <a:cs typeface="Times New Roman" panose="02020603050405020304" pitchFamily="18" charset="0"/>
              </a:rPr>
              <a:t>(Francija)</a:t>
            </a:r>
          </a:p>
        </p:txBody>
      </p:sp>
    </p:spTree>
    <p:extLst>
      <p:ext uri="{BB962C8B-B14F-4D97-AF65-F5344CB8AC3E}">
        <p14:creationId xmlns:p14="http://schemas.microsoft.com/office/powerpoint/2010/main" val="2242617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težnje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136904" cy="3816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>
                <a:cs typeface="Times New Roman" panose="02020603050405020304" pitchFamily="18" charset="0"/>
              </a:rPr>
              <a:t>Logična posledica je </a:t>
            </a:r>
            <a:r>
              <a:rPr lang="sl-SI" sz="2400" b="1" dirty="0">
                <a:cs typeface="Times New Roman" panose="02020603050405020304" pitchFamily="18" charset="0"/>
              </a:rPr>
              <a:t>raznovrstnost v načinih angažiranosti, </a:t>
            </a:r>
            <a:r>
              <a:rPr lang="sl-SI" sz="2400" dirty="0">
                <a:cs typeface="Times New Roman" panose="02020603050405020304" pitchFamily="18" charset="0"/>
              </a:rPr>
              <a:t>ki pa se v temeljih vendarle združujejo pod skupnim imenovalcem, izborno ponazorjenim s prispodobo režiserja </a:t>
            </a:r>
            <a:r>
              <a:rPr lang="sl-SI" sz="2400" dirty="0" err="1">
                <a:cs typeface="Times New Roman" panose="02020603050405020304" pitchFamily="18" charset="0"/>
              </a:rPr>
              <a:t>Karima</a:t>
            </a:r>
            <a:r>
              <a:rPr lang="sl-SI" sz="2400" b="1" dirty="0">
                <a:cs typeface="Times New Roman" panose="02020603050405020304" pitchFamily="18" charset="0"/>
              </a:rPr>
              <a:t> </a:t>
            </a:r>
            <a:r>
              <a:rPr lang="sl-SI" sz="2400" b="1" dirty="0" err="1">
                <a:cs typeface="Times New Roman" panose="02020603050405020304" pitchFamily="18" charset="0"/>
              </a:rPr>
              <a:t>Dridija</a:t>
            </a:r>
            <a:r>
              <a:rPr lang="sl-SI" sz="2400" dirty="0"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sl-SI" sz="1400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i="1" dirty="0">
                <a:cs typeface="Times New Roman" panose="02020603050405020304" pitchFamily="18" charset="0"/>
              </a:rPr>
              <a:t>»V naših filmih mora biti </a:t>
            </a:r>
            <a:r>
              <a:rPr lang="sl-SI" sz="2400" b="1" i="1" dirty="0">
                <a:cs typeface="Times New Roman" panose="02020603050405020304" pitchFamily="18" charset="0"/>
              </a:rPr>
              <a:t>razvidno</a:t>
            </a:r>
            <a:r>
              <a:rPr lang="sl-SI" sz="2400" i="1" dirty="0">
                <a:cs typeface="Times New Roman" panose="02020603050405020304" pitchFamily="18" charset="0"/>
              </a:rPr>
              <a:t> politično, socialno in humanistično </a:t>
            </a:r>
            <a:r>
              <a:rPr lang="sl-SI" sz="2400" b="1" i="1" dirty="0">
                <a:cs typeface="Times New Roman" panose="02020603050405020304" pitchFamily="18" charset="0"/>
              </a:rPr>
              <a:t>stališče</a:t>
            </a:r>
            <a:r>
              <a:rPr lang="sl-SI" sz="2400" i="1" dirty="0">
                <a:cs typeface="Times New Roman" panose="02020603050405020304" pitchFamily="18" charset="0"/>
              </a:rPr>
              <a:t>. To je namreč </a:t>
            </a:r>
            <a:r>
              <a:rPr lang="sl-SI" sz="2400" b="1" i="1" dirty="0">
                <a:cs typeface="Times New Roman" panose="02020603050405020304" pitchFamily="18" charset="0"/>
              </a:rPr>
              <a:t>način boja</a:t>
            </a:r>
            <a:r>
              <a:rPr lang="sl-SI" sz="2400" i="1" dirty="0">
                <a:cs typeface="Times New Roman" panose="02020603050405020304" pitchFamily="18" charset="0"/>
              </a:rPr>
              <a:t>, ki smo si ga izbrali; brez nujne militantnosti </a:t>
            </a:r>
            <a:r>
              <a:rPr lang="sl-SI" sz="2400" b="1" i="1" dirty="0">
                <a:cs typeface="Times New Roman" panose="02020603050405020304" pitchFamily="18" charset="0"/>
              </a:rPr>
              <a:t>hočem snemati filme </a:t>
            </a:r>
            <a:r>
              <a:rPr lang="sl-SI" sz="2400" i="1" dirty="0">
                <a:cs typeface="Times New Roman" panose="02020603050405020304" pitchFamily="18" charset="0"/>
              </a:rPr>
              <a:t>s</a:t>
            </a:r>
            <a:r>
              <a:rPr lang="sl-SI" sz="2400" b="1" i="1" dirty="0">
                <a:cs typeface="Times New Roman" panose="02020603050405020304" pitchFamily="18" charset="0"/>
              </a:rPr>
              <a:t> sporočilom</a:t>
            </a:r>
            <a:r>
              <a:rPr lang="sl-SI" sz="2400" i="1" dirty="0">
                <a:cs typeface="Times New Roman" panose="02020603050405020304" pitchFamily="18" charset="0"/>
              </a:rPr>
              <a:t>. Filme skušamo ustvarjati kot </a:t>
            </a:r>
            <a:r>
              <a:rPr lang="sl-SI" sz="2400" b="1" i="1" dirty="0">
                <a:cs typeface="Times New Roman" panose="02020603050405020304" pitchFamily="18" charset="0"/>
              </a:rPr>
              <a:t>protitelesca</a:t>
            </a:r>
            <a:r>
              <a:rPr lang="sl-SI" sz="2400" i="1" dirty="0">
                <a:cs typeface="Times New Roman" panose="02020603050405020304" pitchFamily="18" charset="0"/>
              </a:rPr>
              <a:t>, s katerimi se borimo proti </a:t>
            </a:r>
            <a:r>
              <a:rPr lang="sl-SI" sz="2400" b="1" i="1" dirty="0">
                <a:cs typeface="Times New Roman" panose="02020603050405020304" pitchFamily="18" charset="0"/>
              </a:rPr>
              <a:t>virusom </a:t>
            </a:r>
            <a:r>
              <a:rPr lang="sl-SI" sz="2400" i="1" dirty="0">
                <a:cs typeface="Times New Roman" panose="02020603050405020304" pitchFamily="18" charset="0"/>
              </a:rPr>
              <a:t>družbenih krivic.«</a:t>
            </a:r>
          </a:p>
        </p:txBody>
      </p:sp>
    </p:spTree>
    <p:extLst>
      <p:ext uri="{BB962C8B-B14F-4D97-AF65-F5344CB8AC3E}">
        <p14:creationId xmlns:p14="http://schemas.microsoft.com/office/powerpoint/2010/main" val="3899954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528" y="1939638"/>
            <a:ext cx="25922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323528" y="76470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ROBERT GUÉDIGUIAN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400" dirty="0">
                <a:cs typeface="Times New Roman" pitchFamily="18" charset="0"/>
              </a:rPr>
              <a:t>(Francija: 1953–)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7" name="Slika 6" descr="Povezana sl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48072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65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avtorji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7"/>
            <a:ext cx="7848872" cy="3384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ROBERT GUÉDIGUIAN</a:t>
            </a:r>
          </a:p>
          <a:p>
            <a:pPr marL="0" indent="0">
              <a:buNone/>
            </a:pPr>
            <a:r>
              <a:rPr lang="sl-SI" sz="1200" b="1" dirty="0">
                <a:cs typeface="Times New Roman" panose="02020603050405020304" pitchFamily="18" charset="0"/>
              </a:rPr>
              <a:t> </a:t>
            </a: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800" b="1" dirty="0">
                <a:cs typeface="Times New Roman" panose="02020603050405020304" pitchFamily="18" charset="0"/>
              </a:rPr>
              <a:t>filmografija (izbor):</a:t>
            </a:r>
            <a:br>
              <a:rPr lang="sl-SI" sz="2800" dirty="0">
                <a:cs typeface="Times New Roman" panose="02020603050405020304" pitchFamily="18" charset="0"/>
              </a:rPr>
            </a:br>
            <a:endParaRPr lang="sl-SI" sz="1200" dirty="0">
              <a:cs typeface="Times New Roman" panose="02020603050405020304" pitchFamily="18" charset="0"/>
            </a:endParaRPr>
          </a:p>
          <a:p>
            <a:pPr marL="360363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1980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Dernier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Été </a:t>
            </a:r>
            <a:r>
              <a:rPr lang="sl-SI" sz="2000" dirty="0">
                <a:cs typeface="Times New Roman" panose="02020603050405020304" pitchFamily="18" charset="0"/>
              </a:rPr>
              <a:t>(</a:t>
            </a:r>
            <a:r>
              <a:rPr lang="sl-SI" sz="2000" i="1" dirty="0">
                <a:cs typeface="Times New Roman" panose="02020603050405020304" pitchFamily="18" charset="0"/>
              </a:rPr>
              <a:t>Preteklo poletje</a:t>
            </a:r>
            <a:r>
              <a:rPr lang="sl-SI" sz="2000" dirty="0">
                <a:cs typeface="Times New Roman" panose="02020603050405020304" pitchFamily="18" charset="0"/>
              </a:rPr>
              <a:t>)</a:t>
            </a:r>
            <a:br>
              <a:rPr lang="sl-SI" sz="2000" dirty="0">
                <a:cs typeface="Times New Roman" panose="02020603050405020304" pitchFamily="18" charset="0"/>
              </a:rPr>
            </a:br>
            <a:r>
              <a:rPr lang="sl-SI" sz="2000" dirty="0">
                <a:cs typeface="Times New Roman" panose="02020603050405020304" pitchFamily="18" charset="0"/>
              </a:rPr>
              <a:t>1995 </a:t>
            </a:r>
            <a:r>
              <a:rPr lang="sl-SI" sz="2000" b="1" i="1" dirty="0">
                <a:cs typeface="Times New Roman" panose="02020603050405020304" pitchFamily="18" charset="0"/>
              </a:rPr>
              <a:t>À la </a:t>
            </a:r>
            <a:r>
              <a:rPr lang="sl-SI" sz="2000" b="1" i="1" dirty="0" err="1">
                <a:cs typeface="Times New Roman" panose="02020603050405020304" pitchFamily="18" charset="0"/>
              </a:rPr>
              <a:t>vie</a:t>
            </a:r>
            <a:r>
              <a:rPr lang="sl-SI" sz="2000" b="1" i="1" dirty="0">
                <a:cs typeface="Times New Roman" panose="02020603050405020304" pitchFamily="18" charset="0"/>
              </a:rPr>
              <a:t>, à la </a:t>
            </a:r>
            <a:r>
              <a:rPr lang="sl-SI" sz="2000" b="1" i="1" dirty="0" err="1">
                <a:cs typeface="Times New Roman" panose="02020603050405020304" pitchFamily="18" charset="0"/>
              </a:rPr>
              <a:t>mort</a:t>
            </a:r>
            <a:r>
              <a:rPr lang="sl-SI" sz="2000" b="1" i="1" dirty="0">
                <a:cs typeface="Times New Roman" panose="02020603050405020304" pitchFamily="18" charset="0"/>
              </a:rPr>
              <a:t>! </a:t>
            </a:r>
            <a:r>
              <a:rPr lang="sl-SI" sz="2000" dirty="0">
                <a:cs typeface="Times New Roman" panose="02020603050405020304" pitchFamily="18" charset="0"/>
              </a:rPr>
              <a:t>(</a:t>
            </a:r>
            <a:r>
              <a:rPr lang="sl-SI" sz="2000" i="1" dirty="0">
                <a:cs typeface="Times New Roman" panose="02020603050405020304" pitchFamily="18" charset="0"/>
              </a:rPr>
              <a:t>Na življenje! Na smrt!</a:t>
            </a:r>
            <a:r>
              <a:rPr lang="sl-SI" sz="2000" dirty="0">
                <a:cs typeface="Times New Roman" panose="02020603050405020304" pitchFamily="18" charset="0"/>
              </a:rPr>
              <a:t>)</a:t>
            </a:r>
            <a:br>
              <a:rPr lang="sl-SI" sz="2000" dirty="0">
                <a:cs typeface="Times New Roman" panose="02020603050405020304" pitchFamily="18" charset="0"/>
              </a:rPr>
            </a:br>
            <a:r>
              <a:rPr lang="sl-SI" sz="2000" dirty="0">
                <a:cs typeface="Times New Roman" panose="02020603050405020304" pitchFamily="18" charset="0"/>
              </a:rPr>
              <a:t>1997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Marius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et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Jeannette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2000" dirty="0">
                <a:cs typeface="Times New Roman" panose="02020603050405020304" pitchFamily="18" charset="0"/>
              </a:rPr>
              <a:t>(</a:t>
            </a:r>
            <a:r>
              <a:rPr lang="sl-SI" sz="2000" i="1" dirty="0" err="1">
                <a:cs typeface="Times New Roman" panose="02020603050405020304" pitchFamily="18" charset="0"/>
              </a:rPr>
              <a:t>Marius</a:t>
            </a:r>
            <a:r>
              <a:rPr lang="sl-SI" sz="2000" i="1" dirty="0">
                <a:cs typeface="Times New Roman" panose="02020603050405020304" pitchFamily="18" charset="0"/>
              </a:rPr>
              <a:t> in </a:t>
            </a:r>
            <a:r>
              <a:rPr lang="sl-SI" sz="2000" i="1" dirty="0" err="1">
                <a:cs typeface="Times New Roman" panose="02020603050405020304" pitchFamily="18" charset="0"/>
              </a:rPr>
              <a:t>Jeannette</a:t>
            </a:r>
            <a:r>
              <a:rPr lang="sl-SI" sz="2000" dirty="0">
                <a:cs typeface="Times New Roman" panose="02020603050405020304" pitchFamily="18" charset="0"/>
              </a:rPr>
              <a:t>)</a:t>
            </a:r>
            <a:br>
              <a:rPr lang="sl-SI" sz="2000" dirty="0">
                <a:cs typeface="Times New Roman" panose="02020603050405020304" pitchFamily="18" charset="0"/>
              </a:rPr>
            </a:br>
            <a:r>
              <a:rPr lang="sl-SI" sz="2000" dirty="0">
                <a:cs typeface="Times New Roman" panose="02020603050405020304" pitchFamily="18" charset="0"/>
              </a:rPr>
              <a:t>2000 </a:t>
            </a:r>
            <a:r>
              <a:rPr lang="sl-SI" sz="2000" b="1" i="1" dirty="0">
                <a:cs typeface="Times New Roman" panose="02020603050405020304" pitchFamily="18" charset="0"/>
              </a:rPr>
              <a:t>À </a:t>
            </a:r>
            <a:r>
              <a:rPr lang="sl-SI" sz="2000" b="1" i="1" dirty="0" err="1">
                <a:cs typeface="Times New Roman" panose="02020603050405020304" pitchFamily="18" charset="0"/>
              </a:rPr>
              <a:t>l'attaque</a:t>
            </a:r>
            <a:r>
              <a:rPr lang="sl-SI" sz="2000" i="1" dirty="0">
                <a:cs typeface="Times New Roman" panose="02020603050405020304" pitchFamily="18" charset="0"/>
              </a:rPr>
              <a:t>! </a:t>
            </a:r>
            <a:r>
              <a:rPr lang="sl-SI" sz="2000" dirty="0">
                <a:cs typeface="Times New Roman" panose="02020603050405020304" pitchFamily="18" charset="0"/>
              </a:rPr>
              <a:t>(</a:t>
            </a:r>
            <a:r>
              <a:rPr lang="sl-SI" sz="2000" i="1" dirty="0">
                <a:cs typeface="Times New Roman" panose="02020603050405020304" pitchFamily="18" charset="0"/>
              </a:rPr>
              <a:t>V napad!</a:t>
            </a:r>
            <a:r>
              <a:rPr lang="sl-SI" sz="2000" dirty="0">
                <a:cs typeface="Times New Roman" panose="02020603050405020304" pitchFamily="18" charset="0"/>
              </a:rPr>
              <a:t>)</a:t>
            </a:r>
            <a:br>
              <a:rPr lang="sl-SI" sz="2000" dirty="0">
                <a:cs typeface="Times New Roman" panose="02020603050405020304" pitchFamily="18" charset="0"/>
              </a:rPr>
            </a:br>
            <a:r>
              <a:rPr lang="sl-SI" sz="2000" dirty="0">
                <a:cs typeface="Times New Roman" panose="02020603050405020304" pitchFamily="18" charset="0"/>
              </a:rPr>
              <a:t>2000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La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ville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est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tranquille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2000" dirty="0">
                <a:cs typeface="Times New Roman" panose="02020603050405020304" pitchFamily="18" charset="0"/>
              </a:rPr>
              <a:t>(</a:t>
            </a:r>
            <a:r>
              <a:rPr lang="sl-SI" sz="2000" i="1" dirty="0">
                <a:cs typeface="Times New Roman" panose="02020603050405020304" pitchFamily="18" charset="0"/>
              </a:rPr>
              <a:t>Mesto je mirno</a:t>
            </a:r>
            <a:r>
              <a:rPr lang="sl-SI" sz="2000" dirty="0">
                <a:cs typeface="Times New Roman" panose="02020603050405020304" pitchFamily="18" charset="0"/>
              </a:rPr>
              <a:t>)</a:t>
            </a:r>
            <a:br>
              <a:rPr lang="sl-SI" sz="2000" dirty="0">
                <a:cs typeface="Times New Roman" panose="02020603050405020304" pitchFamily="18" charset="0"/>
              </a:rPr>
            </a:br>
            <a:r>
              <a:rPr lang="sl-SI" sz="2000" dirty="0">
                <a:cs typeface="Times New Roman" panose="02020603050405020304" pitchFamily="18" charset="0"/>
              </a:rPr>
              <a:t>2002 </a:t>
            </a:r>
            <a:r>
              <a:rPr lang="sl-SI" sz="2000" b="1" i="1" dirty="0">
                <a:cs typeface="Times New Roman" panose="02020603050405020304" pitchFamily="18" charset="0"/>
              </a:rPr>
              <a:t>Marie-Jo et </a:t>
            </a:r>
            <a:r>
              <a:rPr lang="sl-SI" sz="2000" b="1" i="1" dirty="0" err="1">
                <a:cs typeface="Times New Roman" panose="02020603050405020304" pitchFamily="18" charset="0"/>
              </a:rPr>
              <a:t>ses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  <a:r>
              <a:rPr lang="sl-SI" sz="2000" b="1" i="1" dirty="0" err="1">
                <a:cs typeface="Times New Roman" panose="02020603050405020304" pitchFamily="18" charset="0"/>
              </a:rPr>
              <a:t>deux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  <a:r>
              <a:rPr lang="sl-SI" sz="2000" b="1" i="1" dirty="0" err="1">
                <a:cs typeface="Times New Roman" panose="02020603050405020304" pitchFamily="18" charset="0"/>
              </a:rPr>
              <a:t>amours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  <a:r>
              <a:rPr lang="sl-SI" sz="2000" dirty="0">
                <a:cs typeface="Times New Roman" panose="02020603050405020304" pitchFamily="18" charset="0"/>
              </a:rPr>
              <a:t>(</a:t>
            </a:r>
            <a:r>
              <a:rPr lang="sl-SI" sz="2000" i="1" dirty="0">
                <a:cs typeface="Times New Roman" panose="02020603050405020304" pitchFamily="18" charset="0"/>
              </a:rPr>
              <a:t>Marie-Jo in njena ljubimca</a:t>
            </a:r>
            <a:r>
              <a:rPr lang="sl-SI" sz="2000" dirty="0">
                <a:cs typeface="Times New Roman" panose="02020603050405020304" pitchFamily="18" charset="0"/>
              </a:rPr>
              <a:t>)</a:t>
            </a:r>
            <a:br>
              <a:rPr lang="sl-SI" sz="2000" dirty="0">
                <a:cs typeface="Times New Roman" panose="02020603050405020304" pitchFamily="18" charset="0"/>
              </a:rPr>
            </a:br>
            <a:r>
              <a:rPr lang="sl-SI" sz="2000" dirty="0">
                <a:cs typeface="Times New Roman" panose="02020603050405020304" pitchFamily="18" charset="0"/>
              </a:rPr>
              <a:t>2004 </a:t>
            </a:r>
            <a:r>
              <a:rPr lang="sl-SI" sz="2000" b="1" i="1" dirty="0" err="1">
                <a:cs typeface="Times New Roman" panose="02020603050405020304" pitchFamily="18" charset="0"/>
              </a:rPr>
              <a:t>Mon</a:t>
            </a:r>
            <a:r>
              <a:rPr lang="sl-SI" sz="2000" b="1" i="1" dirty="0">
                <a:cs typeface="Times New Roman" panose="02020603050405020304" pitchFamily="18" charset="0"/>
              </a:rPr>
              <a:t> père </a:t>
            </a:r>
            <a:r>
              <a:rPr lang="sl-SI" sz="2000" b="1" i="1" dirty="0" err="1">
                <a:cs typeface="Times New Roman" panose="02020603050405020304" pitchFamily="18" charset="0"/>
              </a:rPr>
              <a:t>est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  <a:r>
              <a:rPr lang="sl-SI" sz="2000" b="1" i="1" dirty="0" err="1">
                <a:cs typeface="Times New Roman" panose="02020603050405020304" pitchFamily="18" charset="0"/>
              </a:rPr>
              <a:t>ingénieur</a:t>
            </a:r>
            <a:r>
              <a:rPr lang="sl-SI" sz="2000" dirty="0">
                <a:cs typeface="Times New Roman" panose="02020603050405020304" pitchFamily="18" charset="0"/>
              </a:rPr>
              <a:t> (</a:t>
            </a:r>
            <a:r>
              <a:rPr lang="sl-SI" sz="2000" i="1" dirty="0">
                <a:cs typeface="Times New Roman" panose="02020603050405020304" pitchFamily="18" charset="0"/>
              </a:rPr>
              <a:t>Moj oče je </a:t>
            </a:r>
            <a:r>
              <a:rPr lang="sl-SI" sz="2000" i="1" dirty="0" err="1">
                <a:cs typeface="Times New Roman" panose="02020603050405020304" pitchFamily="18" charset="0"/>
              </a:rPr>
              <a:t>inžiner</a:t>
            </a:r>
            <a:r>
              <a:rPr lang="sl-SI" sz="2000" dirty="0">
                <a:cs typeface="Times New Roman" panose="02020603050405020304" pitchFamily="18" charset="0"/>
              </a:rPr>
              <a:t>)</a:t>
            </a:r>
            <a:br>
              <a:rPr lang="sl-SI" sz="2000" dirty="0">
                <a:cs typeface="Times New Roman" panose="02020603050405020304" pitchFamily="18" charset="0"/>
              </a:rPr>
            </a:br>
            <a:r>
              <a:rPr lang="sl-SI" sz="2000" dirty="0">
                <a:cs typeface="Times New Roman" panose="02020603050405020304" pitchFamily="18" charset="0"/>
              </a:rPr>
              <a:t>2006 </a:t>
            </a:r>
            <a:r>
              <a:rPr lang="sl-SI" sz="2000" b="1" i="1" dirty="0">
                <a:cs typeface="Times New Roman" panose="02020603050405020304" pitchFamily="18" charset="0"/>
              </a:rPr>
              <a:t>Le </a:t>
            </a:r>
            <a:r>
              <a:rPr lang="sl-SI" sz="2000" b="1" i="1" dirty="0" err="1">
                <a:cs typeface="Times New Roman" panose="02020603050405020304" pitchFamily="18" charset="0"/>
              </a:rPr>
              <a:t>Voyage</a:t>
            </a:r>
            <a:r>
              <a:rPr lang="sl-SI" sz="2000" b="1" i="1" dirty="0">
                <a:cs typeface="Times New Roman" panose="02020603050405020304" pitchFamily="18" charset="0"/>
              </a:rPr>
              <a:t> en </a:t>
            </a:r>
            <a:r>
              <a:rPr lang="sl-SI" sz="2000" b="1" i="1" dirty="0" err="1">
                <a:cs typeface="Times New Roman" panose="02020603050405020304" pitchFamily="18" charset="0"/>
              </a:rPr>
              <a:t>Arménie</a:t>
            </a:r>
            <a:r>
              <a:rPr lang="sl-SI" sz="2000" dirty="0">
                <a:cs typeface="Times New Roman" panose="02020603050405020304" pitchFamily="18" charset="0"/>
              </a:rPr>
              <a:t> (</a:t>
            </a:r>
            <a:r>
              <a:rPr lang="sl-SI" sz="2000" i="1" dirty="0">
                <a:cs typeface="Times New Roman" panose="02020603050405020304" pitchFamily="18" charset="0"/>
              </a:rPr>
              <a:t>Potovanje v Armenijo</a:t>
            </a:r>
            <a:r>
              <a:rPr lang="sl-SI" sz="2000" dirty="0">
                <a:cs typeface="Times New Roman" panose="02020603050405020304" pitchFamily="18" charset="0"/>
              </a:rPr>
              <a:t>)</a:t>
            </a:r>
            <a:br>
              <a:rPr lang="sl-SI" sz="2000" dirty="0">
                <a:cs typeface="Times New Roman" panose="02020603050405020304" pitchFamily="18" charset="0"/>
              </a:rPr>
            </a:br>
            <a:r>
              <a:rPr lang="sl-SI" sz="2000" dirty="0">
                <a:cs typeface="Times New Roman" panose="02020603050405020304" pitchFamily="18" charset="0"/>
              </a:rPr>
              <a:t>2011 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Les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Neiges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du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Kilimandjaro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sl-SI" sz="2000" dirty="0">
                <a:cs typeface="Times New Roman" panose="02020603050405020304" pitchFamily="18" charset="0"/>
              </a:rPr>
              <a:t>(</a:t>
            </a:r>
            <a:r>
              <a:rPr lang="sl-SI" sz="2000" i="1" dirty="0">
                <a:cs typeface="Times New Roman" panose="02020603050405020304" pitchFamily="18" charset="0"/>
              </a:rPr>
              <a:t>Sneg na Kilimandžaru</a:t>
            </a:r>
            <a:r>
              <a:rPr lang="sl-SI" sz="2000" dirty="0"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585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528" y="1316164"/>
            <a:ext cx="259228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Sneg na Kilimandžaru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000" b="1" dirty="0">
                <a:cs typeface="Times New Roman" pitchFamily="18" charset="0"/>
              </a:rPr>
              <a:t>2011</a:t>
            </a:r>
            <a:endParaRPr kumimoji="0" lang="sl-SI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5" name="Slika 4" descr="Rezultat iskanja slik za Robert Guédiguian Les Neiges du Kilimandjaro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417646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541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32856"/>
            <a:ext cx="9144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000" b="1" i="1" dirty="0">
                <a:ea typeface="Calibri" pitchFamily="34" charset="0"/>
                <a:cs typeface="Times New Roman" pitchFamily="18" charset="0"/>
              </a:rPr>
              <a:t>Sneg na Kilimandžaru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sl-SI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13584"/>
            <a:ext cx="8244408" cy="54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87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125189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sz="12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000" b="1" i="1" dirty="0">
                <a:ea typeface="Calibri" pitchFamily="34" charset="0"/>
                <a:cs typeface="Times New Roman" pitchFamily="18" charset="0"/>
              </a:rPr>
              <a:t>Sneg na Kilimandžaru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sl-SI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2" y="1268760"/>
            <a:ext cx="8719016" cy="522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77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avtorji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136904" cy="41044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8000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8000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i="1" dirty="0">
                <a:cs typeface="Times New Roman" panose="02020603050405020304" pitchFamily="18" charset="0"/>
              </a:rPr>
              <a:t>»Kmalu po tistem, ko sem postal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aktivist</a:t>
            </a:r>
            <a:r>
              <a:rPr lang="sl-SI" sz="8000" i="1" dirty="0">
                <a:cs typeface="Times New Roman" panose="02020603050405020304" pitchFamily="18" charset="0"/>
              </a:rPr>
              <a:t>, sem odkril Jeana </a:t>
            </a:r>
            <a:r>
              <a:rPr lang="sl-SI" sz="8000" i="1" dirty="0" err="1">
                <a:cs typeface="Times New Roman" panose="02020603050405020304" pitchFamily="18" charset="0"/>
              </a:rPr>
              <a:t>Jaurèsa</a:t>
            </a:r>
            <a:r>
              <a:rPr lang="sl-SI" sz="8000" i="1" dirty="0">
                <a:cs typeface="Times New Roman" panose="02020603050405020304" pitchFamily="18" charset="0"/>
              </a:rPr>
              <a:t> – prek njegovega govora mladini v Albiju, čudovito napisanega in izjemnega v vseh pogledih. /…/ V govoru poudarja, da pogum </a:t>
            </a:r>
            <a:r>
              <a:rPr lang="sl-SI" sz="8000" b="1" i="1" dirty="0">
                <a:cs typeface="Times New Roman" panose="02020603050405020304" pitchFamily="18" charset="0"/>
              </a:rPr>
              <a:t>pomeni prevzeti odgovornost tudi na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individualni ravni</a:t>
            </a:r>
            <a:r>
              <a:rPr lang="sl-SI" sz="8000" i="1" dirty="0">
                <a:cs typeface="Times New Roman" panose="02020603050405020304" pitchFamily="18" charset="0"/>
              </a:rPr>
              <a:t>, ter opozarja na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povezavo</a:t>
            </a:r>
            <a:r>
              <a:rPr lang="sl-SI" sz="8000" b="1" i="1" dirty="0">
                <a:cs typeface="Times New Roman" panose="02020603050405020304" pitchFamily="18" charset="0"/>
              </a:rPr>
              <a:t> </a:t>
            </a:r>
            <a:r>
              <a:rPr lang="sl-SI" sz="8000" i="1" dirty="0">
                <a:cs typeface="Times New Roman" panose="02020603050405020304" pitchFamily="18" charset="0"/>
              </a:rPr>
              <a:t>med</a:t>
            </a:r>
            <a:r>
              <a:rPr lang="sl-SI" sz="8000" b="1" i="1" dirty="0">
                <a:cs typeface="Times New Roman" panose="02020603050405020304" pitchFamily="18" charset="0"/>
              </a:rPr>
              <a:t> življenjem posameznika in skupnostjo, </a:t>
            </a:r>
            <a:r>
              <a:rPr lang="sl-SI" sz="8000" i="1" dirty="0">
                <a:cs typeface="Times New Roman" panose="02020603050405020304" pitchFamily="18" charset="0"/>
              </a:rPr>
              <a:t>med</a:t>
            </a:r>
            <a:r>
              <a:rPr lang="sl-SI" sz="8000" b="1" i="1" dirty="0">
                <a:cs typeface="Times New Roman" panose="02020603050405020304" pitchFamily="18" charset="0"/>
              </a:rPr>
              <a:t>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posameznikom </a:t>
            </a:r>
            <a:r>
              <a:rPr lang="sl-SI" sz="8000" i="1" dirty="0">
                <a:cs typeface="Times New Roman" panose="02020603050405020304" pitchFamily="18" charset="0"/>
              </a:rPr>
              <a:t>in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družbo</a:t>
            </a:r>
            <a:r>
              <a:rPr lang="sl-SI" sz="8000" i="1" dirty="0">
                <a:cs typeface="Times New Roman" panose="02020603050405020304" pitchFamily="18" charset="0"/>
              </a:rPr>
              <a:t>.« </a:t>
            </a:r>
          </a:p>
          <a:p>
            <a:pPr marL="0" indent="0">
              <a:buNone/>
            </a:pPr>
            <a:endParaRPr lang="sl-SI" sz="4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b="1" i="1" dirty="0">
                <a:cs typeface="Times New Roman" panose="02020603050405020304" pitchFamily="18" charset="0"/>
              </a:rPr>
              <a:t>»</a:t>
            </a:r>
            <a:r>
              <a:rPr lang="sl-SI" sz="8000" i="1" dirty="0">
                <a:cs typeface="Times New Roman" panose="02020603050405020304" pitchFamily="18" charset="0"/>
              </a:rPr>
              <a:t>V svojih zadnjih petih filmih sem raziskoval sloge, ki so mi bili manj znani. </a:t>
            </a:r>
            <a:r>
              <a:rPr lang="sl-SI" sz="8000" b="1" i="1" dirty="0">
                <a:cs typeface="Times New Roman" panose="02020603050405020304" pitchFamily="18" charset="0"/>
              </a:rPr>
              <a:t>Zdaj sem spet doma!</a:t>
            </a:r>
            <a:r>
              <a:rPr lang="sl-SI" sz="8000" i="1" dirty="0">
                <a:cs typeface="Times New Roman" panose="02020603050405020304" pitchFamily="18" charset="0"/>
              </a:rPr>
              <a:t> Na predlog snemalca Pierra </a:t>
            </a:r>
            <a:r>
              <a:rPr lang="sl-SI" sz="8000" i="1" dirty="0" err="1">
                <a:cs typeface="Times New Roman" panose="02020603050405020304" pitchFamily="18" charset="0"/>
              </a:rPr>
              <a:t>Milona</a:t>
            </a:r>
            <a:r>
              <a:rPr lang="sl-SI" sz="8000" i="1" dirty="0">
                <a:cs typeface="Times New Roman" panose="02020603050405020304" pitchFamily="18" charset="0"/>
              </a:rPr>
              <a:t> smo se celo vrnili k </a:t>
            </a:r>
            <a:r>
              <a:rPr lang="sl-SI" sz="8000" b="1" i="1" dirty="0">
                <a:cs typeface="Times New Roman" panose="02020603050405020304" pitchFamily="18" charset="0"/>
              </a:rPr>
              <a:t>formatu super 16</a:t>
            </a:r>
            <a:r>
              <a:rPr lang="sl-SI" sz="8000" i="1" dirty="0">
                <a:cs typeface="Times New Roman" panose="02020603050405020304" pitchFamily="18" charset="0"/>
              </a:rPr>
              <a:t>, namesto da bi uporabili </a:t>
            </a:r>
            <a:r>
              <a:rPr lang="sl-SI" sz="8000" b="1" i="1" dirty="0">
                <a:cs typeface="Times New Roman" panose="02020603050405020304" pitchFamily="18" charset="0"/>
              </a:rPr>
              <a:t>digitalno kamero</a:t>
            </a:r>
            <a:r>
              <a:rPr lang="sl-SI" sz="8000" i="1" dirty="0">
                <a:cs typeface="Times New Roman" panose="02020603050405020304" pitchFamily="18" charset="0"/>
              </a:rPr>
              <a:t>, s katero smo posneli moja zadnja dva filma. In to je bila dobra odločitev: </a:t>
            </a:r>
            <a:r>
              <a:rPr lang="sl-SI" sz="8000" b="1" i="1" dirty="0">
                <a:cs typeface="Times New Roman" panose="02020603050405020304" pitchFamily="18" charset="0"/>
              </a:rPr>
              <a:t>slika je dobila nekakšno toplino, zrno, nekaj živega</a:t>
            </a:r>
            <a:r>
              <a:rPr lang="sl-SI" sz="8000" i="1" dirty="0">
                <a:cs typeface="Times New Roman" panose="02020603050405020304" pitchFamily="18" charset="0"/>
              </a:rPr>
              <a:t>… Vrnil sem se k svojim – kot temu jaz pravim – temeljem, tako v stilu kot vsebini.« </a:t>
            </a:r>
            <a:br>
              <a:rPr lang="sl-SI" sz="8000" i="1" dirty="0">
                <a:cs typeface="Times New Roman" panose="02020603050405020304" pitchFamily="18" charset="0"/>
              </a:rPr>
            </a:br>
            <a:endParaRPr lang="sl-SI" sz="4800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4800" dirty="0">
                <a:cs typeface="Times New Roman" panose="02020603050405020304" pitchFamily="18" charset="0"/>
              </a:rPr>
              <a:t>                             </a:t>
            </a:r>
            <a:r>
              <a:rPr lang="sl-SI" sz="8000" dirty="0">
                <a:cs typeface="Times New Roman" panose="02020603050405020304" pitchFamily="18" charset="0"/>
              </a:rPr>
              <a:t>Robert </a:t>
            </a:r>
            <a:r>
              <a:rPr lang="sl-SI" sz="8000" b="1" dirty="0" err="1">
                <a:cs typeface="Times New Roman" panose="02020603050405020304" pitchFamily="18" charset="0"/>
              </a:rPr>
              <a:t>Guédiguian</a:t>
            </a:r>
            <a:r>
              <a:rPr lang="sl-SI" sz="8000" dirty="0">
                <a:cs typeface="Times New Roman" panose="02020603050405020304" pitchFamily="18" charset="0"/>
              </a:rPr>
              <a:t>, režiser in scenarist filma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Sneg na Kilimandžaru</a:t>
            </a:r>
          </a:p>
          <a:p>
            <a:pPr marL="0" indent="0">
              <a:buNone/>
            </a:pPr>
            <a:endParaRPr lang="sl-SI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45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5897" y="3429000"/>
            <a:ext cx="4688230" cy="10668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79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moto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325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sl-SI" sz="6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i="1" dirty="0">
                <a:cs typeface="Times New Roman" panose="02020603050405020304" pitchFamily="18" charset="0"/>
              </a:rPr>
              <a:t>Če je </a:t>
            </a:r>
            <a:r>
              <a:rPr lang="sl-SI" sz="8000" b="1" i="1" dirty="0">
                <a:cs typeface="Times New Roman" panose="02020603050405020304" pitchFamily="18" charset="0"/>
              </a:rPr>
              <a:t>družbena celovitost </a:t>
            </a:r>
            <a:r>
              <a:rPr lang="sl-SI" sz="8000" i="1" dirty="0">
                <a:cs typeface="Times New Roman" panose="02020603050405020304" pitchFamily="18" charset="0"/>
              </a:rPr>
              <a:t>tista </a:t>
            </a:r>
            <a:r>
              <a:rPr lang="sl-SI" sz="8000" b="1" i="1" dirty="0">
                <a:cs typeface="Times New Roman" panose="02020603050405020304" pitchFamily="18" charset="0"/>
              </a:rPr>
              <a:t>skrajna točka naše zavesti </a:t>
            </a:r>
            <a:r>
              <a:rPr lang="sl-SI" sz="8000" i="1" dirty="0">
                <a:cs typeface="Times New Roman" panose="02020603050405020304" pitchFamily="18" charset="0"/>
              </a:rPr>
              <a:t>in predstavnosti, ki je ni mogoče </a:t>
            </a:r>
            <a:r>
              <a:rPr lang="sl-SI" sz="8000" b="1" i="1" dirty="0">
                <a:cs typeface="Times New Roman" panose="02020603050405020304" pitchFamily="18" charset="0"/>
              </a:rPr>
              <a:t>simbolizirati</a:t>
            </a:r>
            <a:r>
              <a:rPr lang="sl-SI" sz="8000" i="1" dirty="0">
                <a:cs typeface="Times New Roman" panose="02020603050405020304" pitchFamily="18" charset="0"/>
              </a:rPr>
              <a:t>, potem je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realizem</a:t>
            </a:r>
            <a:r>
              <a:rPr lang="sl-SI" sz="8000" i="1" dirty="0">
                <a:cs typeface="Times New Roman" panose="02020603050405020304" pitchFamily="18" charset="0"/>
              </a:rPr>
              <a:t> nedovršen in </a:t>
            </a:r>
            <a:r>
              <a:rPr lang="sl-SI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nezaključljiv</a:t>
            </a:r>
            <a:r>
              <a:rPr lang="sl-SI" sz="8000" i="1" dirty="0">
                <a:cs typeface="Times New Roman" panose="02020603050405020304" pitchFamily="18" charset="0"/>
              </a:rPr>
              <a:t> projekt; namesto </a:t>
            </a:r>
            <a:r>
              <a:rPr lang="sl-SI" sz="8000" b="1" i="1" dirty="0">
                <a:cs typeface="Times New Roman" panose="02020603050405020304" pitchFamily="18" charset="0"/>
              </a:rPr>
              <a:t>trdnih</a:t>
            </a:r>
            <a:r>
              <a:rPr lang="sl-SI" sz="8000" i="1" dirty="0">
                <a:cs typeface="Times New Roman" panose="02020603050405020304" pitchFamily="18" charset="0"/>
              </a:rPr>
              <a:t> in </a:t>
            </a:r>
            <a:r>
              <a:rPr lang="sl-SI" sz="8000" b="1" i="1" dirty="0">
                <a:cs typeface="Times New Roman" panose="02020603050405020304" pitchFamily="18" charset="0"/>
              </a:rPr>
              <a:t>dokončnih</a:t>
            </a:r>
            <a:r>
              <a:rPr lang="sl-SI" sz="8000" i="1" dirty="0">
                <a:cs typeface="Times New Roman" panose="02020603050405020304" pitchFamily="18" charset="0"/>
              </a:rPr>
              <a:t>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odgovorov</a:t>
            </a:r>
            <a:r>
              <a:rPr lang="sl-SI" sz="8000" i="1" dirty="0">
                <a:cs typeface="Times New Roman" panose="02020603050405020304" pitchFamily="18" charset="0"/>
              </a:rPr>
              <a:t> na vprašanja daje </a:t>
            </a:r>
            <a:r>
              <a:rPr lang="sl-SI" sz="8000" b="1" i="1" dirty="0">
                <a:cs typeface="Times New Roman" panose="02020603050405020304" pitchFamily="18" charset="0"/>
              </a:rPr>
              <a:t>spodbudo </a:t>
            </a:r>
            <a:r>
              <a:rPr lang="sl-SI" sz="8000" i="1" dirty="0">
                <a:cs typeface="Times New Roman" panose="02020603050405020304" pitchFamily="18" charset="0"/>
              </a:rPr>
              <a:t>za</a:t>
            </a:r>
            <a:r>
              <a:rPr lang="sl-SI" sz="8000" b="1" i="1" dirty="0">
                <a:cs typeface="Times New Roman" panose="02020603050405020304" pitchFamily="18" charset="0"/>
              </a:rPr>
              <a:t>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preporod odporništva</a:t>
            </a:r>
            <a:r>
              <a:rPr lang="sl-SI" sz="8000" i="1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sl-SI" sz="43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sl-SI" sz="6800" dirty="0">
                <a:cs typeface="Times New Roman" panose="02020603050405020304" pitchFamily="18" charset="0"/>
              </a:rPr>
              <a:t>Mike </a:t>
            </a:r>
            <a:r>
              <a:rPr lang="sl-SI" sz="6800" b="1" dirty="0">
                <a:cs typeface="Times New Roman" panose="02020603050405020304" pitchFamily="18" charset="0"/>
              </a:rPr>
              <a:t>Wayne</a:t>
            </a:r>
          </a:p>
        </p:txBody>
      </p:sp>
    </p:spTree>
    <p:extLst>
      <p:ext uri="{BB962C8B-B14F-4D97-AF65-F5344CB8AC3E}">
        <p14:creationId xmlns:p14="http://schemas.microsoft.com/office/powerpoint/2010/main" val="16689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tendence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672407"/>
          </a:xfrm>
        </p:spPr>
        <p:txBody>
          <a:bodyPr>
            <a:normAutofit fontScale="40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80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b="1" dirty="0">
                <a:cs typeface="Times New Roman" panose="02020603050405020304" pitchFamily="18" charset="0"/>
              </a:rPr>
              <a:t>Dve prevladujoči težnji sodobne angažirane kinematografije:</a:t>
            </a:r>
          </a:p>
          <a:p>
            <a:pPr marL="0" indent="0">
              <a:buNone/>
            </a:pPr>
            <a:endParaRPr lang="sl-SI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719138" indent="-544513">
              <a:buFont typeface="Wingdings" panose="05000000000000000000" pitchFamily="2" charset="2"/>
              <a:buChar char="Ø"/>
            </a:pP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NOVI REALIZEM</a:t>
            </a:r>
          </a:p>
          <a:p>
            <a:pPr marL="0" indent="0">
              <a:buNone/>
            </a:pPr>
            <a:endParaRPr lang="sl-SI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719138" indent="-544513">
              <a:buFont typeface="Wingdings" panose="05000000000000000000" pitchFamily="2" charset="2"/>
              <a:buChar char="Ø"/>
            </a:pP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NOVI SVETOVNI FILM</a:t>
            </a:r>
            <a:r>
              <a:rPr lang="sl-SI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47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novi realizem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76871"/>
            <a:ext cx="7848872" cy="3168353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NOVI REALIZEM</a:t>
            </a:r>
          </a:p>
          <a:p>
            <a:pPr marL="0" indent="0">
              <a:buNone/>
            </a:pP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Osnova </a:t>
            </a:r>
            <a:r>
              <a:rPr lang="sl-SI" sz="8000" b="1" dirty="0">
                <a:cs typeface="Times New Roman" panose="02020603050405020304" pitchFamily="18" charset="0"/>
              </a:rPr>
              <a:t>novega realizma </a:t>
            </a:r>
            <a:r>
              <a:rPr lang="sl-SI" sz="8000" dirty="0">
                <a:cs typeface="Times New Roman" panose="02020603050405020304" pitchFamily="18" charset="0"/>
              </a:rPr>
              <a:t>je zasnova filmskih podob, ki temelji na </a:t>
            </a:r>
            <a:r>
              <a:rPr lang="sl-SI" sz="8000" b="1" i="1" dirty="0">
                <a:cs typeface="Times New Roman" panose="02020603050405020304" pitchFamily="18" charset="0"/>
              </a:rPr>
              <a:t>planu sekvenci</a:t>
            </a:r>
            <a:r>
              <a:rPr lang="sl-SI" sz="8000" dirty="0">
                <a:cs typeface="Times New Roman" panose="02020603050405020304" pitchFamily="18" charset="0"/>
              </a:rPr>
              <a:t>, na </a:t>
            </a:r>
            <a:r>
              <a:rPr lang="sl-SI" sz="8000" b="1" dirty="0">
                <a:cs typeface="Times New Roman" panose="02020603050405020304" pitchFamily="18" charset="0"/>
              </a:rPr>
              <a:t>dolgih posnetkih </a:t>
            </a:r>
            <a:r>
              <a:rPr lang="sl-SI" sz="8000" dirty="0">
                <a:cs typeface="Times New Roman" panose="02020603050405020304" pitchFamily="18" charset="0"/>
              </a:rPr>
              <a:t>in </a:t>
            </a:r>
            <a:r>
              <a:rPr lang="sl-SI" sz="8000" b="1" dirty="0">
                <a:cs typeface="Times New Roman" panose="02020603050405020304" pitchFamily="18" charset="0"/>
              </a:rPr>
              <a:t>globini polja</a:t>
            </a:r>
            <a:r>
              <a:rPr lang="sl-SI" sz="8000" dirty="0">
                <a:cs typeface="Times New Roman" panose="02020603050405020304" pitchFamily="18" charset="0"/>
              </a:rPr>
              <a:t>, s čimer prihaja do izjemnega </a:t>
            </a:r>
            <a:r>
              <a:rPr lang="sl-SI" sz="8000" b="1" dirty="0">
                <a:cs typeface="Times New Roman" panose="02020603050405020304" pitchFamily="18" charset="0"/>
              </a:rPr>
              <a:t>občutka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naključnosti</a:t>
            </a:r>
            <a:r>
              <a:rPr lang="sl-SI" sz="8000" dirty="0">
                <a:cs typeface="Times New Roman" panose="02020603050405020304" pitchFamily="18" charset="0"/>
              </a:rPr>
              <a:t>, saj se povečuje možnost, da bi se dogajanje v takšnih posnetkih odvijalo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samodejno</a:t>
            </a:r>
            <a:r>
              <a:rPr lang="sl-SI" sz="8000" b="1" dirty="0">
                <a:cs typeface="Times New Roman" panose="02020603050405020304" pitchFamily="18" charset="0"/>
              </a:rPr>
              <a:t> </a:t>
            </a:r>
            <a:r>
              <a:rPr lang="sl-SI" sz="8000" dirty="0">
                <a:cs typeface="Times New Roman" panose="02020603050405020304" pitchFamily="18" charset="0"/>
              </a:rPr>
              <a:t>in ne po </a:t>
            </a:r>
            <a:r>
              <a:rPr lang="sl-SI" sz="8000" b="1" dirty="0">
                <a:cs typeface="Times New Roman" panose="02020603050405020304" pitchFamily="18" charset="0"/>
              </a:rPr>
              <a:t>vnaprej predvidenih </a:t>
            </a:r>
            <a:r>
              <a:rPr lang="sl-SI" sz="8000" dirty="0">
                <a:cs typeface="Times New Roman" panose="02020603050405020304" pitchFamily="18" charset="0"/>
              </a:rPr>
              <a:t>(scenarističnih) </a:t>
            </a:r>
            <a:r>
              <a:rPr lang="sl-SI" sz="8000" b="1" dirty="0">
                <a:cs typeface="Times New Roman" panose="02020603050405020304" pitchFamily="18" charset="0"/>
              </a:rPr>
              <a:t>smernicah.</a:t>
            </a:r>
          </a:p>
          <a:p>
            <a:pPr marL="0" indent="0">
              <a:buNone/>
            </a:pPr>
            <a:endParaRPr lang="sl-SI" sz="48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Dejstvo </a:t>
            </a:r>
            <a:r>
              <a:rPr lang="sl-SI" sz="8000" b="1" dirty="0">
                <a:cs typeface="Times New Roman" panose="02020603050405020304" pitchFamily="18" charset="0"/>
              </a:rPr>
              <a:t>obujenega zanimanja </a:t>
            </a:r>
            <a:r>
              <a:rPr lang="sl-SI" sz="8000" dirty="0">
                <a:cs typeface="Times New Roman" panose="02020603050405020304" pitchFamily="18" charset="0"/>
              </a:rPr>
              <a:t>za</a:t>
            </a:r>
            <a:r>
              <a:rPr lang="sl-SI" sz="8000" b="1" dirty="0">
                <a:cs typeface="Times New Roman" panose="02020603050405020304" pitchFamily="18" charset="0"/>
              </a:rPr>
              <a:t> realnost</a:t>
            </a:r>
            <a:r>
              <a:rPr lang="sl-SI" sz="8000" dirty="0">
                <a:cs typeface="Times New Roman" panose="02020603050405020304" pitchFamily="18" charset="0"/>
              </a:rPr>
              <a:t>, ki smo mu priča v igranem filmu, je nujno tudi eden odločilnih dejavnikov </a:t>
            </a:r>
            <a:r>
              <a:rPr lang="sl-SI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obnovljene družbene vloge filmske umetnosti</a:t>
            </a:r>
            <a:r>
              <a:rPr lang="sl-SI" sz="8000" dirty="0">
                <a:cs typeface="Times New Roman" panose="02020603050405020304" pitchFamily="18" charset="0"/>
              </a:rPr>
              <a:t>, zlasti če izhajamo iz predpostavke, da je vsako filmsko delo </a:t>
            </a:r>
            <a:r>
              <a:rPr lang="sl-SI" sz="8000" i="1" dirty="0">
                <a:cs typeface="Times New Roman" panose="02020603050405020304" pitchFamily="18" charset="0"/>
              </a:rPr>
              <a:t>»</a:t>
            </a:r>
            <a:r>
              <a:rPr lang="sl-SI" sz="8000" b="1" i="1" dirty="0">
                <a:cs typeface="Times New Roman" panose="02020603050405020304" pitchFamily="18" charset="0"/>
              </a:rPr>
              <a:t>'vselej že' vpisano v družbeno mrežo</a:t>
            </a:r>
            <a:r>
              <a:rPr lang="sl-SI" sz="8000" i="1" dirty="0">
                <a:cs typeface="Times New Roman" panose="02020603050405020304" pitchFamily="18" charset="0"/>
              </a:rPr>
              <a:t>, da nastopa le </a:t>
            </a:r>
            <a:r>
              <a:rPr lang="sl-SI" sz="8000" b="1" i="1" dirty="0">
                <a:cs typeface="Times New Roman" panose="02020603050405020304" pitchFamily="18" charset="0"/>
              </a:rPr>
              <a:t>kot vozlišče družbenih razmerij </a:t>
            </a:r>
            <a:r>
              <a:rPr lang="sl-SI" sz="8000" i="1" dirty="0">
                <a:cs typeface="Times New Roman" panose="02020603050405020304" pitchFamily="18" charset="0"/>
              </a:rPr>
              <a:t>in se </a:t>
            </a:r>
            <a:r>
              <a:rPr lang="sl-SI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brez družbenega razblini</a:t>
            </a:r>
            <a:r>
              <a:rPr lang="sl-SI" sz="8000" i="1" dirty="0">
                <a:cs typeface="Times New Roman" panose="02020603050405020304" pitchFamily="18" charset="0"/>
              </a:rPr>
              <a:t>«</a:t>
            </a:r>
            <a:r>
              <a:rPr lang="sl-SI" sz="8000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                                                                                                             Mladen </a:t>
            </a:r>
            <a:r>
              <a:rPr lang="sl-SI" sz="8000" b="1" dirty="0">
                <a:cs typeface="Times New Roman" panose="02020603050405020304" pitchFamily="18" charset="0"/>
              </a:rPr>
              <a:t>Dolar</a:t>
            </a:r>
          </a:p>
        </p:txBody>
      </p:sp>
    </p:spTree>
    <p:extLst>
      <p:ext uri="{BB962C8B-B14F-4D97-AF65-F5344CB8AC3E}">
        <p14:creationId xmlns:p14="http://schemas.microsoft.com/office/powerpoint/2010/main" val="326312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vidiki</a:t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3"/>
            <a:ext cx="7848872" cy="374441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1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VERTIKALNA razprostranjenost – RAZVOJNI VIDIKI</a:t>
            </a:r>
            <a:br>
              <a:rPr lang="sl-SI" sz="8000" b="1" dirty="0">
                <a:cs typeface="Times New Roman" panose="02020603050405020304" pitchFamily="18" charset="0"/>
              </a:rPr>
            </a:br>
            <a:endParaRPr lang="sl-SI" sz="80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i="1" dirty="0">
                <a:cs typeface="Times New Roman" panose="02020603050405020304" pitchFamily="18" charset="0"/>
              </a:rPr>
              <a:t>»Na prvi pogled gre vedno za to, da se </a:t>
            </a:r>
            <a:r>
              <a:rPr lang="sl-SI" sz="8000" b="1" i="1" dirty="0">
                <a:cs typeface="Times New Roman" panose="02020603050405020304" pitchFamily="18" charset="0"/>
              </a:rPr>
              <a:t>izumetničeni</a:t>
            </a:r>
            <a:r>
              <a:rPr lang="sl-SI" sz="8000" i="1" dirty="0">
                <a:cs typeface="Times New Roman" panose="02020603050405020304" pitchFamily="18" charset="0"/>
              </a:rPr>
              <a:t>, </a:t>
            </a:r>
            <a:r>
              <a:rPr lang="sl-SI" sz="8000" b="1" i="1" dirty="0">
                <a:cs typeface="Times New Roman" panose="02020603050405020304" pitchFamily="18" charset="0"/>
              </a:rPr>
              <a:t>obče priznani</a:t>
            </a:r>
            <a:r>
              <a:rPr lang="sl-SI" sz="8000" i="1" dirty="0">
                <a:cs typeface="Times New Roman" panose="02020603050405020304" pitchFamily="18" charset="0"/>
              </a:rPr>
              <a:t>, </a:t>
            </a:r>
            <a:r>
              <a:rPr lang="sl-SI" sz="8000" b="1" i="1" dirty="0">
                <a:cs typeface="Times New Roman" panose="02020603050405020304" pitchFamily="18" charset="0"/>
              </a:rPr>
              <a:t>sporočilno</a:t>
            </a:r>
            <a:r>
              <a:rPr lang="sl-SI" sz="8000" i="1" dirty="0">
                <a:cs typeface="Times New Roman" panose="02020603050405020304" pitchFamily="18" charset="0"/>
              </a:rPr>
              <a:t> </a:t>
            </a:r>
            <a:r>
              <a:rPr lang="sl-SI" sz="8000" b="1" i="1" dirty="0">
                <a:cs typeface="Times New Roman" panose="02020603050405020304" pitchFamily="18" charset="0"/>
              </a:rPr>
              <a:t>neproblematični</a:t>
            </a:r>
            <a:r>
              <a:rPr lang="sl-SI" sz="8000" i="1" dirty="0">
                <a:cs typeface="Times New Roman" panose="02020603050405020304" pitchFamily="18" charset="0"/>
              </a:rPr>
              <a:t> in </a:t>
            </a:r>
            <a:r>
              <a:rPr lang="sl-SI" sz="8000" b="1" i="1" dirty="0">
                <a:cs typeface="Times New Roman" panose="02020603050405020304" pitchFamily="18" charset="0"/>
              </a:rPr>
              <a:t>formalno tradicionalistični </a:t>
            </a:r>
            <a:r>
              <a:rPr lang="sl-SI" sz="8000" i="1" dirty="0">
                <a:cs typeface="Times New Roman" panose="02020603050405020304" pitchFamily="18" charset="0"/>
              </a:rPr>
              <a:t>tendenci </a:t>
            </a:r>
            <a:r>
              <a:rPr lang="sl-SI" sz="8000" b="1" i="1" u="sng" dirty="0">
                <a:cs typeface="Times New Roman" panose="02020603050405020304" pitchFamily="18" charset="0"/>
              </a:rPr>
              <a:t>zoperstavi</a:t>
            </a:r>
            <a:r>
              <a:rPr lang="sl-SI" sz="8000" i="1" dirty="0">
                <a:cs typeface="Times New Roman" panose="02020603050405020304" pitchFamily="18" charset="0"/>
              </a:rPr>
              <a:t> </a:t>
            </a:r>
            <a:r>
              <a:rPr lang="sl-SI" sz="8000" b="1" i="1" dirty="0">
                <a:cs typeface="Times New Roman" panose="02020603050405020304" pitchFamily="18" charset="0"/>
              </a:rPr>
              <a:t>radikalno</a:t>
            </a:r>
            <a:r>
              <a:rPr lang="sl-SI" sz="8000" i="1" dirty="0">
                <a:cs typeface="Times New Roman" panose="02020603050405020304" pitchFamily="18" charset="0"/>
              </a:rPr>
              <a:t> </a:t>
            </a:r>
            <a:r>
              <a:rPr lang="sl-SI" sz="8000" b="1" i="1" dirty="0">
                <a:cs typeface="Times New Roman" panose="02020603050405020304" pitchFamily="18" charset="0"/>
              </a:rPr>
              <a:t>reducirana</a:t>
            </a:r>
            <a:r>
              <a:rPr lang="sl-SI" sz="8000" i="1" dirty="0">
                <a:cs typeface="Times New Roman" panose="02020603050405020304" pitchFamily="18" charset="0"/>
              </a:rPr>
              <a:t>, </a:t>
            </a:r>
            <a:r>
              <a:rPr lang="sl-SI" sz="8000" b="1" i="1" dirty="0">
                <a:cs typeface="Times New Roman" panose="02020603050405020304" pitchFamily="18" charset="0"/>
              </a:rPr>
              <a:t>asketsko samotna</a:t>
            </a:r>
            <a:r>
              <a:rPr lang="sl-SI" sz="8000" i="1" dirty="0">
                <a:cs typeface="Times New Roman" panose="02020603050405020304" pitchFamily="18" charset="0"/>
              </a:rPr>
              <a:t>, </a:t>
            </a:r>
            <a:r>
              <a:rPr lang="sl-SI" sz="8000" b="1" i="1" dirty="0">
                <a:cs typeface="Times New Roman" panose="02020603050405020304" pitchFamily="18" charset="0"/>
              </a:rPr>
              <a:t>angažirana</a:t>
            </a:r>
            <a:r>
              <a:rPr lang="sl-SI" sz="8000" i="1" dirty="0">
                <a:cs typeface="Times New Roman" panose="02020603050405020304" pitchFamily="18" charset="0"/>
              </a:rPr>
              <a:t> in </a:t>
            </a:r>
            <a:r>
              <a:rPr lang="sl-SI" sz="8000" b="1" i="1" dirty="0">
                <a:cs typeface="Times New Roman" panose="02020603050405020304" pitchFamily="18" charset="0"/>
              </a:rPr>
              <a:t>prevratna </a:t>
            </a:r>
            <a:r>
              <a:rPr lang="sl-SI" sz="8000" b="1" i="1" u="sng" dirty="0">
                <a:cs typeface="Times New Roman" panose="02020603050405020304" pitchFamily="18" charset="0"/>
              </a:rPr>
              <a:t>nova forma</a:t>
            </a:r>
            <a:r>
              <a:rPr lang="sl-SI" sz="8000" i="1" dirty="0">
                <a:cs typeface="Times New Roman" panose="02020603050405020304" pitchFamily="18" charset="0"/>
              </a:rPr>
              <a:t>. In prav vsakič ta nova forma </a:t>
            </a:r>
            <a:r>
              <a:rPr lang="sl-SI" sz="8000" b="1" i="1" dirty="0">
                <a:cs typeface="Times New Roman" panose="02020603050405020304" pitchFamily="18" charset="0"/>
              </a:rPr>
              <a:t>oznanja </a:t>
            </a:r>
            <a:r>
              <a:rPr lang="sl-SI" sz="8000" b="1" i="1" u="sng" dirty="0">
                <a:cs typeface="Times New Roman" panose="02020603050405020304" pitchFamily="18" charset="0"/>
              </a:rPr>
              <a:t>zajetje življenja takšnega, kakršno je</a:t>
            </a:r>
            <a:r>
              <a:rPr lang="sl-SI" sz="8000" i="1" dirty="0">
                <a:cs typeface="Times New Roman" panose="02020603050405020304" pitchFamily="18" charset="0"/>
              </a:rPr>
              <a:t>: italijanski neorealizem, francoski novi val, novi nemški film, newyorški neodvisni film, vzhodnoevropska osemdeseta, danska devetdeseta. In seveda avtorji – kaj avtorji, </a:t>
            </a:r>
            <a:r>
              <a:rPr lang="sl-SI" sz="8000" dirty="0">
                <a:cs typeface="Times New Roman" panose="02020603050405020304" pitchFamily="18" charset="0"/>
              </a:rPr>
              <a:t>politika avtorjev</a:t>
            </a:r>
            <a:r>
              <a:rPr lang="sl-SI" sz="8000" i="1" dirty="0">
                <a:cs typeface="Times New Roman" panose="02020603050405020304" pitchFamily="18" charset="0"/>
              </a:rPr>
              <a:t>: </a:t>
            </a:r>
            <a:r>
              <a:rPr lang="sl-SI" sz="8000" i="1" dirty="0" err="1">
                <a:cs typeface="Times New Roman" panose="02020603050405020304" pitchFamily="18" charset="0"/>
              </a:rPr>
              <a:t>Rossellini</a:t>
            </a:r>
            <a:r>
              <a:rPr lang="sl-SI" sz="8000" i="1" dirty="0">
                <a:cs typeface="Times New Roman" panose="02020603050405020304" pitchFamily="18" charset="0"/>
              </a:rPr>
              <a:t>, Godard, Fassbinder, Cassavetes, </a:t>
            </a:r>
            <a:r>
              <a:rPr lang="sl-SI" sz="8000" i="1" dirty="0" err="1">
                <a:cs typeface="Times New Roman" panose="02020603050405020304" pitchFamily="18" charset="0"/>
              </a:rPr>
              <a:t>Kieslowski</a:t>
            </a:r>
            <a:r>
              <a:rPr lang="sl-SI" sz="8000" i="1" dirty="0">
                <a:cs typeface="Times New Roman" panose="02020603050405020304" pitchFamily="18" charset="0"/>
              </a:rPr>
              <a:t>, von Trier …« </a:t>
            </a:r>
            <a:endParaRPr lang="sl-SI" sz="8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anose="02020603050405020304" pitchFamily="18" charset="0"/>
              </a:rPr>
              <a:t>                                                                                                               Stojan </a:t>
            </a:r>
            <a:r>
              <a:rPr lang="sl-SI" sz="8000" b="1" dirty="0">
                <a:cs typeface="Times New Roman" panose="02020603050405020304" pitchFamily="18" charset="0"/>
              </a:rPr>
              <a:t>Pelko</a:t>
            </a:r>
          </a:p>
          <a:p>
            <a:endParaRPr lang="sl-SI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8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vidiki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208912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Vse od </a:t>
            </a:r>
            <a:r>
              <a:rPr lang="sl-SI" sz="2000" b="1" dirty="0">
                <a:cs typeface="Times New Roman" panose="02020603050405020304" pitchFamily="18" charset="0"/>
              </a:rPr>
              <a:t>italijanskega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neorealizma</a:t>
            </a:r>
            <a:r>
              <a:rPr lang="sl-SI" sz="2000" b="1" dirty="0">
                <a:cs typeface="Times New Roman" panose="02020603050405020304" pitchFamily="18" charset="0"/>
              </a:rPr>
              <a:t> </a:t>
            </a:r>
            <a:r>
              <a:rPr lang="sl-SI" sz="2000" dirty="0">
                <a:cs typeface="Times New Roman" panose="02020603050405020304" pitchFamily="18" charset="0"/>
              </a:rPr>
              <a:t>naprej se je pojavljala vrsta </a:t>
            </a:r>
            <a:r>
              <a:rPr lang="sl-SI" sz="2000" dirty="0" err="1">
                <a:cs typeface="Times New Roman" panose="02020603050405020304" pitchFamily="18" charset="0"/>
              </a:rPr>
              <a:t>novovalovskih</a:t>
            </a:r>
            <a:r>
              <a:rPr lang="sl-SI" sz="2000" dirty="0">
                <a:cs typeface="Times New Roman" panose="02020603050405020304" pitchFamily="18" charset="0"/>
              </a:rPr>
              <a:t> gibanj, delno ali povsem zavezanih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realistični estetiki</a:t>
            </a:r>
            <a:r>
              <a:rPr lang="sl-SI" sz="2000" dirty="0"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v </a:t>
            </a:r>
            <a:r>
              <a:rPr lang="sl-SI" sz="2000" b="1" dirty="0">
                <a:cs typeface="Times New Roman" panose="02020603050405020304" pitchFamily="18" charset="0"/>
              </a:rPr>
              <a:t>poznih 50</a:t>
            </a:r>
            <a:r>
              <a:rPr lang="sl-SI" sz="2000" dirty="0">
                <a:cs typeface="Times New Roman" panose="02020603050405020304" pitchFamily="18" charset="0"/>
              </a:rPr>
              <a:t>. letih je bilo to v </a:t>
            </a:r>
            <a:r>
              <a:rPr lang="sl-SI" sz="2000" b="1" dirty="0">
                <a:cs typeface="Times New Roman" panose="02020603050405020304" pitchFamily="18" charset="0"/>
              </a:rPr>
              <a:t>Franciji</a:t>
            </a:r>
            <a:r>
              <a:rPr lang="sl-SI" sz="2000" dirty="0">
                <a:cs typeface="Times New Roman" panose="02020603050405020304" pitchFamily="18" charset="0"/>
              </a:rPr>
              <a:t>, na </a:t>
            </a:r>
            <a:r>
              <a:rPr lang="sl-SI" sz="2000" b="1" dirty="0">
                <a:cs typeface="Times New Roman" panose="02020603050405020304" pitchFamily="18" charset="0"/>
              </a:rPr>
              <a:t>Japonskem</a:t>
            </a:r>
            <a:r>
              <a:rPr lang="sl-SI" sz="2000" dirty="0">
                <a:cs typeface="Times New Roman" panose="02020603050405020304" pitchFamily="18" charset="0"/>
              </a:rPr>
              <a:t>, v </a:t>
            </a:r>
            <a:r>
              <a:rPr lang="sl-SI" sz="2000" b="1" dirty="0">
                <a:cs typeface="Times New Roman" panose="02020603050405020304" pitchFamily="18" charset="0"/>
              </a:rPr>
              <a:t>Veliki Britaniji </a:t>
            </a:r>
            <a:r>
              <a:rPr lang="sl-SI" sz="2000" dirty="0">
                <a:cs typeface="Times New Roman" panose="02020603050405020304" pitchFamily="18" charset="0"/>
              </a:rPr>
              <a:t>in </a:t>
            </a:r>
            <a:r>
              <a:rPr lang="sl-SI" sz="2000" b="1" dirty="0">
                <a:cs typeface="Times New Roman" panose="02020603050405020304" pitchFamily="18" charset="0"/>
              </a:rPr>
              <a:t>Indiji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v </a:t>
            </a:r>
            <a:r>
              <a:rPr lang="sl-SI" sz="2000" b="1" dirty="0">
                <a:cs typeface="Times New Roman" panose="02020603050405020304" pitchFamily="18" charset="0"/>
              </a:rPr>
              <a:t>60</a:t>
            </a:r>
            <a:r>
              <a:rPr lang="sl-SI" sz="2000" dirty="0">
                <a:cs typeface="Times New Roman" panose="02020603050405020304" pitchFamily="18" charset="0"/>
              </a:rPr>
              <a:t>. letih v </a:t>
            </a:r>
            <a:r>
              <a:rPr lang="sl-SI" sz="2000" b="1" dirty="0">
                <a:cs typeface="Times New Roman" panose="02020603050405020304" pitchFamily="18" charset="0"/>
              </a:rPr>
              <a:t>Vzhodni Evropi </a:t>
            </a:r>
            <a:r>
              <a:rPr lang="sl-SI" sz="2000" dirty="0">
                <a:cs typeface="Times New Roman" panose="02020603050405020304" pitchFamily="18" charset="0"/>
              </a:rPr>
              <a:t>in </a:t>
            </a:r>
            <a:r>
              <a:rPr lang="sl-SI" sz="2000" b="1" dirty="0">
                <a:cs typeface="Times New Roman" panose="02020603050405020304" pitchFamily="18" charset="0"/>
              </a:rPr>
              <a:t>Latinski Ameriki 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na prelomu iz </a:t>
            </a:r>
            <a:r>
              <a:rPr lang="sl-SI" sz="2000" b="1" dirty="0">
                <a:cs typeface="Times New Roman" panose="02020603050405020304" pitchFamily="18" charset="0"/>
              </a:rPr>
              <a:t>60</a:t>
            </a:r>
            <a:r>
              <a:rPr lang="sl-SI" sz="2000" dirty="0">
                <a:cs typeface="Times New Roman" panose="02020603050405020304" pitchFamily="18" charset="0"/>
              </a:rPr>
              <a:t>. v </a:t>
            </a:r>
            <a:r>
              <a:rPr lang="sl-SI" sz="2000" b="1" dirty="0">
                <a:cs typeface="Times New Roman" panose="02020603050405020304" pitchFamily="18" charset="0"/>
              </a:rPr>
              <a:t>70</a:t>
            </a:r>
            <a:r>
              <a:rPr lang="sl-SI" sz="2000" dirty="0">
                <a:cs typeface="Times New Roman" panose="02020603050405020304" pitchFamily="18" charset="0"/>
              </a:rPr>
              <a:t>. leta v </a:t>
            </a:r>
            <a:r>
              <a:rPr lang="sl-SI" sz="2000" b="1" dirty="0">
                <a:cs typeface="Times New Roman" panose="02020603050405020304" pitchFamily="18" charset="0"/>
              </a:rPr>
              <a:t>Nemčiji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sl-SI" sz="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dirty="0">
                <a:cs typeface="Times New Roman" panose="02020603050405020304" pitchFamily="18" charset="0"/>
              </a:rPr>
              <a:t>Ko se je v sredini </a:t>
            </a:r>
            <a:r>
              <a:rPr lang="sl-SI" sz="2000" b="1" dirty="0">
                <a:cs typeface="Times New Roman" panose="02020603050405020304" pitchFamily="18" charset="0"/>
              </a:rPr>
              <a:t>80</a:t>
            </a:r>
            <a:r>
              <a:rPr lang="sl-SI" sz="2000" dirty="0">
                <a:cs typeface="Times New Roman" panose="02020603050405020304" pitchFamily="18" charset="0"/>
              </a:rPr>
              <a:t>. zaradi poraza socialističnih utopij skupaj z nezaupanjem v samo zgodovino in realnost pojavilo tudi zavračanje pripovedovanja njunih zgodb, se je realizem razvijal naprej v svojevrstni </a:t>
            </a:r>
            <a:r>
              <a:rPr lang="sl-SI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minimalistični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obliki </a:t>
            </a:r>
            <a:r>
              <a:rPr lang="sl-SI" sz="2000" dirty="0">
                <a:cs typeface="Times New Roman" panose="02020603050405020304" pitchFamily="18" charset="0"/>
              </a:rPr>
              <a:t>v </a:t>
            </a:r>
            <a:r>
              <a:rPr lang="sl-SI" sz="2000" b="1" dirty="0">
                <a:cs typeface="Times New Roman" panose="02020603050405020304" pitchFamily="18" charset="0"/>
              </a:rPr>
              <a:t>Iranu</a:t>
            </a:r>
            <a:r>
              <a:rPr lang="sl-SI" sz="2000" dirty="0">
                <a:cs typeface="Times New Roman" panose="02020603050405020304" pitchFamily="18" charset="0"/>
              </a:rPr>
              <a:t> (</a:t>
            </a:r>
            <a:r>
              <a:rPr lang="sl-SI" sz="2000" dirty="0" err="1">
                <a:cs typeface="Times New Roman" panose="02020603050405020304" pitchFamily="18" charset="0"/>
              </a:rPr>
              <a:t>Abbas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Kiarostami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Mohsen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Makhmalbaf</a:t>
            </a:r>
            <a:r>
              <a:rPr lang="sl-SI" sz="2000" dirty="0">
                <a:cs typeface="Times New Roman" panose="02020603050405020304" pitchFamily="18" charset="0"/>
              </a:rPr>
              <a:t>), kot </a:t>
            </a:r>
            <a:r>
              <a:rPr lang="sl-SI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observacijski realizem </a:t>
            </a:r>
            <a:r>
              <a:rPr lang="sl-SI" sz="2000" dirty="0">
                <a:cs typeface="Times New Roman" panose="02020603050405020304" pitchFamily="18" charset="0"/>
              </a:rPr>
              <a:t>na </a:t>
            </a:r>
            <a:r>
              <a:rPr lang="sl-SI" sz="2000" b="1" dirty="0">
                <a:cs typeface="Times New Roman" panose="02020603050405020304" pitchFamily="18" charset="0"/>
              </a:rPr>
              <a:t>Tajvanu </a:t>
            </a:r>
            <a:r>
              <a:rPr lang="sl-SI" sz="2000" dirty="0">
                <a:cs typeface="Times New Roman" panose="02020603050405020304" pitchFamily="18" charset="0"/>
              </a:rPr>
              <a:t>(</a:t>
            </a:r>
            <a:r>
              <a:rPr lang="sl-SI" sz="2000" dirty="0" err="1">
                <a:cs typeface="Times New Roman" panose="02020603050405020304" pitchFamily="18" charset="0"/>
              </a:rPr>
              <a:t>Hou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Hsiao-hsien</a:t>
            </a:r>
            <a:r>
              <a:rPr lang="sl-SI" sz="2000" dirty="0">
                <a:cs typeface="Times New Roman" panose="02020603050405020304" pitchFamily="18" charset="0"/>
              </a:rPr>
              <a:t>, Edward </a:t>
            </a:r>
            <a:r>
              <a:rPr lang="sl-SI" sz="2000" b="1" dirty="0" err="1">
                <a:cs typeface="Times New Roman" panose="02020603050405020304" pitchFamily="18" charset="0"/>
              </a:rPr>
              <a:t>Yang</a:t>
            </a:r>
            <a:r>
              <a:rPr lang="sl-SI" sz="2000" dirty="0"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cs typeface="Times New Roman" panose="02020603050405020304" pitchFamily="18" charset="0"/>
              </a:rPr>
              <a:t>Tsai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Mingliang</a:t>
            </a:r>
            <a:r>
              <a:rPr lang="sl-SI" sz="2000" dirty="0">
                <a:cs typeface="Times New Roman" panose="02020603050405020304" pitchFamily="18" charset="0"/>
              </a:rPr>
              <a:t>) ter v svoji </a:t>
            </a:r>
            <a:r>
              <a:rPr lang="sl-SI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epski razsežnosti</a:t>
            </a:r>
            <a:r>
              <a:rPr lang="sl-SI" sz="2000" dirty="0">
                <a:cs typeface="Times New Roman" panose="02020603050405020304" pitchFamily="18" charset="0"/>
              </a:rPr>
              <a:t> v okviru zgodnjih zgodovinskih del, ki sta jih na </a:t>
            </a:r>
            <a:r>
              <a:rPr lang="sl-SI" sz="2000" b="1" dirty="0">
                <a:cs typeface="Times New Roman" panose="02020603050405020304" pitchFamily="18" charset="0"/>
              </a:rPr>
              <a:t>Kitajskem</a:t>
            </a:r>
            <a:r>
              <a:rPr lang="sl-SI" sz="2000" dirty="0">
                <a:cs typeface="Times New Roman" panose="02020603050405020304" pitchFamily="18" charset="0"/>
              </a:rPr>
              <a:t> posnela </a:t>
            </a:r>
            <a:r>
              <a:rPr lang="sl-SI" sz="2000" dirty="0" err="1">
                <a:cs typeface="Times New Roman" panose="02020603050405020304" pitchFamily="18" charset="0"/>
              </a:rPr>
              <a:t>Zhang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Yimou</a:t>
            </a:r>
            <a:r>
              <a:rPr lang="sl-SI" sz="2000" dirty="0">
                <a:cs typeface="Times New Roman" panose="02020603050405020304" pitchFamily="18" charset="0"/>
              </a:rPr>
              <a:t> in </a:t>
            </a:r>
            <a:r>
              <a:rPr lang="sl-SI" sz="2000" dirty="0" err="1">
                <a:cs typeface="Times New Roman" panose="02020603050405020304" pitchFamily="18" charset="0"/>
              </a:rPr>
              <a:t>Chen</a:t>
            </a:r>
            <a:r>
              <a:rPr lang="sl-SI" sz="2000" dirty="0"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cs typeface="Times New Roman" panose="02020603050405020304" pitchFamily="18" charset="0"/>
              </a:rPr>
              <a:t>Kaige</a:t>
            </a:r>
            <a:r>
              <a:rPr lang="sl-SI" sz="20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339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sl-SI" dirty="0"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vidiki</a:t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8136904" cy="4320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HORIZONTALNA – vzporedna – razprostranjenost</a:t>
            </a:r>
          </a:p>
          <a:p>
            <a:pPr marL="0" indent="0">
              <a:buNone/>
            </a:pPr>
            <a:endParaRPr lang="sl-SI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 defTabSz="360363">
              <a:buNone/>
            </a:pPr>
            <a:r>
              <a:rPr lang="sl-SI" sz="2000" dirty="0">
                <a:cs typeface="Times New Roman" panose="02020603050405020304" pitchFamily="18" charset="0"/>
              </a:rPr>
              <a:t>	</a:t>
            </a:r>
            <a:r>
              <a:rPr lang="sl-SI" sz="2000" b="1" i="1" dirty="0">
                <a:cs typeface="Times New Roman" panose="02020603050405020304" pitchFamily="18" charset="0"/>
              </a:rPr>
              <a:t>psihološki </a:t>
            </a:r>
            <a:r>
              <a:rPr lang="sl-SI" sz="2000" i="1" dirty="0">
                <a:cs typeface="Times New Roman" panose="02020603050405020304" pitchFamily="18" charset="0"/>
              </a:rPr>
              <a:t>realizem</a:t>
            </a:r>
            <a:endParaRPr lang="sl-SI" sz="2000" b="1" i="1" dirty="0">
              <a:cs typeface="Times New Roman" panose="02020603050405020304" pitchFamily="18" charset="0"/>
            </a:endParaRPr>
          </a:p>
          <a:p>
            <a:pPr marL="0" indent="0" defTabSz="360363">
              <a:buNone/>
            </a:pPr>
            <a:r>
              <a:rPr lang="sl-SI" sz="2000" b="1" i="1" dirty="0">
                <a:cs typeface="Times New Roman" panose="02020603050405020304" pitchFamily="18" charset="0"/>
              </a:rPr>
              <a:t>	ontološki </a:t>
            </a:r>
            <a:r>
              <a:rPr lang="sl-SI" sz="2000" i="1" dirty="0">
                <a:cs typeface="Times New Roman" panose="02020603050405020304" pitchFamily="18" charset="0"/>
              </a:rPr>
              <a:t>realizem</a:t>
            </a:r>
            <a:endParaRPr lang="sl-SI" sz="2000" b="1" i="1" dirty="0">
              <a:cs typeface="Times New Roman" panose="02020603050405020304" pitchFamily="18" charset="0"/>
            </a:endParaRPr>
          </a:p>
          <a:p>
            <a:pPr marL="0" indent="0" defTabSz="360363">
              <a:buNone/>
            </a:pPr>
            <a:r>
              <a:rPr lang="sl-SI" sz="2000" b="1" i="1" dirty="0">
                <a:cs typeface="Times New Roman" panose="02020603050405020304" pitchFamily="18" charset="0"/>
              </a:rPr>
              <a:t>	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pripovedni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  <a:r>
              <a:rPr lang="sl-SI" sz="2000" i="1" dirty="0">
                <a:cs typeface="Times New Roman" panose="02020603050405020304" pitchFamily="18" charset="0"/>
              </a:rPr>
              <a:t>realizem</a:t>
            </a:r>
            <a:endParaRPr lang="sl-SI" sz="2000" b="1" i="1" dirty="0">
              <a:cs typeface="Times New Roman" panose="02020603050405020304" pitchFamily="18" charset="0"/>
            </a:endParaRPr>
          </a:p>
          <a:p>
            <a:pPr marL="0" indent="0" defTabSz="360363">
              <a:buNone/>
            </a:pPr>
            <a:r>
              <a:rPr lang="sl-SI" sz="2000" b="1" i="1" dirty="0">
                <a:cs typeface="Times New Roman" panose="02020603050405020304" pitchFamily="18" charset="0"/>
              </a:rPr>
              <a:t>	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dokumentarni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  <a:r>
              <a:rPr lang="sl-SI" sz="2000" i="1" dirty="0">
                <a:cs typeface="Times New Roman" panose="02020603050405020304" pitchFamily="18" charset="0"/>
              </a:rPr>
              <a:t>realizem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</a:p>
          <a:p>
            <a:pPr marL="0" indent="0" defTabSz="360363">
              <a:buNone/>
            </a:pPr>
            <a:r>
              <a:rPr lang="sl-SI" sz="2000" b="1" i="1" dirty="0">
                <a:cs typeface="Times New Roman" panose="02020603050405020304" pitchFamily="18" charset="0"/>
              </a:rPr>
              <a:t>	</a:t>
            </a:r>
            <a:r>
              <a:rPr lang="sl-SI" sz="2000" b="1" i="1" dirty="0" err="1">
                <a:cs typeface="Times New Roman" panose="02020603050405020304" pitchFamily="18" charset="0"/>
              </a:rPr>
              <a:t>reprezentacijski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  <a:r>
              <a:rPr lang="sl-SI" sz="2000" i="1" dirty="0">
                <a:cs typeface="Times New Roman" panose="02020603050405020304" pitchFamily="18" charset="0"/>
              </a:rPr>
              <a:t>realizem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</a:p>
          <a:p>
            <a:pPr marL="0" indent="0" defTabSz="360363">
              <a:buNone/>
            </a:pPr>
            <a:r>
              <a:rPr lang="sl-SI" sz="2000" b="1" i="1" dirty="0">
                <a:cs typeface="Times New Roman" panose="02020603050405020304" pitchFamily="18" charset="0"/>
              </a:rPr>
              <a:t>	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subjektivni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  <a:r>
              <a:rPr lang="sl-SI" sz="2000" i="1" dirty="0">
                <a:cs typeface="Times New Roman" panose="02020603050405020304" pitchFamily="18" charset="0"/>
              </a:rPr>
              <a:t>realizem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</a:p>
          <a:p>
            <a:pPr marL="0" indent="0" defTabSz="360363">
              <a:buNone/>
            </a:pPr>
            <a:r>
              <a:rPr lang="sl-SI" sz="2000" b="1" i="1" dirty="0">
                <a:cs typeface="Times New Roman" panose="02020603050405020304" pitchFamily="18" charset="0"/>
              </a:rPr>
              <a:t>	formalistični </a:t>
            </a:r>
            <a:r>
              <a:rPr lang="sl-SI" sz="2000" i="1" dirty="0">
                <a:cs typeface="Times New Roman" panose="02020603050405020304" pitchFamily="18" charset="0"/>
              </a:rPr>
              <a:t>realizem</a:t>
            </a:r>
            <a:endParaRPr lang="sl-SI" sz="2000" b="1" i="1" dirty="0">
              <a:cs typeface="Times New Roman" panose="02020603050405020304" pitchFamily="18" charset="0"/>
            </a:endParaRPr>
          </a:p>
          <a:p>
            <a:pPr marL="0" indent="0" defTabSz="360363">
              <a:buNone/>
            </a:pPr>
            <a:r>
              <a:rPr lang="sl-SI" sz="2000" b="1" i="1" dirty="0">
                <a:cs typeface="Times New Roman" panose="02020603050405020304" pitchFamily="18" charset="0"/>
              </a:rPr>
              <a:t>	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observacijski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  <a:r>
              <a:rPr lang="sl-SI" sz="2000" i="1" dirty="0">
                <a:cs typeface="Times New Roman" panose="02020603050405020304" pitchFamily="18" charset="0"/>
              </a:rPr>
              <a:t>realizem</a:t>
            </a:r>
            <a:endParaRPr lang="sl-SI" sz="2000" b="1" i="1" dirty="0">
              <a:cs typeface="Times New Roman" panose="02020603050405020304" pitchFamily="18" charset="0"/>
            </a:endParaRPr>
          </a:p>
          <a:p>
            <a:pPr marL="0" indent="0" defTabSz="360363">
              <a:buNone/>
            </a:pPr>
            <a:r>
              <a:rPr lang="sl-SI" sz="2000" b="1" i="1" dirty="0">
                <a:cs typeface="Times New Roman" panose="02020603050405020304" pitchFamily="18" charset="0"/>
              </a:rPr>
              <a:t>	perceptivni </a:t>
            </a:r>
            <a:r>
              <a:rPr lang="sl-SI" sz="2000" i="1" dirty="0">
                <a:cs typeface="Times New Roman" panose="02020603050405020304" pitchFamily="18" charset="0"/>
              </a:rPr>
              <a:t>realizem</a:t>
            </a:r>
            <a:endParaRPr lang="sl-SI" sz="2000" b="1" i="1" dirty="0">
              <a:cs typeface="Times New Roman" panose="02020603050405020304" pitchFamily="18" charset="0"/>
            </a:endParaRPr>
          </a:p>
          <a:p>
            <a:pPr marL="0" indent="0" defTabSz="360363">
              <a:buNone/>
            </a:pPr>
            <a:r>
              <a:rPr lang="sl-SI" sz="2000" b="1" i="1" dirty="0">
                <a:cs typeface="Times New Roman" panose="02020603050405020304" pitchFamily="18" charset="0"/>
              </a:rPr>
              <a:t>	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senzualni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  <a:r>
              <a:rPr lang="sl-SI" sz="2000" i="1" dirty="0">
                <a:cs typeface="Times New Roman" panose="02020603050405020304" pitchFamily="18" charset="0"/>
              </a:rPr>
              <a:t>realizem</a:t>
            </a:r>
            <a:endParaRPr lang="sl-SI" sz="2000" b="1" i="1" dirty="0">
              <a:cs typeface="Times New Roman" panose="02020603050405020304" pitchFamily="18" charset="0"/>
            </a:endParaRPr>
          </a:p>
          <a:p>
            <a:pPr marL="0" indent="0" defTabSz="360363">
              <a:buNone/>
            </a:pPr>
            <a:r>
              <a:rPr lang="sl-SI" sz="2000" b="1" i="1" dirty="0">
                <a:cs typeface="Times New Roman" panose="02020603050405020304" pitchFamily="18" charset="0"/>
              </a:rPr>
              <a:t>	</a:t>
            </a:r>
            <a:r>
              <a:rPr lang="sl-SI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kritični</a:t>
            </a:r>
            <a:r>
              <a:rPr lang="sl-SI" sz="2000" b="1" i="1" dirty="0">
                <a:cs typeface="Times New Roman" panose="02020603050405020304" pitchFamily="18" charset="0"/>
              </a:rPr>
              <a:t> </a:t>
            </a:r>
            <a:r>
              <a:rPr lang="sl-SI" sz="2000" i="1" dirty="0">
                <a:cs typeface="Times New Roman" panose="02020603050405020304" pitchFamily="18" charset="0"/>
              </a:rPr>
              <a:t>realizem </a:t>
            </a:r>
            <a:endParaRPr lang="sl-SI" sz="2000" b="1" i="1" dirty="0">
              <a:cs typeface="Times New Roman" panose="02020603050405020304" pitchFamily="18" charset="0"/>
            </a:endParaRPr>
          </a:p>
          <a:p>
            <a:pPr marL="0" indent="0" defTabSz="360363">
              <a:buNone/>
            </a:pPr>
            <a:r>
              <a:rPr lang="sl-SI" sz="2000" b="1" i="1" dirty="0">
                <a:cs typeface="Times New Roman" panose="02020603050405020304" pitchFamily="18" charset="0"/>
              </a:rPr>
              <a:t>	»modernistični« </a:t>
            </a:r>
            <a:r>
              <a:rPr lang="sl-SI" sz="2000" i="1" dirty="0">
                <a:cs typeface="Times New Roman" panose="02020603050405020304" pitchFamily="18" charset="0"/>
              </a:rPr>
              <a:t>realizem</a:t>
            </a:r>
            <a:endParaRPr lang="sl-SI" sz="2000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6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1259</Words>
  <Application>Microsoft Office PowerPoint</Application>
  <PresentationFormat>Diaprojekcija na zaslonu (4:3)</PresentationFormat>
  <Paragraphs>244</Paragraphs>
  <Slides>37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Office Theme</vt:lpstr>
      <vt:lpstr>PowerPointova predstavitev</vt:lpstr>
      <vt:lpstr>PowerPointova predstavitev</vt:lpstr>
      <vt:lpstr>PowerPointova predstavitev</vt:lpstr>
      <vt:lpstr>  moto </vt:lpstr>
      <vt:lpstr>  tendence </vt:lpstr>
      <vt:lpstr>  novi realizem </vt:lpstr>
      <vt:lpstr>  vidiki </vt:lpstr>
      <vt:lpstr>  vidiki </vt:lpstr>
      <vt:lpstr>  vidiki </vt:lpstr>
      <vt:lpstr>  odporništvo </vt:lpstr>
      <vt:lpstr>  teze </vt:lpstr>
      <vt:lpstr>  teze </vt:lpstr>
      <vt:lpstr>  teze </vt:lpstr>
      <vt:lpstr>  svetovni film </vt:lpstr>
      <vt:lpstr>  žarišča </vt:lpstr>
      <vt:lpstr>                žarišča </vt:lpstr>
      <vt:lpstr>                žarišča </vt:lpstr>
      <vt:lpstr>                žarišča </vt:lpstr>
      <vt:lpstr>  usmeritve </vt:lpstr>
      <vt:lpstr>  usmeritve </vt:lpstr>
      <vt:lpstr>  usmeritve </vt:lpstr>
      <vt:lpstr>  usmeritve </vt:lpstr>
      <vt:lpstr>  usmeritve </vt:lpstr>
      <vt:lpstr>  francoski novi realizem </vt:lpstr>
      <vt:lpstr>  francoski novi realizem </vt:lpstr>
      <vt:lpstr>  prevladujoče težnje </vt:lpstr>
      <vt:lpstr>                težnje </vt:lpstr>
      <vt:lpstr>                težnje </vt:lpstr>
      <vt:lpstr>                težnje </vt:lpstr>
      <vt:lpstr>                težnje </vt:lpstr>
      <vt:lpstr>PowerPointova predstavitev</vt:lpstr>
      <vt:lpstr>  avtorji </vt:lpstr>
      <vt:lpstr>PowerPointova predstavitev</vt:lpstr>
      <vt:lpstr>PowerPointova predstavitev</vt:lpstr>
      <vt:lpstr>PowerPointova predstavitev</vt:lpstr>
      <vt:lpstr>  avtorji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Maja Krajnc</cp:lastModifiedBy>
  <cp:revision>118</cp:revision>
  <dcterms:created xsi:type="dcterms:W3CDTF">2016-10-24T09:09:32Z</dcterms:created>
  <dcterms:modified xsi:type="dcterms:W3CDTF">2018-03-04T01:10:21Z</dcterms:modified>
</cp:coreProperties>
</file>