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7" r:id="rId2"/>
    <p:sldId id="325" r:id="rId3"/>
    <p:sldId id="337" r:id="rId4"/>
    <p:sldId id="367" r:id="rId5"/>
    <p:sldId id="368" r:id="rId6"/>
    <p:sldId id="338" r:id="rId7"/>
    <p:sldId id="369" r:id="rId8"/>
    <p:sldId id="339" r:id="rId9"/>
    <p:sldId id="351" r:id="rId10"/>
    <p:sldId id="370" r:id="rId11"/>
    <p:sldId id="371" r:id="rId12"/>
    <p:sldId id="340" r:id="rId13"/>
    <p:sldId id="341"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62" r:id="rId29"/>
    <p:sldId id="391" r:id="rId3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508"/>
    <a:srgbClr val="E6BA00"/>
    <a:srgbClr val="DAB000"/>
    <a:srgbClr val="BFB605"/>
    <a:srgbClr val="C49F00"/>
    <a:srgbClr val="C8A200"/>
    <a:srgbClr val="0072C8"/>
    <a:srgbClr val="0081E2"/>
    <a:srgbClr val="007AD6"/>
    <a:srgbClr val="009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37" autoAdjust="0"/>
  </p:normalViewPr>
  <p:slideViewPr>
    <p:cSldViewPr>
      <p:cViewPr varScale="1">
        <p:scale>
          <a:sx n="81" d="100"/>
          <a:sy n="81" d="100"/>
        </p:scale>
        <p:origin x="142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0C57C6-7596-4878-A4BC-552ADBC811F1}" type="datetimeFigureOut">
              <a:rPr lang="sl-SI" smtClean="0"/>
              <a:t>24.10.2017</a:t>
            </a:fld>
            <a:endParaRPr lang="sl-S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6C953-A5DC-4F66-AC4E-578F2BB7866A}" type="slidenum">
              <a:rPr lang="sl-SI" smtClean="0"/>
              <a:t>‹#›</a:t>
            </a:fld>
            <a:endParaRPr lang="sl-SI"/>
          </a:p>
        </p:txBody>
      </p:sp>
    </p:spTree>
    <p:extLst>
      <p:ext uri="{BB962C8B-B14F-4D97-AF65-F5344CB8AC3E}">
        <p14:creationId xmlns:p14="http://schemas.microsoft.com/office/powerpoint/2010/main" val="282413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430C0-0691-4523-9D14-CA0D436DA544}" type="datetimeFigureOut">
              <a:rPr lang="sl-SI" smtClean="0"/>
              <a:t>24.10.2017</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71726-B109-4E8D-BC1F-B4038804FFD1}" type="slidenum">
              <a:rPr lang="sl-SI" smtClean="0"/>
              <a:t>‹#›</a:t>
            </a:fld>
            <a:endParaRPr lang="sl-SI"/>
          </a:p>
        </p:txBody>
      </p:sp>
    </p:spTree>
    <p:extLst>
      <p:ext uri="{BB962C8B-B14F-4D97-AF65-F5344CB8AC3E}">
        <p14:creationId xmlns:p14="http://schemas.microsoft.com/office/powerpoint/2010/main" val="352497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426151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48476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14004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78904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E40-F3F9-4345-932E-4FFDD4918DAB}" type="datetimeFigureOut">
              <a:rPr lang="sl-SI" smtClean="0"/>
              <a:t>24.10.2017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87206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94CCBE40-F3F9-4345-932E-4FFDD4918DAB}" type="datetimeFigureOut">
              <a:rPr lang="sl-SI" smtClean="0"/>
              <a:t>24.10.2017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72806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94CCBE40-F3F9-4345-932E-4FFDD4918DAB}" type="datetimeFigureOut">
              <a:rPr lang="sl-SI" smtClean="0"/>
              <a:t>24.10.2017</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7464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94CCBE40-F3F9-4345-932E-4FFDD4918DAB}" type="datetimeFigureOut">
              <a:rPr lang="sl-SI" smtClean="0"/>
              <a:t>24.10.2017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88458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BE40-F3F9-4345-932E-4FFDD4918DAB}" type="datetimeFigureOut">
              <a:rPr lang="sl-SI" smtClean="0"/>
              <a:t>24.10.2017</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146390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E40-F3F9-4345-932E-4FFDD4918DAB}" type="datetimeFigureOut">
              <a:rPr lang="sl-SI" smtClean="0"/>
              <a:t>24.10.2017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63613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E40-F3F9-4345-932E-4FFDD4918DAB}" type="datetimeFigureOut">
              <a:rPr lang="sl-SI" smtClean="0"/>
              <a:t>24.10.2017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BB00E44-F5B7-4842-819C-F3A2957E6E41}" type="slidenum">
              <a:rPr lang="sl-SI" smtClean="0"/>
              <a:t>‹#›</a:t>
            </a:fld>
            <a:endParaRPr lang="sl-SI"/>
          </a:p>
        </p:txBody>
      </p:sp>
    </p:spTree>
    <p:extLst>
      <p:ext uri="{BB962C8B-B14F-4D97-AF65-F5344CB8AC3E}">
        <p14:creationId xmlns:p14="http://schemas.microsoft.com/office/powerpoint/2010/main" val="216963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CBE40-F3F9-4345-932E-4FFDD4918DAB}" type="datetimeFigureOut">
              <a:rPr lang="sl-SI" smtClean="0"/>
              <a:t>24.10.2017</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00E44-F5B7-4842-819C-F3A2957E6E41}" type="slidenum">
              <a:rPr lang="sl-SI" smtClean="0"/>
              <a:t>‹#›</a:t>
            </a:fld>
            <a:endParaRPr lang="sl-SI"/>
          </a:p>
        </p:txBody>
      </p:sp>
    </p:spTree>
    <p:extLst>
      <p:ext uri="{BB962C8B-B14F-4D97-AF65-F5344CB8AC3E}">
        <p14:creationId xmlns:p14="http://schemas.microsoft.com/office/powerpoint/2010/main" val="137979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1916833"/>
            <a:ext cx="7848872" cy="3528392"/>
          </a:xfrm>
        </p:spPr>
        <p:txBody>
          <a:bodyPr>
            <a:normAutofit/>
          </a:bodyPr>
          <a:lstStyle/>
          <a:p>
            <a:pPr marL="0" indent="0" algn="ctr">
              <a:buNone/>
            </a:pPr>
            <a:r>
              <a:rPr lang="sl-SI" sz="7200" b="1" dirty="0">
                <a:solidFill>
                  <a:schemeClr val="bg1"/>
                </a:solidFill>
                <a:effectLst>
                  <a:outerShdw blurRad="38100" dist="38100" dir="2700000" algn="tl">
                    <a:srgbClr val="000000">
                      <a:alpha val="43137"/>
                    </a:srgbClr>
                  </a:outerShdw>
                </a:effectLst>
              </a:rPr>
              <a:t>Razumevanje filma</a:t>
            </a:r>
          </a:p>
          <a:p>
            <a:pPr marL="0" indent="0" algn="ctr">
              <a:buNone/>
            </a:pPr>
            <a:r>
              <a:rPr lang="sl-SI" sz="4000" b="1" dirty="0">
                <a:solidFill>
                  <a:schemeClr val="bg1"/>
                </a:solidFill>
                <a:effectLst>
                  <a:outerShdw blurRad="38100" dist="38100" dir="2700000" algn="tl">
                    <a:srgbClr val="000000">
                      <a:alpha val="43137"/>
                    </a:srgbClr>
                  </a:outerShdw>
                </a:effectLst>
              </a:rPr>
              <a:t>Razumem film – doživljam svet</a:t>
            </a:r>
          </a:p>
        </p:txBody>
      </p:sp>
    </p:spTree>
    <p:extLst>
      <p:ext uri="{BB962C8B-B14F-4D97-AF65-F5344CB8AC3E}">
        <p14:creationId xmlns:p14="http://schemas.microsoft.com/office/powerpoint/2010/main" val="58788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smtClean="0">
                <a:solidFill>
                  <a:schemeClr val="bg1"/>
                </a:solidFill>
                <a:cs typeface="Arial" panose="020B0604020202020204" pitchFamily="34" charset="0"/>
              </a:rPr>
              <a:t>pomenska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struktura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827584" y="1772816"/>
            <a:ext cx="8064896" cy="4392488"/>
          </a:xfrm>
        </p:spPr>
        <p:txBody>
          <a:bodyPr>
            <a:normAutofit fontScale="40000" lnSpcReduction="20000"/>
          </a:bodyPr>
          <a:lstStyle/>
          <a:p>
            <a:pPr marL="0" indent="0">
              <a:buNone/>
            </a:pPr>
            <a:r>
              <a:rPr lang="sl-SI" sz="8000" b="1" u="sng" dirty="0" smtClean="0">
                <a:effectLst>
                  <a:outerShdw blurRad="38100" dist="38100" dir="2700000" algn="tl">
                    <a:srgbClr val="000000">
                      <a:alpha val="43137"/>
                    </a:srgbClr>
                  </a:outerShdw>
                </a:effectLst>
                <a:cs typeface="Times New Roman" pitchFamily="18" charset="0"/>
              </a:rPr>
              <a:t>OSNOVNA POMENSKA </a:t>
            </a:r>
            <a:r>
              <a:rPr lang="sl-SI" sz="8000" b="1" u="sng" dirty="0">
                <a:effectLst>
                  <a:outerShdw blurRad="38100" dist="38100" dir="2700000" algn="tl">
                    <a:srgbClr val="000000">
                      <a:alpha val="43137"/>
                    </a:srgbClr>
                  </a:outerShdw>
                </a:effectLst>
                <a:cs typeface="Times New Roman" pitchFamily="18" charset="0"/>
              </a:rPr>
              <a:t>STRUKTURA </a:t>
            </a:r>
            <a:r>
              <a:rPr lang="sl-SI" sz="8000" b="1" u="sng" dirty="0" smtClean="0">
                <a:effectLst>
                  <a:outerShdw blurRad="38100" dist="38100" dir="2700000" algn="tl">
                    <a:srgbClr val="000000">
                      <a:alpha val="43137"/>
                    </a:srgbClr>
                  </a:outerShdw>
                </a:effectLst>
                <a:cs typeface="Times New Roman" pitchFamily="18" charset="0"/>
              </a:rPr>
              <a:t>FILMA</a:t>
            </a:r>
          </a:p>
          <a:p>
            <a:pPr marL="0" indent="0">
              <a:buNone/>
            </a:pPr>
            <a:endParaRPr lang="sl-SI" sz="3000" b="1" u="sng" dirty="0">
              <a:effectLst>
                <a:outerShdw blurRad="38100" dist="38100" dir="2700000" algn="tl">
                  <a:srgbClr val="000000">
                    <a:alpha val="43137"/>
                  </a:srgbClr>
                </a:outerShdw>
              </a:effectLst>
              <a:cs typeface="Times New Roman" pitchFamily="18" charset="0"/>
            </a:endParaRPr>
          </a:p>
          <a:p>
            <a:pPr marL="0" indent="0">
              <a:buNone/>
            </a:pPr>
            <a:endParaRPr lang="sl-SI" sz="1500" dirty="0">
              <a:cs typeface="Times New Roman" pitchFamily="18" charset="0"/>
            </a:endParaRPr>
          </a:p>
          <a:p>
            <a:pPr marL="0" indent="0">
              <a:buNone/>
            </a:pPr>
            <a:r>
              <a:rPr lang="sl-SI" sz="6000" b="1" dirty="0">
                <a:cs typeface="Times New Roman" pitchFamily="18" charset="0"/>
              </a:rPr>
              <a:t>izhodišče</a:t>
            </a:r>
            <a:r>
              <a:rPr lang="sl-SI" sz="6000" dirty="0">
                <a:cs typeface="Times New Roman" pitchFamily="18" charset="0"/>
              </a:rPr>
              <a:t> na izpostavljanju </a:t>
            </a:r>
            <a:r>
              <a:rPr lang="sl-SI" sz="6000" b="1" dirty="0">
                <a:cs typeface="Times New Roman" pitchFamily="18" charset="0"/>
              </a:rPr>
              <a:t>temeljnih </a:t>
            </a:r>
            <a:r>
              <a:rPr lang="sl-SI" sz="6000" b="1" dirty="0">
                <a:effectLst>
                  <a:outerShdw blurRad="38100" dist="38100" dir="2700000" algn="tl">
                    <a:srgbClr val="000000">
                      <a:alpha val="43137"/>
                    </a:srgbClr>
                  </a:outerShdw>
                </a:effectLst>
                <a:cs typeface="Times New Roman" pitchFamily="18" charset="0"/>
              </a:rPr>
              <a:t>nasprotij</a:t>
            </a:r>
            <a:r>
              <a:rPr lang="sl-SI" sz="6000" dirty="0">
                <a:cs typeface="Times New Roman" pitchFamily="18" charset="0"/>
              </a:rPr>
              <a:t>: </a:t>
            </a:r>
            <a:endParaRPr lang="sl-SI" sz="6000" dirty="0" smtClean="0">
              <a:cs typeface="Times New Roman" pitchFamily="18" charset="0"/>
            </a:endParaRPr>
          </a:p>
          <a:p>
            <a:pPr marL="0" indent="0">
              <a:buNone/>
            </a:pPr>
            <a:endParaRPr lang="sl-SI" sz="3000" dirty="0" smtClean="0">
              <a:cs typeface="Times New Roman" pitchFamily="18" charset="0"/>
            </a:endParaRPr>
          </a:p>
          <a:p>
            <a:pPr marL="715963" indent="-357188">
              <a:buFont typeface="Wingdings" panose="05000000000000000000" pitchFamily="2" charset="2"/>
              <a:buChar char="Ø"/>
            </a:pPr>
            <a:r>
              <a:rPr lang="sl-SI" sz="5000" dirty="0" smtClean="0">
                <a:cs typeface="Times New Roman" pitchFamily="18" charset="0"/>
              </a:rPr>
              <a:t>čas / brezčasje </a:t>
            </a:r>
          </a:p>
          <a:p>
            <a:pPr marL="715963" indent="-357188">
              <a:buFont typeface="Wingdings" panose="05000000000000000000" pitchFamily="2" charset="2"/>
              <a:buChar char="Ø"/>
            </a:pPr>
            <a:r>
              <a:rPr lang="sl-SI" sz="5000" dirty="0" smtClean="0">
                <a:cs typeface="Times New Roman" pitchFamily="18" charset="0"/>
              </a:rPr>
              <a:t>smrtnost / nesmrtnost </a:t>
            </a:r>
          </a:p>
          <a:p>
            <a:pPr marL="715963" indent="-357188">
              <a:buFont typeface="Wingdings" panose="05000000000000000000" pitchFamily="2" charset="2"/>
              <a:buChar char="Ø"/>
            </a:pPr>
            <a:r>
              <a:rPr lang="sl-SI" sz="5000" dirty="0" smtClean="0">
                <a:cs typeface="Times New Roman" pitchFamily="18" charset="0"/>
              </a:rPr>
              <a:t>zgodovina / sedanjost </a:t>
            </a:r>
          </a:p>
          <a:p>
            <a:pPr marL="715963" indent="-357188">
              <a:buFont typeface="Wingdings" panose="05000000000000000000" pitchFamily="2" charset="2"/>
              <a:buChar char="Ø"/>
            </a:pPr>
            <a:r>
              <a:rPr lang="sl-SI" sz="5000" dirty="0" smtClean="0">
                <a:cs typeface="Times New Roman" pitchFamily="18" charset="0"/>
              </a:rPr>
              <a:t>vidno / nevidno </a:t>
            </a:r>
          </a:p>
          <a:p>
            <a:pPr marL="715963" indent="-357188">
              <a:buFont typeface="Wingdings" panose="05000000000000000000" pitchFamily="2" charset="2"/>
              <a:buChar char="Ø"/>
            </a:pPr>
            <a:r>
              <a:rPr lang="sl-SI" sz="5000" dirty="0" smtClean="0">
                <a:cs typeface="Times New Roman" pitchFamily="18" charset="0"/>
              </a:rPr>
              <a:t>moški / ženska </a:t>
            </a:r>
          </a:p>
          <a:p>
            <a:pPr marL="715963" indent="-357188">
              <a:buFont typeface="Wingdings" panose="05000000000000000000" pitchFamily="2" charset="2"/>
              <a:buChar char="Ø"/>
            </a:pPr>
            <a:r>
              <a:rPr lang="sl-SI" sz="5000" dirty="0" smtClean="0">
                <a:cs typeface="Times New Roman" pitchFamily="18" charset="0"/>
              </a:rPr>
              <a:t>duhovno / materialno </a:t>
            </a:r>
          </a:p>
          <a:p>
            <a:pPr marL="715963" indent="-357188">
              <a:buFont typeface="Wingdings" panose="05000000000000000000" pitchFamily="2" charset="2"/>
              <a:buChar char="Ø"/>
            </a:pPr>
            <a:r>
              <a:rPr lang="sl-SI" sz="5000" dirty="0" smtClean="0">
                <a:cs typeface="Times New Roman" pitchFamily="18" charset="0"/>
              </a:rPr>
              <a:t>izpolnjenost / praznina</a:t>
            </a:r>
          </a:p>
          <a:p>
            <a:pPr marL="715963" indent="-357188">
              <a:buFont typeface="Wingdings" panose="05000000000000000000" pitchFamily="2" charset="2"/>
              <a:buChar char="Ø"/>
            </a:pPr>
            <a:r>
              <a:rPr lang="sl-SI" sz="5000" dirty="0" smtClean="0">
                <a:cs typeface="Times New Roman" pitchFamily="18" charset="0"/>
              </a:rPr>
              <a:t>meje / brezmejnost </a:t>
            </a:r>
          </a:p>
          <a:p>
            <a:pPr marL="715963" indent="-357188">
              <a:buFont typeface="Wingdings" panose="05000000000000000000" pitchFamily="2" charset="2"/>
              <a:buChar char="Ø"/>
            </a:pPr>
            <a:r>
              <a:rPr lang="sl-SI" sz="5000" dirty="0" smtClean="0">
                <a:cs typeface="Times New Roman" pitchFamily="18" charset="0"/>
              </a:rPr>
              <a:t>klasična kultura / popularna kultura </a:t>
            </a:r>
          </a:p>
          <a:p>
            <a:pPr marL="715963" indent="-357188">
              <a:buFont typeface="Wingdings" panose="05000000000000000000" pitchFamily="2" charset="2"/>
              <a:buChar char="Ø"/>
            </a:pPr>
            <a:r>
              <a:rPr lang="sl-SI" sz="5000" dirty="0" smtClean="0">
                <a:cs typeface="Times New Roman" pitchFamily="18" charset="0"/>
              </a:rPr>
              <a:t>avtorski film / komercialni film</a:t>
            </a:r>
            <a:endParaRPr lang="sl-SI" sz="5000" dirty="0">
              <a:latin typeface="+mj-lt"/>
              <a:cs typeface="Arial" panose="020B0604020202020204" pitchFamily="34" charset="0"/>
            </a:endParaRPr>
          </a:p>
        </p:txBody>
      </p:sp>
    </p:spTree>
    <p:extLst>
      <p:ext uri="{BB962C8B-B14F-4D97-AF65-F5344CB8AC3E}">
        <p14:creationId xmlns:p14="http://schemas.microsoft.com/office/powerpoint/2010/main" val="3311304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komunikacijska struktura </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844824"/>
            <a:ext cx="8136904" cy="3600401"/>
          </a:xfrm>
        </p:spPr>
        <p:txBody>
          <a:bodyPr>
            <a:normAutofit fontScale="62500" lnSpcReduction="20000"/>
          </a:bodyPr>
          <a:lstStyle/>
          <a:p>
            <a:pPr marL="0" indent="0">
              <a:buNone/>
            </a:pPr>
            <a:endParaRPr lang="sl-SI" sz="4000" b="1" u="sng" dirty="0" smtClean="0">
              <a:effectLst>
                <a:outerShdw blurRad="38100" dist="38100" dir="2700000" algn="tl">
                  <a:srgbClr val="000000">
                    <a:alpha val="43137"/>
                  </a:srgbClr>
                </a:outerShdw>
              </a:effectLst>
              <a:cs typeface="Times New Roman" pitchFamily="18" charset="0"/>
            </a:endParaRPr>
          </a:p>
          <a:p>
            <a:pPr marL="0" indent="0">
              <a:buNone/>
            </a:pPr>
            <a:r>
              <a:rPr lang="sl-SI" sz="4500" b="1" u="sng" dirty="0" smtClean="0">
                <a:effectLst>
                  <a:outerShdw blurRad="38100" dist="38100" dir="2700000" algn="tl">
                    <a:srgbClr val="000000">
                      <a:alpha val="43137"/>
                    </a:srgbClr>
                  </a:outerShdw>
                </a:effectLst>
                <a:cs typeface="Times New Roman" pitchFamily="18" charset="0"/>
              </a:rPr>
              <a:t>TEMELJNA KOMUNIKACIJSKA </a:t>
            </a:r>
            <a:r>
              <a:rPr lang="sl-SI" sz="4500" b="1" u="sng" dirty="0">
                <a:effectLst>
                  <a:outerShdw blurRad="38100" dist="38100" dir="2700000" algn="tl">
                    <a:srgbClr val="000000">
                      <a:alpha val="43137"/>
                    </a:srgbClr>
                  </a:outerShdw>
                </a:effectLst>
                <a:cs typeface="Times New Roman" pitchFamily="18" charset="0"/>
              </a:rPr>
              <a:t>STRUKTURA FILMA</a:t>
            </a:r>
          </a:p>
          <a:p>
            <a:pPr marL="0" indent="0">
              <a:buNone/>
            </a:pPr>
            <a:endParaRPr lang="sl-SI" sz="2500" dirty="0">
              <a:cs typeface="Times New Roman" pitchFamily="18" charset="0"/>
            </a:endParaRPr>
          </a:p>
          <a:p>
            <a:pPr marL="0" indent="0">
              <a:buNone/>
            </a:pPr>
            <a:r>
              <a:rPr lang="sl-SI" sz="3800" b="1" dirty="0">
                <a:effectLst>
                  <a:outerShdw blurRad="38100" dist="38100" dir="2700000" algn="tl">
                    <a:srgbClr val="000000">
                      <a:alpha val="43137"/>
                    </a:srgbClr>
                  </a:outerShdw>
                </a:effectLst>
                <a:cs typeface="Times New Roman" pitchFamily="18" charset="0"/>
              </a:rPr>
              <a:t>f</a:t>
            </a:r>
            <a:r>
              <a:rPr lang="sl-SI" sz="3800" b="1" dirty="0" smtClean="0">
                <a:effectLst>
                  <a:outerShdw blurRad="38100" dist="38100" dir="2700000" algn="tl">
                    <a:srgbClr val="000000">
                      <a:alpha val="43137"/>
                    </a:srgbClr>
                  </a:outerShdw>
                </a:effectLst>
                <a:cs typeface="Times New Roman" pitchFamily="18" charset="0"/>
              </a:rPr>
              <a:t>ragmentarna / razdrobljena</a:t>
            </a:r>
            <a:r>
              <a:rPr lang="sl-SI" sz="3800" dirty="0" smtClean="0">
                <a:effectLst>
                  <a:outerShdw blurRad="38100" dist="38100" dir="2700000" algn="tl">
                    <a:srgbClr val="000000">
                      <a:alpha val="43137"/>
                    </a:srgbClr>
                  </a:outerShdw>
                </a:effectLst>
                <a:cs typeface="Times New Roman" pitchFamily="18" charset="0"/>
              </a:rPr>
              <a:t> </a:t>
            </a:r>
            <a:r>
              <a:rPr lang="sl-SI" sz="3800" dirty="0">
                <a:cs typeface="Times New Roman" pitchFamily="18" charset="0"/>
              </a:rPr>
              <a:t>zasnova pripovedi na </a:t>
            </a:r>
            <a:r>
              <a:rPr lang="sl-SI" sz="3800" dirty="0" smtClean="0">
                <a:cs typeface="Times New Roman" pitchFamily="18" charset="0"/>
              </a:rPr>
              <a:t>različnih </a:t>
            </a:r>
            <a:r>
              <a:rPr lang="sl-SI" sz="3800" dirty="0">
                <a:cs typeface="Times New Roman" pitchFamily="18" charset="0"/>
              </a:rPr>
              <a:t>pomenskih ravneh, med katerimi večino »nosijo« protagonisti – </a:t>
            </a:r>
            <a:r>
              <a:rPr lang="sl-SI" sz="3800" dirty="0" err="1">
                <a:cs typeface="Times New Roman" pitchFamily="18" charset="0"/>
              </a:rPr>
              <a:t>Damiel</a:t>
            </a:r>
            <a:r>
              <a:rPr lang="sl-SI" sz="3800" dirty="0">
                <a:cs typeface="Times New Roman" pitchFamily="18" charset="0"/>
              </a:rPr>
              <a:t>, </a:t>
            </a:r>
            <a:r>
              <a:rPr lang="sl-SI" sz="3800" dirty="0" err="1">
                <a:cs typeface="Times New Roman" pitchFamily="18" charset="0"/>
              </a:rPr>
              <a:t>Cassiel</a:t>
            </a:r>
            <a:r>
              <a:rPr lang="sl-SI" sz="3800" dirty="0">
                <a:cs typeface="Times New Roman" pitchFamily="18" charset="0"/>
              </a:rPr>
              <a:t>, </a:t>
            </a:r>
            <a:r>
              <a:rPr lang="sl-SI" sz="3800" dirty="0" err="1">
                <a:cs typeface="Times New Roman" pitchFamily="18" charset="0"/>
              </a:rPr>
              <a:t>Marion</a:t>
            </a:r>
            <a:r>
              <a:rPr lang="sl-SI" sz="3800" dirty="0">
                <a:cs typeface="Times New Roman" pitchFamily="18" charset="0"/>
              </a:rPr>
              <a:t>, Homer, Peter </a:t>
            </a:r>
            <a:r>
              <a:rPr lang="sl-SI" sz="3800" dirty="0" smtClean="0">
                <a:cs typeface="Times New Roman" pitchFamily="18" charset="0"/>
              </a:rPr>
              <a:t>Falk </a:t>
            </a:r>
          </a:p>
          <a:p>
            <a:pPr marL="0" indent="0">
              <a:buNone/>
            </a:pPr>
            <a:endParaRPr lang="sl-SI" sz="1700" dirty="0" smtClean="0">
              <a:cs typeface="Times New Roman" pitchFamily="18" charset="0"/>
            </a:endParaRPr>
          </a:p>
          <a:p>
            <a:pPr marL="0" indent="0">
              <a:buNone/>
            </a:pPr>
            <a:r>
              <a:rPr lang="sl-SI" sz="3800" dirty="0" smtClean="0">
                <a:cs typeface="Times New Roman" pitchFamily="18" charset="0"/>
              </a:rPr>
              <a:t>d</a:t>
            </a:r>
            <a:r>
              <a:rPr lang="sl-SI" sz="3800" dirty="0" smtClean="0">
                <a:cs typeface="Times New Roman" pitchFamily="18" charset="0"/>
              </a:rPr>
              <a:t>oločeni vsebinski poudarki sodijo </a:t>
            </a:r>
            <a:r>
              <a:rPr lang="sl-SI" sz="3800" dirty="0">
                <a:cs typeface="Times New Roman" pitchFamily="18" charset="0"/>
              </a:rPr>
              <a:t>v </a:t>
            </a:r>
            <a:r>
              <a:rPr lang="sl-SI" sz="3800" b="1" dirty="0">
                <a:effectLst>
                  <a:outerShdw blurRad="38100" dist="38100" dir="2700000" algn="tl">
                    <a:srgbClr val="000000">
                      <a:alpha val="43137"/>
                    </a:srgbClr>
                  </a:outerShdw>
                </a:effectLst>
                <a:cs typeface="Times New Roman" pitchFamily="18" charset="0"/>
              </a:rPr>
              <a:t>širši pomenki kontekst</a:t>
            </a:r>
            <a:r>
              <a:rPr lang="sl-SI" sz="3800" dirty="0">
                <a:cs typeface="Times New Roman" pitchFamily="18" charset="0"/>
              </a:rPr>
              <a:t>: </a:t>
            </a:r>
            <a:endParaRPr lang="sl-SI" sz="3800" dirty="0" smtClean="0">
              <a:cs typeface="Times New Roman" pitchFamily="18" charset="0"/>
            </a:endParaRPr>
          </a:p>
          <a:p>
            <a:pPr marL="0" indent="0">
              <a:buNone/>
            </a:pPr>
            <a:r>
              <a:rPr lang="sl-SI" sz="3800" dirty="0" smtClean="0">
                <a:cs typeface="Times New Roman" pitchFamily="18" charset="0"/>
              </a:rPr>
              <a:t>vračanje </a:t>
            </a:r>
            <a:r>
              <a:rPr lang="sl-SI" sz="3800" b="1" dirty="0">
                <a:cs typeface="Times New Roman" pitchFamily="18" charset="0"/>
              </a:rPr>
              <a:t>smisla</a:t>
            </a:r>
            <a:r>
              <a:rPr lang="sl-SI" sz="3800" dirty="0">
                <a:cs typeface="Times New Roman" pitchFamily="18" charset="0"/>
              </a:rPr>
              <a:t> in </a:t>
            </a:r>
            <a:r>
              <a:rPr lang="sl-SI" sz="3800" b="1" dirty="0">
                <a:cs typeface="Times New Roman" pitchFamily="18" charset="0"/>
              </a:rPr>
              <a:t>prevrednotenje zgodovine </a:t>
            </a:r>
            <a:r>
              <a:rPr lang="sl-SI" sz="3800" dirty="0">
                <a:cs typeface="Times New Roman" pitchFamily="18" charset="0"/>
              </a:rPr>
              <a:t>nemškega naroda</a:t>
            </a:r>
          </a:p>
          <a:p>
            <a:pPr marL="19050" indent="0">
              <a:buNone/>
            </a:pPr>
            <a:endParaRPr lang="sl-SI" sz="6000" dirty="0">
              <a:latin typeface="+mj-lt"/>
              <a:cs typeface="Arial" panose="020B0604020202020204" pitchFamily="34" charset="0"/>
            </a:endParaRPr>
          </a:p>
        </p:txBody>
      </p:sp>
    </p:spTree>
    <p:extLst>
      <p:ext uri="{BB962C8B-B14F-4D97-AF65-F5344CB8AC3E}">
        <p14:creationId xmlns:p14="http://schemas.microsoft.com/office/powerpoint/2010/main" val="75973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metodologija</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060849"/>
            <a:ext cx="7848872" cy="3384376"/>
          </a:xfrm>
        </p:spPr>
        <p:txBody>
          <a:bodyPr>
            <a:noAutofit/>
          </a:bodyPr>
          <a:lstStyle/>
          <a:p>
            <a:pPr marL="0" indent="0">
              <a:buNone/>
            </a:pPr>
            <a:r>
              <a:rPr lang="sl-SI" sz="2800" b="1" u="sng" dirty="0">
                <a:effectLst>
                  <a:outerShdw blurRad="38100" dist="38100" dir="2700000" algn="tl">
                    <a:srgbClr val="000000">
                      <a:alpha val="43137"/>
                    </a:srgbClr>
                  </a:outerShdw>
                </a:effectLst>
                <a:cs typeface="Times New Roman" pitchFamily="18" charset="0"/>
              </a:rPr>
              <a:t>METODA STRUKTURNE ANALIZE </a:t>
            </a:r>
          </a:p>
          <a:p>
            <a:pPr marL="0" indent="0">
              <a:buNone/>
            </a:pPr>
            <a:endParaRPr lang="sl-SI" sz="1000" dirty="0">
              <a:cs typeface="Times New Roman" pitchFamily="18" charset="0"/>
            </a:endParaRPr>
          </a:p>
          <a:p>
            <a:pPr marL="0" indent="0">
              <a:buNone/>
            </a:pPr>
            <a:r>
              <a:rPr lang="sl-SI" sz="2000" dirty="0">
                <a:cs typeface="Times New Roman" pitchFamily="18" charset="0"/>
              </a:rPr>
              <a:t>omogoča preučevanje čim več elementov povezovanja sistema filma in dejanskosti; težnja po odkrivanju določene </a:t>
            </a:r>
            <a:r>
              <a:rPr lang="sl-SI" sz="2000" b="1" dirty="0">
                <a:cs typeface="Times New Roman" pitchFamily="18" charset="0"/>
              </a:rPr>
              <a:t>»globinske strukture« </a:t>
            </a:r>
            <a:r>
              <a:rPr lang="sl-SI" sz="2000" dirty="0">
                <a:cs typeface="Times New Roman" pitchFamily="18" charset="0"/>
              </a:rPr>
              <a:t>dela</a:t>
            </a:r>
          </a:p>
          <a:p>
            <a:pPr marL="0" indent="0">
              <a:buNone/>
            </a:pPr>
            <a:endParaRPr lang="sl-SI" sz="1000" dirty="0">
              <a:cs typeface="Times New Roman" pitchFamily="18" charset="0"/>
            </a:endParaRPr>
          </a:p>
          <a:p>
            <a:pPr marL="0" indent="0">
              <a:buNone/>
            </a:pPr>
            <a:r>
              <a:rPr lang="sl-SI" sz="2000" b="1" dirty="0" smtClean="0">
                <a:cs typeface="Times New Roman" pitchFamily="18" charset="0"/>
              </a:rPr>
              <a:t>temelji</a:t>
            </a:r>
            <a:r>
              <a:rPr lang="sl-SI" sz="2000" dirty="0" smtClean="0">
                <a:cs typeface="Times New Roman" pitchFamily="18" charset="0"/>
              </a:rPr>
              <a:t> </a:t>
            </a:r>
            <a:r>
              <a:rPr lang="sl-SI" sz="2000" dirty="0">
                <a:cs typeface="Times New Roman" pitchFamily="18" charset="0"/>
              </a:rPr>
              <a:t>strukturne analize (ki lahko poteka na </a:t>
            </a:r>
            <a:r>
              <a:rPr lang="sl-SI" sz="2000" b="1" dirty="0">
                <a:cs typeface="Times New Roman" pitchFamily="18" charset="0"/>
              </a:rPr>
              <a:t>kvalitativen</a:t>
            </a:r>
            <a:r>
              <a:rPr lang="sl-SI" sz="2000" dirty="0">
                <a:cs typeface="Times New Roman" pitchFamily="18" charset="0"/>
              </a:rPr>
              <a:t> ali </a:t>
            </a:r>
            <a:r>
              <a:rPr lang="sl-SI" sz="2000" b="1" dirty="0">
                <a:cs typeface="Times New Roman" pitchFamily="18" charset="0"/>
              </a:rPr>
              <a:t>kvantitativen</a:t>
            </a:r>
            <a:r>
              <a:rPr lang="sl-SI" sz="2000" dirty="0">
                <a:cs typeface="Times New Roman" pitchFamily="18" charset="0"/>
              </a:rPr>
              <a:t> način – najpogosteje pa kot </a:t>
            </a:r>
            <a:r>
              <a:rPr lang="sl-SI" sz="2000" b="1" dirty="0">
                <a:cs typeface="Times New Roman" pitchFamily="18" charset="0"/>
              </a:rPr>
              <a:t>kombinacija</a:t>
            </a:r>
            <a:r>
              <a:rPr lang="sl-SI" sz="2000" dirty="0">
                <a:cs typeface="Times New Roman" pitchFamily="18" charset="0"/>
              </a:rPr>
              <a:t> obeh) je ugotoviti </a:t>
            </a:r>
            <a:r>
              <a:rPr lang="sl-SI" sz="2000" b="1" dirty="0">
                <a:effectLst>
                  <a:outerShdw blurRad="38100" dist="38100" dir="2700000" algn="tl">
                    <a:srgbClr val="000000">
                      <a:alpha val="43137"/>
                    </a:srgbClr>
                  </a:outerShdw>
                </a:effectLst>
                <a:cs typeface="Times New Roman" pitchFamily="18" charset="0"/>
              </a:rPr>
              <a:t>pomembnost</a:t>
            </a:r>
            <a:r>
              <a:rPr lang="sl-SI" sz="2000" dirty="0">
                <a:cs typeface="Times New Roman" pitchFamily="18" charset="0"/>
              </a:rPr>
              <a:t>, </a:t>
            </a:r>
            <a:r>
              <a:rPr lang="sl-SI" sz="2000" b="1" dirty="0">
                <a:effectLst>
                  <a:outerShdw blurRad="38100" dist="38100" dir="2700000" algn="tl">
                    <a:srgbClr val="000000">
                      <a:alpha val="43137"/>
                    </a:srgbClr>
                  </a:outerShdw>
                </a:effectLst>
                <a:cs typeface="Times New Roman" pitchFamily="18" charset="0"/>
              </a:rPr>
              <a:t>izrazitost</a:t>
            </a:r>
            <a:r>
              <a:rPr lang="sl-SI" sz="2000" dirty="0">
                <a:effectLst>
                  <a:outerShdw blurRad="38100" dist="38100" dir="2700000" algn="tl">
                    <a:srgbClr val="000000">
                      <a:alpha val="43137"/>
                    </a:srgbClr>
                  </a:outerShdw>
                </a:effectLst>
                <a:cs typeface="Times New Roman" pitchFamily="18" charset="0"/>
              </a:rPr>
              <a:t> </a:t>
            </a:r>
            <a:r>
              <a:rPr lang="sl-SI" sz="2000" dirty="0">
                <a:cs typeface="Times New Roman" pitchFamily="18" charset="0"/>
              </a:rPr>
              <a:t>in </a:t>
            </a:r>
            <a:r>
              <a:rPr lang="sl-SI" sz="2000" b="1" dirty="0">
                <a:effectLst>
                  <a:outerShdw blurRad="38100" dist="38100" dir="2700000" algn="tl">
                    <a:srgbClr val="000000">
                      <a:alpha val="43137"/>
                    </a:srgbClr>
                  </a:outerShdw>
                </a:effectLst>
                <a:cs typeface="Times New Roman" pitchFamily="18" charset="0"/>
              </a:rPr>
              <a:t>funkcionalnost</a:t>
            </a:r>
            <a:r>
              <a:rPr lang="sl-SI" sz="2000" dirty="0">
                <a:effectLst>
                  <a:outerShdw blurRad="38100" dist="38100" dir="2700000" algn="tl">
                    <a:srgbClr val="000000">
                      <a:alpha val="43137"/>
                    </a:srgbClr>
                  </a:outerShdw>
                </a:effectLst>
                <a:cs typeface="Times New Roman" pitchFamily="18" charset="0"/>
              </a:rPr>
              <a:t> </a:t>
            </a:r>
            <a:r>
              <a:rPr lang="sl-SI" sz="2000" dirty="0">
                <a:cs typeface="Times New Roman" pitchFamily="18" charset="0"/>
              </a:rPr>
              <a:t>elementov, ki jih </a:t>
            </a:r>
            <a:r>
              <a:rPr lang="sl-SI" sz="2000" dirty="0" smtClean="0">
                <a:cs typeface="Times New Roman" pitchFamily="18" charset="0"/>
              </a:rPr>
              <a:t>preučujemo</a:t>
            </a:r>
            <a:endParaRPr lang="sl-SI" sz="2000" dirty="0">
              <a:cs typeface="Times New Roman" pitchFamily="18" charset="0"/>
            </a:endParaRPr>
          </a:p>
          <a:p>
            <a:pPr marL="0" indent="0">
              <a:buNone/>
            </a:pPr>
            <a:endParaRPr lang="sl-SI" sz="1000" dirty="0">
              <a:cs typeface="Times New Roman" pitchFamily="18" charset="0"/>
            </a:endParaRPr>
          </a:p>
          <a:p>
            <a:pPr marL="0" indent="0">
              <a:buNone/>
            </a:pPr>
            <a:r>
              <a:rPr lang="sl-SI" sz="2000" dirty="0" smtClean="0">
                <a:cs typeface="Times New Roman" pitchFamily="18" charset="0"/>
              </a:rPr>
              <a:t>osnovna </a:t>
            </a:r>
            <a:r>
              <a:rPr lang="sl-SI" sz="2000" b="1" dirty="0">
                <a:cs typeface="Times New Roman" pitchFamily="18" charset="0"/>
              </a:rPr>
              <a:t>težnja</a:t>
            </a:r>
            <a:r>
              <a:rPr lang="sl-SI" sz="2000" dirty="0">
                <a:cs typeface="Times New Roman" pitchFamily="18" charset="0"/>
              </a:rPr>
              <a:t> oz. </a:t>
            </a:r>
            <a:r>
              <a:rPr lang="sl-SI" sz="2000" b="1" dirty="0">
                <a:cs typeface="Times New Roman" pitchFamily="18" charset="0"/>
              </a:rPr>
              <a:t>cilj</a:t>
            </a:r>
            <a:r>
              <a:rPr lang="sl-SI" sz="2000" dirty="0">
                <a:cs typeface="Times New Roman" pitchFamily="18" charset="0"/>
              </a:rPr>
              <a:t> </a:t>
            </a:r>
            <a:r>
              <a:rPr lang="sl-SI" sz="2000" b="1" dirty="0">
                <a:effectLst>
                  <a:outerShdw blurRad="38100" dist="38100" dir="2700000" algn="tl">
                    <a:srgbClr val="000000">
                      <a:alpha val="43137"/>
                    </a:srgbClr>
                  </a:outerShdw>
                </a:effectLst>
                <a:cs typeface="Times New Roman" pitchFamily="18" charset="0"/>
              </a:rPr>
              <a:t>strukturne analize </a:t>
            </a:r>
            <a:r>
              <a:rPr lang="sl-SI" sz="2000" dirty="0">
                <a:cs typeface="Times New Roman" pitchFamily="18" charset="0"/>
              </a:rPr>
              <a:t>je odkrivanje in opredeljevanje načinov, kako se skozi (so)učinkovanje in (so)razmerje posameznih elementov ustvarja </a:t>
            </a:r>
            <a:r>
              <a:rPr lang="sl-SI" sz="2000" b="1" dirty="0">
                <a:effectLst>
                  <a:outerShdw blurRad="38100" dist="38100" dir="2700000" algn="tl">
                    <a:srgbClr val="000000">
                      <a:alpha val="43137"/>
                    </a:srgbClr>
                  </a:outerShdw>
                </a:effectLst>
                <a:cs typeface="Times New Roman" pitchFamily="18" charset="0"/>
              </a:rPr>
              <a:t>filmski </a:t>
            </a:r>
            <a:r>
              <a:rPr lang="sl-SI" sz="2000" b="1" dirty="0" smtClean="0">
                <a:effectLst>
                  <a:outerShdw blurRad="38100" dist="38100" dir="2700000" algn="tl">
                    <a:srgbClr val="000000">
                      <a:alpha val="43137"/>
                    </a:srgbClr>
                  </a:outerShdw>
                </a:effectLst>
                <a:cs typeface="Times New Roman" pitchFamily="18" charset="0"/>
              </a:rPr>
              <a:t>pomen</a:t>
            </a:r>
            <a:endParaRPr lang="sl-SI" sz="2000" dirty="0">
              <a:cs typeface="Times New Roman" pitchFamily="18" charset="0"/>
            </a:endParaRPr>
          </a:p>
          <a:p>
            <a:pPr marL="0" indent="0">
              <a:buNone/>
            </a:pPr>
            <a:endParaRPr lang="sl-SI" sz="1000" dirty="0">
              <a:cs typeface="Times New Roman" pitchFamily="18" charset="0"/>
            </a:endParaRPr>
          </a:p>
          <a:p>
            <a:pPr marL="0" indent="0">
              <a:buNone/>
            </a:pPr>
            <a:r>
              <a:rPr lang="sl-SI" sz="2000" dirty="0" smtClean="0">
                <a:cs typeface="Times New Roman" pitchFamily="18" charset="0"/>
              </a:rPr>
              <a:t>za izvajanje </a:t>
            </a:r>
            <a:r>
              <a:rPr lang="sl-SI" sz="2000" b="1" dirty="0">
                <a:effectLst>
                  <a:outerShdw blurRad="38100" dist="38100" dir="2700000" algn="tl">
                    <a:srgbClr val="000000">
                      <a:alpha val="43137"/>
                    </a:srgbClr>
                  </a:outerShdw>
                </a:effectLst>
                <a:cs typeface="Times New Roman" pitchFamily="18" charset="0"/>
              </a:rPr>
              <a:t>strukturne analize </a:t>
            </a:r>
            <a:r>
              <a:rPr lang="sl-SI" sz="2000" dirty="0" smtClean="0">
                <a:cs typeface="Times New Roman" pitchFamily="18" charset="0"/>
              </a:rPr>
              <a:t>je </a:t>
            </a:r>
            <a:r>
              <a:rPr lang="sl-SI" sz="2000" dirty="0">
                <a:cs typeface="Times New Roman" pitchFamily="18" charset="0"/>
              </a:rPr>
              <a:t>vzpostavljena vrsta </a:t>
            </a:r>
            <a:r>
              <a:rPr lang="sl-SI" sz="2000" b="1" dirty="0">
                <a:effectLst>
                  <a:outerShdw blurRad="38100" dist="38100" dir="2700000" algn="tl">
                    <a:srgbClr val="000000">
                      <a:alpha val="43137"/>
                    </a:srgbClr>
                  </a:outerShdw>
                </a:effectLst>
                <a:cs typeface="Times New Roman" pitchFamily="18" charset="0"/>
              </a:rPr>
              <a:t>kriterijev</a:t>
            </a:r>
            <a:r>
              <a:rPr lang="sl-SI" sz="2000" dirty="0">
                <a:effectLst>
                  <a:outerShdw blurRad="38100" dist="38100" dir="2700000" algn="tl">
                    <a:srgbClr val="000000">
                      <a:alpha val="43137"/>
                    </a:srgbClr>
                  </a:outerShdw>
                </a:effectLst>
                <a:cs typeface="Times New Roman" pitchFamily="18" charset="0"/>
              </a:rPr>
              <a:t> </a:t>
            </a:r>
            <a:r>
              <a:rPr lang="sl-SI" sz="2000" dirty="0">
                <a:cs typeface="Times New Roman" pitchFamily="18" charset="0"/>
              </a:rPr>
              <a:t>in sistema njihovih </a:t>
            </a:r>
            <a:r>
              <a:rPr lang="sl-SI" sz="2000" b="1" dirty="0" smtClean="0">
                <a:effectLst>
                  <a:outerShdw blurRad="38100" dist="38100" dir="2700000" algn="tl">
                    <a:srgbClr val="000000">
                      <a:alpha val="43137"/>
                    </a:srgbClr>
                  </a:outerShdw>
                </a:effectLst>
                <a:cs typeface="Times New Roman" pitchFamily="18" charset="0"/>
              </a:rPr>
              <a:t>razčlemb</a:t>
            </a:r>
            <a:r>
              <a:rPr lang="sl-SI" sz="2000" dirty="0" smtClean="0">
                <a:cs typeface="Times New Roman" pitchFamily="18" charset="0"/>
              </a:rPr>
              <a:t> </a:t>
            </a:r>
            <a:endParaRPr lang="sl-SI" sz="2000" dirty="0">
              <a:cs typeface="Times New Roman" pitchFamily="18" charset="0"/>
            </a:endParaRPr>
          </a:p>
          <a:p>
            <a:pPr marL="0" indent="0">
              <a:buNone/>
            </a:pPr>
            <a:endParaRPr lang="sl-SI" sz="2000" b="1" u="sng" dirty="0">
              <a:highlight>
                <a:srgbClr val="00FF00"/>
              </a:highlight>
              <a:latin typeface="+mj-lt"/>
              <a:cs typeface="Arial" panose="020B0604020202020204" pitchFamily="34" charset="0"/>
            </a:endParaRPr>
          </a:p>
        </p:txBody>
      </p:sp>
    </p:spTree>
    <p:extLst>
      <p:ext uri="{BB962C8B-B14F-4D97-AF65-F5344CB8AC3E}">
        <p14:creationId xmlns:p14="http://schemas.microsoft.com/office/powerpoint/2010/main" val="1708098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kriteriji</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204863"/>
            <a:ext cx="7848872" cy="3240361"/>
          </a:xfrm>
        </p:spPr>
        <p:txBody>
          <a:bodyPr>
            <a:normAutofit fontScale="25000" lnSpcReduction="20000"/>
          </a:bodyPr>
          <a:lstStyle/>
          <a:p>
            <a:pPr marL="0" indent="0">
              <a:buNone/>
            </a:pPr>
            <a:r>
              <a:rPr lang="sl-SI" sz="11200" b="1" u="sng" dirty="0">
                <a:effectLst>
                  <a:outerShdw blurRad="38100" dist="38100" dir="2700000" algn="tl">
                    <a:srgbClr val="000000">
                      <a:alpha val="43137"/>
                    </a:srgbClr>
                  </a:outerShdw>
                </a:effectLst>
                <a:cs typeface="Times New Roman" pitchFamily="18" charset="0"/>
              </a:rPr>
              <a:t>KRITERIJ RELEVANCE / POMEMBNOSTI</a:t>
            </a:r>
            <a:endParaRPr lang="sl-SI" sz="11200" u="sng" dirty="0">
              <a:effectLst>
                <a:outerShdw blurRad="38100" dist="38100" dir="2700000" algn="tl">
                  <a:srgbClr val="000000">
                    <a:alpha val="43137"/>
                  </a:srgbClr>
                </a:outerShdw>
              </a:effectLst>
              <a:cs typeface="Times New Roman" pitchFamily="18" charset="0"/>
            </a:endParaRPr>
          </a:p>
          <a:p>
            <a:pPr marL="0" indent="0">
              <a:buNone/>
            </a:pPr>
            <a:r>
              <a:rPr lang="sl-SI" sz="4000" dirty="0">
                <a:cs typeface="Times New Roman" pitchFamily="18" charset="0"/>
              </a:rPr>
              <a:t> </a:t>
            </a:r>
          </a:p>
          <a:p>
            <a:pPr marL="0" indent="0">
              <a:buNone/>
            </a:pPr>
            <a:r>
              <a:rPr lang="sl-SI" sz="8800" dirty="0">
                <a:cs typeface="Times New Roman" pitchFamily="18" charset="0"/>
              </a:rPr>
              <a:t>kriterij temelji na rezultatih </a:t>
            </a:r>
            <a:r>
              <a:rPr lang="sl-SI" sz="8800" b="1" dirty="0">
                <a:effectLst>
                  <a:outerShdw blurRad="38100" dist="38100" dir="2700000" algn="tl">
                    <a:srgbClr val="000000">
                      <a:alpha val="43137"/>
                    </a:srgbClr>
                  </a:outerShdw>
                </a:effectLst>
                <a:cs typeface="Times New Roman" pitchFamily="18" charset="0"/>
              </a:rPr>
              <a:t>kvantitativne</a:t>
            </a:r>
            <a:r>
              <a:rPr lang="sl-SI" sz="8800" dirty="0">
                <a:effectLst>
                  <a:outerShdw blurRad="38100" dist="38100" dir="2700000" algn="tl">
                    <a:srgbClr val="000000">
                      <a:alpha val="43137"/>
                    </a:srgbClr>
                  </a:outerShdw>
                </a:effectLst>
                <a:cs typeface="Times New Roman" pitchFamily="18" charset="0"/>
              </a:rPr>
              <a:t> </a:t>
            </a:r>
            <a:r>
              <a:rPr lang="sl-SI" sz="8800" dirty="0">
                <a:cs typeface="Times New Roman" pitchFamily="18" charset="0"/>
              </a:rPr>
              <a:t>analize – vprašanja, </a:t>
            </a:r>
            <a:r>
              <a:rPr lang="sl-SI" sz="8800" b="1" dirty="0">
                <a:cs typeface="Times New Roman" pitchFamily="18" charset="0"/>
              </a:rPr>
              <a:t>kolikokrat</a:t>
            </a:r>
            <a:r>
              <a:rPr lang="sl-SI" sz="8800" dirty="0">
                <a:cs typeface="Times New Roman" pitchFamily="18" charset="0"/>
              </a:rPr>
              <a:t> se določen objekt, motiv, protagonist pojavi </a:t>
            </a:r>
          </a:p>
          <a:p>
            <a:pPr marL="0" indent="358775">
              <a:buNone/>
            </a:pPr>
            <a:r>
              <a:rPr lang="sl-SI" sz="8800" dirty="0">
                <a:cs typeface="Times New Roman" pitchFamily="18" charset="0"/>
              </a:rPr>
              <a:t>(otroci, Berlinski zid, krožni tok)</a:t>
            </a:r>
          </a:p>
          <a:p>
            <a:pPr marL="0" indent="0">
              <a:buNone/>
            </a:pPr>
            <a:r>
              <a:rPr lang="sl-SI" sz="4000" dirty="0">
                <a:cs typeface="Times New Roman" pitchFamily="18" charset="0"/>
              </a:rPr>
              <a:t> </a:t>
            </a:r>
          </a:p>
          <a:p>
            <a:pPr marL="0" indent="0">
              <a:buNone/>
            </a:pPr>
            <a:r>
              <a:rPr lang="sl-SI" sz="8800" dirty="0">
                <a:cs typeface="Times New Roman" pitchFamily="18" charset="0"/>
              </a:rPr>
              <a:t>in </a:t>
            </a:r>
            <a:r>
              <a:rPr lang="sl-SI" sz="8800" b="1" dirty="0">
                <a:effectLst>
                  <a:outerShdw blurRad="38100" dist="38100" dir="2700000" algn="tl">
                    <a:srgbClr val="000000">
                      <a:alpha val="43137"/>
                    </a:srgbClr>
                  </a:outerShdw>
                </a:effectLst>
                <a:cs typeface="Times New Roman" pitchFamily="18" charset="0"/>
              </a:rPr>
              <a:t>kvalitativne</a:t>
            </a:r>
            <a:r>
              <a:rPr lang="sl-SI" sz="8800" dirty="0">
                <a:effectLst>
                  <a:outerShdw blurRad="38100" dist="38100" dir="2700000" algn="tl">
                    <a:srgbClr val="000000">
                      <a:alpha val="43137"/>
                    </a:srgbClr>
                  </a:outerShdw>
                </a:effectLst>
                <a:cs typeface="Times New Roman" pitchFamily="18" charset="0"/>
              </a:rPr>
              <a:t> </a:t>
            </a:r>
            <a:r>
              <a:rPr lang="sl-SI" sz="8800" dirty="0">
                <a:cs typeface="Times New Roman" pitchFamily="18" charset="0"/>
              </a:rPr>
              <a:t>analize – vprašanje kakšen </a:t>
            </a:r>
            <a:r>
              <a:rPr lang="sl-SI" sz="8800" b="1" dirty="0">
                <a:cs typeface="Times New Roman" pitchFamily="18" charset="0"/>
              </a:rPr>
              <a:t>poudarek</a:t>
            </a:r>
            <a:r>
              <a:rPr lang="sl-SI" sz="8800" dirty="0">
                <a:cs typeface="Times New Roman" pitchFamily="18" charset="0"/>
              </a:rPr>
              <a:t> je namenjen določenemu fenomenu tudi če se pojavi samo enkrat ali </a:t>
            </a:r>
            <a:r>
              <a:rPr lang="sl-SI" sz="8800" dirty="0" smtClean="0">
                <a:cs typeface="Times New Roman" pitchFamily="18" charset="0"/>
              </a:rPr>
              <a:t>malokrat</a:t>
            </a:r>
          </a:p>
          <a:p>
            <a:pPr marL="358775" indent="0">
              <a:buNone/>
            </a:pPr>
            <a:r>
              <a:rPr lang="sl-SI" sz="8800" dirty="0" smtClean="0">
                <a:cs typeface="Times New Roman" pitchFamily="18" charset="0"/>
              </a:rPr>
              <a:t>(dvojna </a:t>
            </a:r>
            <a:r>
              <a:rPr lang="sl-SI" sz="8800" dirty="0">
                <a:cs typeface="Times New Roman" pitchFamily="18" charset="0"/>
              </a:rPr>
              <a:t>ekspozicija, dokumentarni posnetki, reference na Tarkovskega, smrt)</a:t>
            </a:r>
          </a:p>
          <a:p>
            <a:pPr marL="0" indent="0">
              <a:buNone/>
            </a:pPr>
            <a:r>
              <a:rPr lang="sl-SI" sz="4000" dirty="0">
                <a:cs typeface="Times New Roman" pitchFamily="18" charset="0"/>
              </a:rPr>
              <a:t> </a:t>
            </a:r>
          </a:p>
          <a:p>
            <a:pPr marL="0" indent="0">
              <a:buNone/>
            </a:pPr>
            <a:r>
              <a:rPr lang="sl-SI" sz="8800" dirty="0" smtClean="0">
                <a:cs typeface="Times New Roman" pitchFamily="18" charset="0"/>
              </a:rPr>
              <a:t>ta</a:t>
            </a:r>
            <a:r>
              <a:rPr lang="sl-SI" sz="8800" dirty="0" smtClean="0">
                <a:cs typeface="Times New Roman" pitchFamily="18" charset="0"/>
              </a:rPr>
              <a:t>ko </a:t>
            </a:r>
            <a:r>
              <a:rPr lang="sl-SI" sz="8800" b="1" dirty="0">
                <a:cs typeface="Times New Roman" pitchFamily="18" charset="0"/>
              </a:rPr>
              <a:t>pogostost</a:t>
            </a:r>
            <a:r>
              <a:rPr lang="sl-SI" sz="8800" dirty="0">
                <a:cs typeface="Times New Roman" pitchFamily="18" charset="0"/>
              </a:rPr>
              <a:t> (ali celo </a:t>
            </a:r>
            <a:r>
              <a:rPr lang="sl-SI" sz="8800" dirty="0" err="1">
                <a:cs typeface="Times New Roman" pitchFamily="18" charset="0"/>
              </a:rPr>
              <a:t>ekscesivnost</a:t>
            </a:r>
            <a:r>
              <a:rPr lang="sl-SI" sz="8800" dirty="0">
                <a:cs typeface="Times New Roman" pitchFamily="18" charset="0"/>
              </a:rPr>
              <a:t>) kot </a:t>
            </a:r>
            <a:r>
              <a:rPr lang="sl-SI" sz="8800" b="1" dirty="0">
                <a:cs typeface="Times New Roman" pitchFamily="18" charset="0"/>
              </a:rPr>
              <a:t>ekskluzivnost</a:t>
            </a:r>
            <a:r>
              <a:rPr lang="sl-SI" sz="8800" dirty="0">
                <a:cs typeface="Times New Roman" pitchFamily="18" charset="0"/>
              </a:rPr>
              <a:t> sta kazalnika relevance; stopnja pomembnosti pa je odvisna od načinov, kako so obravnavani elementi </a:t>
            </a:r>
            <a:r>
              <a:rPr lang="sl-SI" sz="8800" b="1" u="sng" dirty="0">
                <a:effectLst>
                  <a:outerShdw blurRad="38100" dist="38100" dir="2700000" algn="tl">
                    <a:srgbClr val="000000">
                      <a:alpha val="43137"/>
                    </a:srgbClr>
                  </a:outerShdw>
                </a:effectLst>
                <a:cs typeface="Times New Roman" pitchFamily="18" charset="0"/>
              </a:rPr>
              <a:t>povezani</a:t>
            </a:r>
            <a:r>
              <a:rPr lang="sl-SI" sz="8800" dirty="0">
                <a:effectLst>
                  <a:outerShdw blurRad="38100" dist="38100" dir="2700000" algn="tl">
                    <a:srgbClr val="000000">
                      <a:alpha val="43137"/>
                    </a:srgbClr>
                  </a:outerShdw>
                </a:effectLst>
                <a:cs typeface="Times New Roman" pitchFamily="18" charset="0"/>
              </a:rPr>
              <a:t> </a:t>
            </a:r>
            <a:r>
              <a:rPr lang="sl-SI" sz="8800" dirty="0">
                <a:cs typeface="Times New Roman" pitchFamily="18" charset="0"/>
              </a:rPr>
              <a:t>v kontekstu filma</a:t>
            </a:r>
          </a:p>
          <a:p>
            <a:pPr marL="0" indent="0">
              <a:buNone/>
            </a:pPr>
            <a:endParaRPr lang="sl-SI" sz="4800" b="1" u="sng" dirty="0">
              <a:highlight>
                <a:srgbClr val="00FF00"/>
              </a:highlight>
              <a:latin typeface="+mj-lt"/>
              <a:cs typeface="Arial" panose="020B0604020202020204" pitchFamily="34" charset="0"/>
            </a:endParaRPr>
          </a:p>
        </p:txBody>
      </p:sp>
    </p:spTree>
    <p:extLst>
      <p:ext uri="{BB962C8B-B14F-4D97-AF65-F5344CB8AC3E}">
        <p14:creationId xmlns:p14="http://schemas.microsoft.com/office/powerpoint/2010/main" val="3160998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kriteriji</a:t>
            </a:r>
            <a:r>
              <a:rPr lang="sl-SI" sz="3600" dirty="0" smtClean="0">
                <a:solidFill>
                  <a:schemeClr val="bg1"/>
                </a:solidFill>
                <a:cs typeface="Arial" panose="020B0604020202020204" pitchFamily="34" charset="0"/>
              </a:rPr>
              <a:t/>
            </a:r>
            <a:br>
              <a:rPr lang="sl-SI" sz="3600" dirty="0" smtClean="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420887"/>
            <a:ext cx="7848872" cy="3024337"/>
          </a:xfrm>
        </p:spPr>
        <p:txBody>
          <a:bodyPr>
            <a:normAutofit fontScale="32500" lnSpcReduction="20000"/>
          </a:bodyPr>
          <a:lstStyle/>
          <a:p>
            <a:endParaRPr lang="sl-SI" sz="4800" b="1" u="sng" dirty="0">
              <a:highlight>
                <a:srgbClr val="00FF00"/>
              </a:highlight>
              <a:latin typeface="+mj-lt"/>
              <a:cs typeface="Arial" panose="020B0604020202020204" pitchFamily="34" charset="0"/>
            </a:endParaRPr>
          </a:p>
          <a:p>
            <a:pPr marL="0" indent="0">
              <a:buNone/>
            </a:pPr>
            <a:r>
              <a:rPr lang="sl-SI" sz="9800" b="1" u="sng" dirty="0">
                <a:effectLst>
                  <a:outerShdw blurRad="38100" dist="38100" dir="2700000" algn="tl">
                    <a:srgbClr val="000000">
                      <a:alpha val="43137"/>
                    </a:srgbClr>
                  </a:outerShdw>
                </a:effectLst>
                <a:cs typeface="Times New Roman" pitchFamily="18" charset="0"/>
              </a:rPr>
              <a:t>KRITERIJ EKSPRESIVNOSTI / IZRAZITOSTI</a:t>
            </a:r>
            <a:endParaRPr lang="sl-SI" sz="9800" dirty="0">
              <a:effectLst>
                <a:outerShdw blurRad="38100" dist="38100" dir="2700000" algn="tl">
                  <a:srgbClr val="000000">
                    <a:alpha val="43137"/>
                  </a:srgbClr>
                </a:outerShdw>
              </a:effectLst>
              <a:cs typeface="Times New Roman" pitchFamily="18" charset="0"/>
            </a:endParaRPr>
          </a:p>
          <a:p>
            <a:pPr marL="0" indent="0">
              <a:buNone/>
            </a:pPr>
            <a:r>
              <a:rPr lang="sl-SI" sz="3700" b="1" dirty="0">
                <a:effectLst>
                  <a:outerShdw blurRad="38100" dist="38100" dir="2700000" algn="tl">
                    <a:srgbClr val="000000">
                      <a:alpha val="43137"/>
                    </a:srgbClr>
                  </a:outerShdw>
                </a:effectLst>
                <a:cs typeface="Times New Roman" pitchFamily="18" charset="0"/>
              </a:rPr>
              <a:t> </a:t>
            </a:r>
            <a:endParaRPr lang="sl-SI" sz="3700" dirty="0">
              <a:effectLst>
                <a:outerShdw blurRad="38100" dist="38100" dir="2700000" algn="tl">
                  <a:srgbClr val="000000">
                    <a:alpha val="43137"/>
                  </a:srgbClr>
                </a:outerShdw>
              </a:effectLst>
              <a:cs typeface="Times New Roman" pitchFamily="18" charset="0"/>
            </a:endParaRPr>
          </a:p>
          <a:p>
            <a:pPr marL="0" indent="0">
              <a:buNone/>
            </a:pPr>
            <a:r>
              <a:rPr lang="sl-SI" sz="7400" dirty="0">
                <a:cs typeface="Times New Roman" pitchFamily="18" charset="0"/>
              </a:rPr>
              <a:t>pokaže kako posamezen element doseže določen </a:t>
            </a:r>
            <a:r>
              <a:rPr lang="sl-SI" sz="7400" b="1" dirty="0">
                <a:effectLst>
                  <a:outerShdw blurRad="38100" dist="38100" dir="2700000" algn="tl">
                    <a:srgbClr val="000000">
                      <a:alpha val="43137"/>
                    </a:srgbClr>
                  </a:outerShdw>
                </a:effectLst>
                <a:cs typeface="Times New Roman" pitchFamily="18" charset="0"/>
              </a:rPr>
              <a:t>učinek</a:t>
            </a:r>
            <a:r>
              <a:rPr lang="sl-SI" sz="7400" dirty="0">
                <a:effectLst>
                  <a:outerShdw blurRad="38100" dist="38100" dir="2700000" algn="tl">
                    <a:srgbClr val="000000">
                      <a:alpha val="43137"/>
                    </a:srgbClr>
                  </a:outerShdw>
                </a:effectLst>
                <a:cs typeface="Times New Roman" pitchFamily="18" charset="0"/>
              </a:rPr>
              <a:t> </a:t>
            </a:r>
            <a:r>
              <a:rPr lang="sl-SI" sz="7400" dirty="0">
                <a:cs typeface="Times New Roman" pitchFamily="18" charset="0"/>
              </a:rPr>
              <a:t>– kako usmerja gledalčevo </a:t>
            </a:r>
            <a:r>
              <a:rPr lang="sl-SI" sz="7400" b="1" dirty="0">
                <a:effectLst>
                  <a:outerShdw blurRad="38100" dist="38100" dir="2700000" algn="tl">
                    <a:srgbClr val="000000">
                      <a:alpha val="43137"/>
                    </a:srgbClr>
                  </a:outerShdw>
                </a:effectLst>
                <a:cs typeface="Times New Roman" pitchFamily="18" charset="0"/>
              </a:rPr>
              <a:t>pozornost</a:t>
            </a:r>
            <a:r>
              <a:rPr lang="sl-SI" sz="7400" dirty="0">
                <a:effectLst>
                  <a:outerShdw blurRad="38100" dist="38100" dir="2700000" algn="tl">
                    <a:srgbClr val="000000">
                      <a:alpha val="43137"/>
                    </a:srgbClr>
                  </a:outerShdw>
                </a:effectLst>
                <a:cs typeface="Times New Roman" pitchFamily="18" charset="0"/>
              </a:rPr>
              <a:t> </a:t>
            </a:r>
            <a:r>
              <a:rPr lang="sl-SI" sz="7400" dirty="0">
                <a:cs typeface="Times New Roman" pitchFamily="18" charset="0"/>
              </a:rPr>
              <a:t>(na določen posnetek, montažo ipd.)</a:t>
            </a:r>
          </a:p>
          <a:p>
            <a:pPr marL="0" indent="0">
              <a:buNone/>
            </a:pPr>
            <a:r>
              <a:rPr lang="sl-SI" sz="3700" dirty="0">
                <a:cs typeface="Times New Roman" pitchFamily="18" charset="0"/>
              </a:rPr>
              <a:t> </a:t>
            </a:r>
          </a:p>
          <a:p>
            <a:pPr marL="0" indent="0">
              <a:buNone/>
            </a:pPr>
            <a:r>
              <a:rPr lang="sl-SI" sz="7400" dirty="0">
                <a:cs typeface="Times New Roman" pitchFamily="18" charset="0"/>
              </a:rPr>
              <a:t>sam </a:t>
            </a:r>
            <a:r>
              <a:rPr lang="sl-SI" sz="7400" b="1" dirty="0">
                <a:effectLst>
                  <a:outerShdw blurRad="38100" dist="38100" dir="2700000" algn="tl">
                    <a:srgbClr val="000000">
                      <a:alpha val="43137"/>
                    </a:srgbClr>
                  </a:outerShdw>
                </a:effectLst>
                <a:cs typeface="Times New Roman" pitchFamily="18" charset="0"/>
              </a:rPr>
              <a:t>učinek</a:t>
            </a:r>
            <a:r>
              <a:rPr lang="sl-SI" sz="7400" dirty="0">
                <a:cs typeface="Times New Roman" pitchFamily="18" charset="0"/>
              </a:rPr>
              <a:t>, ki ga lahko določen dejavnik </a:t>
            </a:r>
            <a:r>
              <a:rPr lang="sl-SI" sz="7400" dirty="0" smtClean="0">
                <a:cs typeface="Times New Roman" pitchFamily="18" charset="0"/>
              </a:rPr>
              <a:t>povzroči, </a:t>
            </a:r>
            <a:r>
              <a:rPr lang="sl-SI" sz="7400" dirty="0">
                <a:cs typeface="Times New Roman" pitchFamily="18" charset="0"/>
              </a:rPr>
              <a:t>se lahko izraža na različne načine, zato se kriterij deli na </a:t>
            </a:r>
            <a:r>
              <a:rPr lang="sl-SI" sz="7400" b="1" dirty="0" smtClean="0">
                <a:cs typeface="Times New Roman" pitchFamily="18" charset="0"/>
              </a:rPr>
              <a:t>podkategorije</a:t>
            </a:r>
            <a:r>
              <a:rPr lang="sl-SI" sz="7400" dirty="0">
                <a:cs typeface="Times New Roman" pitchFamily="18" charset="0"/>
              </a:rPr>
              <a:t>:</a:t>
            </a:r>
          </a:p>
          <a:p>
            <a:endParaRPr lang="sl-SI" sz="7200" dirty="0">
              <a:latin typeface="Times New Roman" pitchFamily="18" charset="0"/>
              <a:cs typeface="Times New Roman" pitchFamily="18" charset="0"/>
            </a:endParaRPr>
          </a:p>
        </p:txBody>
      </p:sp>
    </p:spTree>
    <p:extLst>
      <p:ext uri="{BB962C8B-B14F-4D97-AF65-F5344CB8AC3E}">
        <p14:creationId xmlns:p14="http://schemas.microsoft.com/office/powerpoint/2010/main" val="308726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izrazitost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a:bodyPr>
          <a:lstStyle/>
          <a:p>
            <a:pPr marL="0" indent="0">
              <a:buNone/>
            </a:pPr>
            <a:r>
              <a:rPr lang="sl-SI" sz="3800" b="1" dirty="0" smtClean="0">
                <a:effectLst>
                  <a:outerShdw blurRad="38100" dist="38100" dir="2700000" algn="tl">
                    <a:srgbClr val="000000">
                      <a:alpha val="43137"/>
                    </a:srgbClr>
                  </a:outerShdw>
                </a:effectLst>
                <a:cs typeface="Times New Roman" pitchFamily="18" charset="0"/>
              </a:rPr>
              <a:t>Osupljivost </a:t>
            </a:r>
            <a:endParaRPr lang="sl-SI" sz="3800" b="1" dirty="0">
              <a:effectLst>
                <a:outerShdw blurRad="38100" dist="38100" dir="2700000" algn="tl">
                  <a:srgbClr val="000000">
                    <a:alpha val="43137"/>
                  </a:srgbClr>
                </a:outerShdw>
              </a:effectLst>
              <a:cs typeface="Times New Roman" pitchFamily="18" charset="0"/>
            </a:endParaRPr>
          </a:p>
          <a:p>
            <a:pPr marL="0" indent="0">
              <a:buNone/>
            </a:pPr>
            <a:endParaRPr lang="sl-SI" sz="1300" dirty="0">
              <a:cs typeface="Times New Roman" pitchFamily="18" charset="0"/>
            </a:endParaRPr>
          </a:p>
          <a:p>
            <a:pPr marL="0" indent="0">
              <a:buNone/>
            </a:pPr>
            <a:r>
              <a:rPr lang="sl-SI" sz="2400" dirty="0">
                <a:cs typeface="Times New Roman" pitchFamily="18" charset="0"/>
              </a:rPr>
              <a:t>strategija, ki temelji na </a:t>
            </a:r>
            <a:r>
              <a:rPr lang="sl-SI" sz="2400" b="1" dirty="0">
                <a:effectLst>
                  <a:outerShdw blurRad="38100" dist="38100" dir="2700000" algn="tl">
                    <a:srgbClr val="000000">
                      <a:alpha val="43137"/>
                    </a:srgbClr>
                  </a:outerShdw>
                </a:effectLst>
                <a:cs typeface="Times New Roman" pitchFamily="18" charset="0"/>
              </a:rPr>
              <a:t>odstopanju</a:t>
            </a:r>
            <a:r>
              <a:rPr lang="sl-SI" sz="2400" dirty="0">
                <a:effectLst>
                  <a:outerShdw blurRad="38100" dist="38100" dir="2700000" algn="tl">
                    <a:srgbClr val="000000">
                      <a:alpha val="43137"/>
                    </a:srgbClr>
                  </a:outerShdw>
                </a:effectLst>
                <a:cs typeface="Times New Roman" pitchFamily="18" charset="0"/>
              </a:rPr>
              <a:t> </a:t>
            </a:r>
            <a:r>
              <a:rPr lang="sl-SI" sz="2400" dirty="0">
                <a:cs typeface="Times New Roman" pitchFamily="18" charset="0"/>
              </a:rPr>
              <a:t>od standardne rabe filmskega izraza (v njegovih različnih elementih – kadriranju, svetlobi, montaži, zvoku, rabi tehnike …) in tako (</a:t>
            </a:r>
            <a:r>
              <a:rPr lang="sl-SI" sz="2400" dirty="0" err="1">
                <a:cs typeface="Times New Roman" pitchFamily="18" charset="0"/>
              </a:rPr>
              <a:t>pre</a:t>
            </a:r>
            <a:r>
              <a:rPr lang="sl-SI" sz="2400" dirty="0">
                <a:cs typeface="Times New Roman" pitchFamily="18" charset="0"/>
              </a:rPr>
              <a:t>)</a:t>
            </a:r>
            <a:r>
              <a:rPr lang="sl-SI" sz="2400" b="1" dirty="0">
                <a:effectLst>
                  <a:outerShdw blurRad="38100" dist="38100" dir="2700000" algn="tl">
                    <a:srgbClr val="000000">
                      <a:alpha val="43137"/>
                    </a:srgbClr>
                  </a:outerShdw>
                </a:effectLst>
                <a:cs typeface="Times New Roman" pitchFamily="18" charset="0"/>
              </a:rPr>
              <a:t>usmerjajo</a:t>
            </a:r>
            <a:r>
              <a:rPr lang="sl-SI" sz="2400" dirty="0">
                <a:cs typeface="Times New Roman" pitchFamily="18" charset="0"/>
              </a:rPr>
              <a:t> gledalčevo </a:t>
            </a:r>
            <a:r>
              <a:rPr lang="sl-SI" sz="2400" b="1" dirty="0" smtClean="0">
                <a:effectLst>
                  <a:outerShdw blurRad="38100" dist="38100" dir="2700000" algn="tl">
                    <a:srgbClr val="000000">
                      <a:alpha val="43137"/>
                    </a:srgbClr>
                  </a:outerShdw>
                </a:effectLst>
                <a:cs typeface="Times New Roman" pitchFamily="18" charset="0"/>
              </a:rPr>
              <a:t>pozornost</a:t>
            </a:r>
            <a:endParaRPr lang="sl-SI" sz="2400" dirty="0">
              <a:cs typeface="Times New Roman" pitchFamily="18" charset="0"/>
            </a:endParaRPr>
          </a:p>
          <a:p>
            <a:pPr marL="0" indent="358775">
              <a:buNone/>
            </a:pPr>
            <a:r>
              <a:rPr lang="sl-SI" sz="2400" dirty="0" smtClean="0">
                <a:cs typeface="Times New Roman" pitchFamily="18" charset="0"/>
              </a:rPr>
              <a:t>(</a:t>
            </a:r>
            <a:r>
              <a:rPr lang="sl-SI" sz="2400" dirty="0">
                <a:cs typeface="Times New Roman" pitchFamily="18" charset="0"/>
              </a:rPr>
              <a:t>časovni preskok; eksperimentalni dotik)</a:t>
            </a:r>
          </a:p>
        </p:txBody>
      </p:sp>
    </p:spTree>
    <p:extLst>
      <p:ext uri="{BB962C8B-B14F-4D97-AF65-F5344CB8AC3E}">
        <p14:creationId xmlns:p14="http://schemas.microsoft.com/office/powerpoint/2010/main" val="3719805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izrazitost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a:bodyPr>
          <a:lstStyle/>
          <a:p>
            <a:pPr marL="0" indent="0">
              <a:buNone/>
            </a:pPr>
            <a:r>
              <a:rPr lang="sl-SI" sz="3900" b="1" dirty="0" smtClean="0">
                <a:effectLst>
                  <a:outerShdw blurRad="38100" dist="38100" dir="2700000" algn="tl">
                    <a:srgbClr val="000000">
                      <a:alpha val="43137"/>
                    </a:srgbClr>
                  </a:outerShdw>
                </a:effectLst>
                <a:cs typeface="Times New Roman" pitchFamily="18" charset="0"/>
              </a:rPr>
              <a:t>Presenečenje</a:t>
            </a:r>
            <a:endParaRPr lang="sl-SI" sz="3900" b="1" dirty="0">
              <a:effectLst>
                <a:outerShdw blurRad="38100" dist="38100" dir="2700000" algn="tl">
                  <a:srgbClr val="000000">
                    <a:alpha val="43137"/>
                  </a:srgbClr>
                </a:outerShdw>
              </a:effectLst>
              <a:cs typeface="Times New Roman" pitchFamily="18" charset="0"/>
            </a:endParaRPr>
          </a:p>
          <a:p>
            <a:pPr marL="0" indent="0">
              <a:buNone/>
            </a:pPr>
            <a:endParaRPr lang="sl-SI" sz="1900" dirty="0">
              <a:cs typeface="Times New Roman" pitchFamily="18" charset="0"/>
            </a:endParaRPr>
          </a:p>
          <a:p>
            <a:pPr marL="0" indent="0">
              <a:buNone/>
            </a:pPr>
            <a:r>
              <a:rPr lang="sl-SI" sz="2800" dirty="0">
                <a:cs typeface="Times New Roman" pitchFamily="18" charset="0"/>
              </a:rPr>
              <a:t>raba </a:t>
            </a:r>
            <a:r>
              <a:rPr lang="sl-SI" sz="2800" b="1" dirty="0">
                <a:effectLst>
                  <a:outerShdw blurRad="38100" dist="38100" dir="2700000" algn="tl">
                    <a:srgbClr val="000000">
                      <a:alpha val="43137"/>
                    </a:srgbClr>
                  </a:outerShdw>
                </a:effectLst>
                <a:cs typeface="Times New Roman" pitchFamily="18" charset="0"/>
              </a:rPr>
              <a:t>nepričakovanih</a:t>
            </a:r>
            <a:r>
              <a:rPr lang="sl-SI" sz="2800" dirty="0">
                <a:effectLst>
                  <a:outerShdw blurRad="38100" dist="38100" dir="2700000" algn="tl">
                    <a:srgbClr val="000000">
                      <a:alpha val="43137"/>
                    </a:srgbClr>
                  </a:outerShdw>
                </a:effectLst>
                <a:cs typeface="Times New Roman" pitchFamily="18" charset="0"/>
              </a:rPr>
              <a:t> </a:t>
            </a:r>
            <a:r>
              <a:rPr lang="sl-SI" sz="2800" dirty="0">
                <a:cs typeface="Times New Roman" pitchFamily="18" charset="0"/>
              </a:rPr>
              <a:t>elementov lahko vzbuja </a:t>
            </a:r>
            <a:r>
              <a:rPr lang="sl-SI" sz="2800" dirty="0">
                <a:effectLst>
                  <a:outerShdw blurRad="38100" dist="38100" dir="2700000" algn="tl">
                    <a:srgbClr val="000000">
                      <a:alpha val="43137"/>
                    </a:srgbClr>
                  </a:outerShdw>
                </a:effectLst>
                <a:cs typeface="Times New Roman" pitchFamily="18" charset="0"/>
              </a:rPr>
              <a:t>občudovanje</a:t>
            </a:r>
            <a:r>
              <a:rPr lang="sl-SI" sz="2800" dirty="0">
                <a:cs typeface="Times New Roman" pitchFamily="18" charset="0"/>
              </a:rPr>
              <a:t>, lahko pa tudi </a:t>
            </a:r>
            <a:r>
              <a:rPr lang="sl-SI" sz="2800" b="1" dirty="0">
                <a:cs typeface="Times New Roman" pitchFamily="18" charset="0"/>
              </a:rPr>
              <a:t>strah</a:t>
            </a:r>
            <a:r>
              <a:rPr lang="sl-SI" sz="2800" dirty="0">
                <a:cs typeface="Times New Roman" pitchFamily="18" charset="0"/>
              </a:rPr>
              <a:t> ali </a:t>
            </a:r>
            <a:r>
              <a:rPr lang="sl-SI" sz="2800" b="1" dirty="0">
                <a:cs typeface="Times New Roman" pitchFamily="18" charset="0"/>
              </a:rPr>
              <a:t>nelagodje</a:t>
            </a:r>
            <a:r>
              <a:rPr lang="sl-SI" sz="2800" dirty="0">
                <a:cs typeface="Times New Roman" pitchFamily="18" charset="0"/>
              </a:rPr>
              <a:t>; povzroča določen šok in (lahko) </a:t>
            </a:r>
            <a:r>
              <a:rPr lang="sl-SI" sz="2800" b="1" dirty="0">
                <a:effectLst>
                  <a:outerShdw blurRad="38100" dist="38100" dir="2700000" algn="tl">
                    <a:srgbClr val="000000">
                      <a:alpha val="43137"/>
                    </a:srgbClr>
                  </a:outerShdw>
                </a:effectLst>
                <a:cs typeface="Times New Roman" pitchFamily="18" charset="0"/>
              </a:rPr>
              <a:t>razkriva</a:t>
            </a:r>
            <a:r>
              <a:rPr lang="sl-SI" sz="2800" dirty="0">
                <a:effectLst>
                  <a:outerShdw blurRad="38100" dist="38100" dir="2700000" algn="tl">
                    <a:srgbClr val="000000">
                      <a:alpha val="43137"/>
                    </a:srgbClr>
                  </a:outerShdw>
                </a:effectLst>
                <a:cs typeface="Times New Roman" pitchFamily="18" charset="0"/>
              </a:rPr>
              <a:t> </a:t>
            </a:r>
            <a:r>
              <a:rPr lang="sl-SI" sz="2800" dirty="0">
                <a:cs typeface="Times New Roman" pitchFamily="18" charset="0"/>
              </a:rPr>
              <a:t>nezavedno </a:t>
            </a:r>
            <a:r>
              <a:rPr lang="sl-SI" sz="2800" b="1" dirty="0">
                <a:effectLst>
                  <a:outerShdw blurRad="38100" dist="38100" dir="2700000" algn="tl">
                    <a:srgbClr val="000000">
                      <a:alpha val="43137"/>
                    </a:srgbClr>
                  </a:outerShdw>
                </a:effectLst>
                <a:cs typeface="Times New Roman" pitchFamily="18" charset="0"/>
              </a:rPr>
              <a:t>skrite</a:t>
            </a:r>
            <a:r>
              <a:rPr lang="sl-SI" sz="2800" dirty="0">
                <a:effectLst>
                  <a:outerShdw blurRad="38100" dist="38100" dir="2700000" algn="tl">
                    <a:srgbClr val="000000">
                      <a:alpha val="43137"/>
                    </a:srgbClr>
                  </a:outerShdw>
                </a:effectLst>
                <a:cs typeface="Times New Roman" pitchFamily="18" charset="0"/>
              </a:rPr>
              <a:t> </a:t>
            </a:r>
            <a:r>
              <a:rPr lang="sl-SI" sz="2800" dirty="0">
                <a:cs typeface="Times New Roman" pitchFamily="18" charset="0"/>
              </a:rPr>
              <a:t>stvari</a:t>
            </a:r>
          </a:p>
          <a:p>
            <a:pPr marL="358775" indent="0">
              <a:buNone/>
            </a:pPr>
            <a:r>
              <a:rPr lang="sl-SI" sz="2800" dirty="0" smtClean="0">
                <a:cs typeface="Times New Roman" pitchFamily="18" charset="0"/>
              </a:rPr>
              <a:t>(</a:t>
            </a:r>
            <a:r>
              <a:rPr lang="sl-SI" sz="2800" dirty="0">
                <a:cs typeface="Times New Roman" pitchFamily="18" charset="0"/>
              </a:rPr>
              <a:t>barvni dokumentarni posnetek; zaprte oči angelov, ki “vidijo vse”)</a:t>
            </a:r>
          </a:p>
        </p:txBody>
      </p:sp>
    </p:spTree>
    <p:extLst>
      <p:ext uri="{BB962C8B-B14F-4D97-AF65-F5344CB8AC3E}">
        <p14:creationId xmlns:p14="http://schemas.microsoft.com/office/powerpoint/2010/main" val="3063214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izrazitost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a:bodyPr>
          <a:lstStyle/>
          <a:p>
            <a:pPr marL="0" indent="0">
              <a:buNone/>
            </a:pPr>
            <a:r>
              <a:rPr lang="sl-SI" sz="3600" b="1" dirty="0" smtClean="0">
                <a:effectLst>
                  <a:outerShdw blurRad="38100" dist="38100" dir="2700000" algn="tl">
                    <a:srgbClr val="000000">
                      <a:alpha val="43137"/>
                    </a:srgbClr>
                  </a:outerShdw>
                </a:effectLst>
                <a:cs typeface="Times New Roman" pitchFamily="18" charset="0"/>
              </a:rPr>
              <a:t>Navdušenje</a:t>
            </a:r>
          </a:p>
          <a:p>
            <a:pPr marL="0" indent="0">
              <a:buNone/>
            </a:pPr>
            <a:endParaRPr lang="sl-SI" sz="1300" dirty="0">
              <a:cs typeface="Times New Roman" pitchFamily="18" charset="0"/>
            </a:endParaRPr>
          </a:p>
          <a:p>
            <a:pPr marL="0" indent="0">
              <a:buNone/>
            </a:pPr>
            <a:r>
              <a:rPr lang="sl-SI" sz="2800" b="1" dirty="0">
                <a:cs typeface="Times New Roman" pitchFamily="18" charset="0"/>
              </a:rPr>
              <a:t>stopnjevanje</a:t>
            </a:r>
            <a:r>
              <a:rPr lang="sl-SI" sz="2800" dirty="0">
                <a:cs typeface="Times New Roman" pitchFamily="18" charset="0"/>
              </a:rPr>
              <a:t> občutenj in občutkov, določenega </a:t>
            </a:r>
            <a:r>
              <a:rPr lang="sl-SI" sz="2800" b="1" dirty="0">
                <a:cs typeface="Times New Roman" pitchFamily="18" charset="0"/>
              </a:rPr>
              <a:t>ugodja</a:t>
            </a:r>
            <a:r>
              <a:rPr lang="sl-SI" sz="2800" dirty="0">
                <a:cs typeface="Times New Roman" pitchFamily="18" charset="0"/>
              </a:rPr>
              <a:t>, celo ekstaze. Dejavniki, s katerimi film dosega takšno stopnjo navdušenja se razlikujejo glede na </a:t>
            </a:r>
            <a:r>
              <a:rPr lang="sl-SI" sz="2800" b="1" dirty="0" smtClean="0">
                <a:effectLst>
                  <a:outerShdw blurRad="38100" dist="38100" dir="2700000" algn="tl">
                    <a:srgbClr val="000000">
                      <a:alpha val="43137"/>
                    </a:srgbClr>
                  </a:outerShdw>
                </a:effectLst>
                <a:cs typeface="Times New Roman" pitchFamily="18" charset="0"/>
              </a:rPr>
              <a:t>občutljivost</a:t>
            </a:r>
            <a:r>
              <a:rPr lang="sl-SI" sz="2800" dirty="0" smtClean="0">
                <a:effectLst>
                  <a:outerShdw blurRad="38100" dist="38100" dir="2700000" algn="tl">
                    <a:srgbClr val="000000">
                      <a:alpha val="43137"/>
                    </a:srgbClr>
                  </a:outerShdw>
                </a:effectLst>
                <a:cs typeface="Times New Roman" pitchFamily="18" charset="0"/>
              </a:rPr>
              <a:t> </a:t>
            </a:r>
            <a:r>
              <a:rPr lang="sl-SI" sz="2800" dirty="0" smtClean="0">
                <a:cs typeface="Times New Roman" pitchFamily="18" charset="0"/>
              </a:rPr>
              <a:t>posameznega </a:t>
            </a:r>
            <a:r>
              <a:rPr lang="sl-SI" sz="2800" dirty="0">
                <a:cs typeface="Times New Roman" pitchFamily="18" charset="0"/>
              </a:rPr>
              <a:t>gledalca – lahko je barva, oblika, detajl, vzdušje, glasba …</a:t>
            </a:r>
          </a:p>
          <a:p>
            <a:pPr marL="358775" indent="0">
              <a:buNone/>
            </a:pPr>
            <a:r>
              <a:rPr lang="sl-SI" sz="2800" dirty="0" smtClean="0">
                <a:cs typeface="Times New Roman" pitchFamily="18" charset="0"/>
              </a:rPr>
              <a:t>(</a:t>
            </a:r>
            <a:r>
              <a:rPr lang="sl-SI" sz="2800" dirty="0">
                <a:cs typeface="Times New Roman" pitchFamily="18" charset="0"/>
              </a:rPr>
              <a:t>prva barvna intervencija)</a:t>
            </a:r>
          </a:p>
        </p:txBody>
      </p:sp>
    </p:spTree>
    <p:extLst>
      <p:ext uri="{BB962C8B-B14F-4D97-AF65-F5344CB8AC3E}">
        <p14:creationId xmlns:p14="http://schemas.microsoft.com/office/powerpoint/2010/main" val="4057999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izrazitost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a:bodyPr>
          <a:lstStyle/>
          <a:p>
            <a:pPr marL="0" indent="0">
              <a:buNone/>
            </a:pPr>
            <a:r>
              <a:rPr lang="sl-SI" sz="3600" b="1" dirty="0" err="1" smtClean="0">
                <a:effectLst>
                  <a:outerShdw blurRad="38100" dist="38100" dir="2700000" algn="tl">
                    <a:srgbClr val="000000">
                      <a:alpha val="43137"/>
                    </a:srgbClr>
                  </a:outerShdw>
                </a:effectLst>
                <a:cs typeface="Times New Roman" pitchFamily="18" charset="0"/>
              </a:rPr>
              <a:t>Detajliranje</a:t>
            </a:r>
            <a:endParaRPr lang="sl-SI" sz="3600" b="1" dirty="0">
              <a:effectLst>
                <a:outerShdw blurRad="38100" dist="38100" dir="2700000" algn="tl">
                  <a:srgbClr val="000000">
                    <a:alpha val="43137"/>
                  </a:srgbClr>
                </a:outerShdw>
              </a:effectLst>
              <a:cs typeface="Times New Roman" pitchFamily="18" charset="0"/>
            </a:endParaRPr>
          </a:p>
          <a:p>
            <a:pPr marL="0" indent="0">
              <a:buNone/>
            </a:pPr>
            <a:endParaRPr lang="sl-SI" sz="1200" dirty="0">
              <a:cs typeface="Times New Roman" pitchFamily="18" charset="0"/>
            </a:endParaRPr>
          </a:p>
          <a:p>
            <a:pPr marL="0" indent="0">
              <a:buNone/>
            </a:pPr>
            <a:r>
              <a:rPr lang="sl-SI" sz="2600" dirty="0">
                <a:cs typeface="Times New Roman" pitchFamily="18" charset="0"/>
              </a:rPr>
              <a:t>uporaba metode </a:t>
            </a:r>
            <a:r>
              <a:rPr lang="sl-SI" sz="2600" b="1" dirty="0">
                <a:cs typeface="Times New Roman" pitchFamily="18" charset="0"/>
              </a:rPr>
              <a:t>osredotočenja</a:t>
            </a:r>
            <a:r>
              <a:rPr lang="sl-SI" sz="2600" dirty="0">
                <a:cs typeface="Times New Roman" pitchFamily="18" charset="0"/>
              </a:rPr>
              <a:t> na podrobnosti, ki v filmu pogosto deluje »disproporcionalno« (detajl izjemno poveča upodobljeni segment) za opozarjanje na določeno </a:t>
            </a:r>
            <a:r>
              <a:rPr lang="sl-SI" sz="2600" dirty="0" smtClean="0">
                <a:cs typeface="Times New Roman" pitchFamily="18" charset="0"/>
              </a:rPr>
              <a:t>preoblikovanje ali </a:t>
            </a:r>
            <a:r>
              <a:rPr lang="sl-SI" sz="2600" b="1" dirty="0">
                <a:effectLst>
                  <a:outerShdw blurRad="38100" dist="38100" dir="2700000" algn="tl">
                    <a:srgbClr val="000000">
                      <a:alpha val="43137"/>
                    </a:srgbClr>
                  </a:outerShdw>
                </a:effectLst>
                <a:cs typeface="Times New Roman" pitchFamily="18" charset="0"/>
              </a:rPr>
              <a:t>silovit pomen</a:t>
            </a:r>
            <a:r>
              <a:rPr lang="sl-SI" sz="2600" dirty="0">
                <a:cs typeface="Times New Roman" pitchFamily="18" charset="0"/>
              </a:rPr>
              <a:t>, ki ga filmar namenja uporabljenemu objektu  </a:t>
            </a:r>
            <a:endParaRPr lang="sl-SI" sz="2600" dirty="0" smtClean="0">
              <a:cs typeface="Times New Roman" pitchFamily="18" charset="0"/>
            </a:endParaRPr>
          </a:p>
          <a:p>
            <a:pPr marL="358775" indent="0">
              <a:buNone/>
            </a:pPr>
            <a:r>
              <a:rPr lang="sl-SI" sz="2600" dirty="0" smtClean="0">
                <a:cs typeface="Times New Roman" pitchFamily="18" charset="0"/>
              </a:rPr>
              <a:t>(</a:t>
            </a:r>
            <a:r>
              <a:rPr lang="sl-SI" sz="2600" dirty="0">
                <a:cs typeface="Times New Roman" pitchFamily="18" charset="0"/>
              </a:rPr>
              <a:t>ekstremni bližnji plani)</a:t>
            </a:r>
          </a:p>
        </p:txBody>
      </p:sp>
    </p:spTree>
    <p:extLst>
      <p:ext uri="{BB962C8B-B14F-4D97-AF65-F5344CB8AC3E}">
        <p14:creationId xmlns:p14="http://schemas.microsoft.com/office/powerpoint/2010/main" val="1696625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kriteriji</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1916833"/>
            <a:ext cx="7848872" cy="3528392"/>
          </a:xfrm>
        </p:spPr>
        <p:txBody>
          <a:bodyPr>
            <a:normAutofit fontScale="25000" lnSpcReduction="20000"/>
          </a:bodyPr>
          <a:lstStyle/>
          <a:p>
            <a:pPr marL="0" indent="0">
              <a:buNone/>
            </a:pPr>
            <a:endParaRPr lang="sl-SI" sz="6600" b="1" u="sng" dirty="0" smtClean="0">
              <a:effectLst>
                <a:outerShdw blurRad="38100" dist="38100" dir="2700000" algn="tl">
                  <a:srgbClr val="000000">
                    <a:alpha val="43137"/>
                  </a:srgbClr>
                </a:outerShdw>
              </a:effectLst>
              <a:cs typeface="Times New Roman" pitchFamily="18" charset="0"/>
            </a:endParaRPr>
          </a:p>
          <a:p>
            <a:pPr marL="0" indent="0">
              <a:buNone/>
            </a:pPr>
            <a:endParaRPr lang="sl-SI" sz="8600" b="1" u="sng" dirty="0" smtClean="0">
              <a:effectLst>
                <a:outerShdw blurRad="38100" dist="38100" dir="2700000" algn="tl">
                  <a:srgbClr val="000000">
                    <a:alpha val="43137"/>
                  </a:srgbClr>
                </a:outerShdw>
              </a:effectLst>
              <a:cs typeface="Times New Roman" pitchFamily="18" charset="0"/>
            </a:endParaRPr>
          </a:p>
          <a:p>
            <a:pPr marL="0" indent="0">
              <a:buNone/>
            </a:pPr>
            <a:r>
              <a:rPr lang="sl-SI" sz="11200" b="1" u="sng" dirty="0" smtClean="0">
                <a:effectLst>
                  <a:outerShdw blurRad="38100" dist="38100" dir="2700000" algn="tl">
                    <a:srgbClr val="000000">
                      <a:alpha val="43137"/>
                    </a:srgbClr>
                  </a:outerShdw>
                </a:effectLst>
                <a:cs typeface="Times New Roman" pitchFamily="18" charset="0"/>
              </a:rPr>
              <a:t>KRITERIJ </a:t>
            </a:r>
            <a:r>
              <a:rPr lang="sl-SI" sz="11200" b="1" u="sng" dirty="0">
                <a:effectLst>
                  <a:outerShdw blurRad="38100" dist="38100" dir="2700000" algn="tl">
                    <a:srgbClr val="000000">
                      <a:alpha val="43137"/>
                    </a:srgbClr>
                  </a:outerShdw>
                </a:effectLst>
                <a:cs typeface="Times New Roman" pitchFamily="18" charset="0"/>
              </a:rPr>
              <a:t>FUNKCIONALNOSTI / </a:t>
            </a:r>
            <a:r>
              <a:rPr lang="sl-SI" sz="11200" b="1" u="sng" dirty="0" smtClean="0">
                <a:effectLst>
                  <a:outerShdw blurRad="38100" dist="38100" dir="2700000" algn="tl">
                    <a:srgbClr val="000000">
                      <a:alpha val="43137"/>
                    </a:srgbClr>
                  </a:outerShdw>
                </a:effectLst>
                <a:cs typeface="Times New Roman" pitchFamily="18" charset="0"/>
              </a:rPr>
              <a:t>UPORABNOSTI</a:t>
            </a:r>
          </a:p>
          <a:p>
            <a:pPr marL="0" indent="0">
              <a:buNone/>
            </a:pPr>
            <a:endParaRPr lang="sl-SI" sz="4800" u="sng" dirty="0">
              <a:effectLst>
                <a:outerShdw blurRad="38100" dist="38100" dir="2700000" algn="tl">
                  <a:srgbClr val="000000">
                    <a:alpha val="43137"/>
                  </a:srgbClr>
                </a:outerShdw>
              </a:effectLst>
              <a:cs typeface="Times New Roman" pitchFamily="18" charset="0"/>
            </a:endParaRPr>
          </a:p>
          <a:p>
            <a:pPr marL="0" indent="0">
              <a:buNone/>
            </a:pPr>
            <a:r>
              <a:rPr lang="sl-SI" sz="8800" dirty="0" smtClean="0">
                <a:cs typeface="Times New Roman" pitchFamily="18" charset="0"/>
              </a:rPr>
              <a:t>ustrezen </a:t>
            </a:r>
            <a:r>
              <a:rPr lang="sl-SI" sz="8800" dirty="0">
                <a:cs typeface="Times New Roman" pitchFamily="18" charset="0"/>
              </a:rPr>
              <a:t>(relevanten) in izrazen (ekspresiven) element ima lahko v filmu eno ali </a:t>
            </a:r>
            <a:r>
              <a:rPr lang="sl-SI" sz="8800" b="1" dirty="0">
                <a:cs typeface="Times New Roman" pitchFamily="18" charset="0"/>
              </a:rPr>
              <a:t>več funkcij </a:t>
            </a:r>
            <a:r>
              <a:rPr lang="sl-SI" sz="8800" dirty="0">
                <a:cs typeface="Times New Roman" pitchFamily="18" charset="0"/>
              </a:rPr>
              <a:t>oz. je uporab(</a:t>
            </a:r>
            <a:r>
              <a:rPr lang="sl-SI" sz="8800" dirty="0" err="1">
                <a:cs typeface="Times New Roman" pitchFamily="18" charset="0"/>
              </a:rPr>
              <a:t>lj</a:t>
            </a:r>
            <a:r>
              <a:rPr lang="sl-SI" sz="8800" dirty="0">
                <a:cs typeface="Times New Roman" pitchFamily="18" charset="0"/>
              </a:rPr>
              <a:t>)en na </a:t>
            </a:r>
            <a:r>
              <a:rPr lang="sl-SI" sz="8800" b="1" dirty="0">
                <a:cs typeface="Times New Roman" pitchFamily="18" charset="0"/>
              </a:rPr>
              <a:t>več </a:t>
            </a:r>
            <a:r>
              <a:rPr lang="sl-SI" sz="8800" b="1" dirty="0" smtClean="0">
                <a:cs typeface="Times New Roman" pitchFamily="18" charset="0"/>
              </a:rPr>
              <a:t>načinov</a:t>
            </a:r>
            <a:r>
              <a:rPr lang="sl-SI" sz="8800" dirty="0" smtClean="0">
                <a:cs typeface="Times New Roman" pitchFamily="18" charset="0"/>
              </a:rPr>
              <a:t> </a:t>
            </a:r>
          </a:p>
          <a:p>
            <a:pPr marL="0" indent="0">
              <a:buNone/>
            </a:pPr>
            <a:endParaRPr lang="sl-SI" sz="4800" dirty="0">
              <a:cs typeface="Times New Roman" pitchFamily="18" charset="0"/>
            </a:endParaRPr>
          </a:p>
          <a:p>
            <a:pPr marL="0" indent="0">
              <a:buNone/>
            </a:pPr>
            <a:r>
              <a:rPr lang="sl-SI" sz="8800" dirty="0" smtClean="0">
                <a:cs typeface="Times New Roman" pitchFamily="18" charset="0"/>
              </a:rPr>
              <a:t>takšen </a:t>
            </a:r>
            <a:r>
              <a:rPr lang="sl-SI" sz="8800" dirty="0">
                <a:cs typeface="Times New Roman" pitchFamily="18" charset="0"/>
              </a:rPr>
              <a:t>element  je režiser zavestno izbral tako zaradi scenografske kvalitete, materialne ali fizične ustreznosti kot še posebej zaradi </a:t>
            </a:r>
            <a:r>
              <a:rPr lang="sl-SI" sz="8800" b="1" dirty="0">
                <a:effectLst>
                  <a:outerShdw blurRad="38100" dist="38100" dir="2700000" algn="tl">
                    <a:srgbClr val="000000">
                      <a:alpha val="43137"/>
                    </a:srgbClr>
                  </a:outerShdw>
                </a:effectLst>
                <a:cs typeface="Times New Roman" pitchFamily="18" charset="0"/>
              </a:rPr>
              <a:t>izrazne </a:t>
            </a:r>
            <a:r>
              <a:rPr lang="sl-SI" sz="8800" b="1" dirty="0" smtClean="0">
                <a:effectLst>
                  <a:outerShdw blurRad="38100" dist="38100" dir="2700000" algn="tl">
                    <a:srgbClr val="000000">
                      <a:alpha val="43137"/>
                    </a:srgbClr>
                  </a:outerShdw>
                </a:effectLst>
                <a:cs typeface="Times New Roman" pitchFamily="18" charset="0"/>
              </a:rPr>
              <a:t>vrednosti </a:t>
            </a:r>
            <a:endParaRPr lang="sl-SI" sz="8800" b="1" dirty="0">
              <a:effectLst>
                <a:outerShdw blurRad="38100" dist="38100" dir="2700000" algn="tl">
                  <a:srgbClr val="000000">
                    <a:alpha val="43137"/>
                  </a:srgbClr>
                </a:outerShdw>
              </a:effectLst>
              <a:cs typeface="Times New Roman" pitchFamily="18" charset="0"/>
            </a:endParaRPr>
          </a:p>
          <a:p>
            <a:pPr marL="0" indent="0">
              <a:buNone/>
            </a:pPr>
            <a:endParaRPr lang="sl-SI" sz="4800" dirty="0">
              <a:cs typeface="Times New Roman" pitchFamily="18" charset="0"/>
            </a:endParaRPr>
          </a:p>
          <a:p>
            <a:pPr marL="0" indent="0">
              <a:buNone/>
            </a:pPr>
            <a:r>
              <a:rPr lang="sl-SI" sz="8800" dirty="0" smtClean="0">
                <a:cs typeface="Times New Roman" pitchFamily="18" charset="0"/>
              </a:rPr>
              <a:t>kriterij </a:t>
            </a:r>
            <a:r>
              <a:rPr lang="sl-SI" sz="8800" dirty="0">
                <a:cs typeface="Times New Roman" pitchFamily="18" charset="0"/>
              </a:rPr>
              <a:t>uporabnosti lahko delimo na naslednje </a:t>
            </a:r>
            <a:r>
              <a:rPr lang="sl-SI" sz="8800" b="1" dirty="0">
                <a:cs typeface="Times New Roman" pitchFamily="18" charset="0"/>
              </a:rPr>
              <a:t>podkategorije</a:t>
            </a:r>
            <a:r>
              <a:rPr lang="sl-SI" sz="8800" dirty="0">
                <a:cs typeface="Times New Roman" pitchFamily="18" charset="0"/>
              </a:rPr>
              <a:t>:</a:t>
            </a:r>
          </a:p>
          <a:p>
            <a:pPr marL="0" indent="0">
              <a:buNone/>
            </a:pPr>
            <a:endParaRPr lang="sl-SI" sz="8800" b="1" u="sng" dirty="0">
              <a:highlight>
                <a:srgbClr val="00FF00"/>
              </a:highlight>
              <a:latin typeface="+mj-lt"/>
              <a:cs typeface="Arial" panose="020B0604020202020204" pitchFamily="34" charset="0"/>
            </a:endParaRPr>
          </a:p>
        </p:txBody>
      </p:sp>
    </p:spTree>
    <p:extLst>
      <p:ext uri="{BB962C8B-B14F-4D97-AF65-F5344CB8AC3E}">
        <p14:creationId xmlns:p14="http://schemas.microsoft.com/office/powerpoint/2010/main" val="104932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1916833"/>
            <a:ext cx="7848872" cy="3528392"/>
          </a:xfrm>
        </p:spPr>
        <p:txBody>
          <a:bodyPr>
            <a:normAutofit/>
          </a:bodyPr>
          <a:lstStyle/>
          <a:p>
            <a:pPr marL="0" indent="0" algn="ctr">
              <a:buNone/>
            </a:pPr>
            <a:endParaRPr lang="sl-SI" sz="1200" b="1" dirty="0" smtClean="0">
              <a:solidFill>
                <a:schemeClr val="bg1"/>
              </a:solidFill>
              <a:effectLst>
                <a:outerShdw blurRad="38100" dist="38100" dir="2700000" algn="tl">
                  <a:srgbClr val="000000">
                    <a:alpha val="43137"/>
                  </a:srgbClr>
                </a:outerShdw>
              </a:effectLst>
              <a:cs typeface="Times New Roman" panose="02020603050405020304" pitchFamily="18" charset="0"/>
            </a:endParaRPr>
          </a:p>
          <a:p>
            <a:pPr marL="0" indent="0" algn="ctr">
              <a:buNone/>
            </a:pPr>
            <a:r>
              <a:rPr lang="sl-SI"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FILMSKA </a:t>
            </a:r>
            <a:r>
              <a:rPr lang="sl-SI" sz="4800" b="1" dirty="0">
                <a:solidFill>
                  <a:schemeClr val="bg1"/>
                </a:solidFill>
                <a:effectLst>
                  <a:outerShdw blurRad="38100" dist="38100" dir="2700000" algn="tl">
                    <a:srgbClr val="000000">
                      <a:alpha val="43137"/>
                    </a:srgbClr>
                  </a:outerShdw>
                </a:effectLst>
                <a:cs typeface="Times New Roman" panose="02020603050405020304" pitchFamily="18" charset="0"/>
              </a:rPr>
              <a:t>ANALIZA IN </a:t>
            </a:r>
            <a:r>
              <a:rPr lang="sl-SI"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INTERPRETACIJA</a:t>
            </a:r>
          </a:p>
          <a:p>
            <a:pPr marL="0" indent="0" algn="ctr">
              <a:buNone/>
              <a:defRPr/>
            </a:pPr>
            <a:r>
              <a:rPr lang="sl-SI" sz="5400" b="1" dirty="0" smtClean="0">
                <a:effectLst>
                  <a:outerShdw blurRad="38100" dist="38100" dir="2700000" algn="tl">
                    <a:srgbClr val="000000">
                      <a:alpha val="43137"/>
                    </a:srgbClr>
                  </a:outerShdw>
                </a:effectLst>
                <a:cs typeface="Times New Roman" panose="02020603050405020304" pitchFamily="18" charset="0"/>
              </a:rPr>
              <a:t>Strukturna analiza filma</a:t>
            </a:r>
            <a:endParaRPr lang="sl-SI" sz="54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984253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uporabnost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772816"/>
            <a:ext cx="8136904" cy="3672409"/>
          </a:xfrm>
        </p:spPr>
        <p:txBody>
          <a:bodyPr>
            <a:noAutofit/>
          </a:bodyPr>
          <a:lstStyle/>
          <a:p>
            <a:pPr marL="0" indent="0">
              <a:buNone/>
            </a:pPr>
            <a:endParaRPr lang="sl-SI" sz="1200" b="1" dirty="0">
              <a:cs typeface="Times New Roman" pitchFamily="18" charset="0"/>
            </a:endParaRPr>
          </a:p>
          <a:p>
            <a:pPr marL="0" indent="0">
              <a:buNone/>
            </a:pPr>
            <a:r>
              <a:rPr lang="sl-SI" sz="3600" b="1" dirty="0" smtClean="0">
                <a:effectLst>
                  <a:outerShdw blurRad="38100" dist="38100" dir="2700000" algn="tl">
                    <a:srgbClr val="000000">
                      <a:alpha val="43137"/>
                    </a:srgbClr>
                  </a:outerShdw>
                </a:effectLst>
                <a:cs typeface="Times New Roman" pitchFamily="18" charset="0"/>
              </a:rPr>
              <a:t>Scenografska funkcija</a:t>
            </a:r>
            <a:endParaRPr lang="sl-SI" sz="3600" b="1" dirty="0">
              <a:cs typeface="Times New Roman" pitchFamily="18" charset="0"/>
            </a:endParaRPr>
          </a:p>
          <a:p>
            <a:pPr marL="0" indent="0">
              <a:buNone/>
            </a:pPr>
            <a:endParaRPr lang="sl-SI" sz="1200" dirty="0">
              <a:cs typeface="Times New Roman" pitchFamily="18" charset="0"/>
            </a:endParaRPr>
          </a:p>
          <a:p>
            <a:pPr marL="0" indent="0">
              <a:buNone/>
            </a:pPr>
            <a:r>
              <a:rPr lang="sl-SI" sz="2400" dirty="0">
                <a:cs typeface="Times New Roman" pitchFamily="18" charset="0"/>
              </a:rPr>
              <a:t>najpreprostejša vloga, ki jo ima določen element v filmu – nanaša se na scenografijo nasploh in še posebej na določene </a:t>
            </a:r>
            <a:r>
              <a:rPr lang="sl-SI" sz="2400" b="1" dirty="0">
                <a:effectLst>
                  <a:outerShdw blurRad="38100" dist="38100" dir="2700000" algn="tl">
                    <a:srgbClr val="000000">
                      <a:alpha val="43137"/>
                    </a:srgbClr>
                  </a:outerShdw>
                </a:effectLst>
                <a:cs typeface="Times New Roman" pitchFamily="18" charset="0"/>
              </a:rPr>
              <a:t>scenske elemente </a:t>
            </a:r>
            <a:r>
              <a:rPr lang="sl-SI" sz="2400" dirty="0">
                <a:cs typeface="Times New Roman" pitchFamily="18" charset="0"/>
              </a:rPr>
              <a:t>ter </a:t>
            </a:r>
            <a:r>
              <a:rPr lang="sl-SI" sz="2400" b="1" dirty="0" smtClean="0">
                <a:effectLst>
                  <a:outerShdw blurRad="38100" dist="38100" dir="2700000" algn="tl">
                    <a:srgbClr val="000000">
                      <a:alpha val="43137"/>
                    </a:srgbClr>
                  </a:outerShdw>
                </a:effectLst>
                <a:cs typeface="Times New Roman" pitchFamily="18" charset="0"/>
              </a:rPr>
              <a:t>rekvizite</a:t>
            </a:r>
            <a:endParaRPr lang="sl-SI" sz="2400" dirty="0">
              <a:cs typeface="Times New Roman" pitchFamily="18" charset="0"/>
            </a:endParaRPr>
          </a:p>
          <a:p>
            <a:pPr marL="0" indent="358775">
              <a:buNone/>
            </a:pPr>
            <a:r>
              <a:rPr lang="sl-SI" sz="2400" dirty="0" smtClean="0">
                <a:solidFill>
                  <a:srgbClr val="7030A0"/>
                </a:solidFill>
                <a:cs typeface="Times New Roman" pitchFamily="18" charset="0"/>
              </a:rPr>
              <a:t> </a:t>
            </a:r>
            <a:r>
              <a:rPr lang="sl-SI" sz="2400" dirty="0" smtClean="0">
                <a:cs typeface="Times New Roman" pitchFamily="18" charset="0"/>
              </a:rPr>
              <a:t>(</a:t>
            </a:r>
            <a:r>
              <a:rPr lang="sl-SI" sz="2400" dirty="0">
                <a:cs typeface="Times New Roman" pitchFamily="18" charset="0"/>
              </a:rPr>
              <a:t>mesto, zid)</a:t>
            </a:r>
          </a:p>
        </p:txBody>
      </p:sp>
    </p:spTree>
    <p:extLst>
      <p:ext uri="{BB962C8B-B14F-4D97-AF65-F5344CB8AC3E}">
        <p14:creationId xmlns:p14="http://schemas.microsoft.com/office/powerpoint/2010/main" val="4108802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nost </a:t>
            </a:r>
            <a:r>
              <a:rPr lang="sl-SI" sz="3600" dirty="0" smtClean="0">
                <a:cs typeface="Arial" panose="020B0604020202020204" pitchFamily="34" charset="0"/>
              </a:rPr>
              <a:t/>
            </a:r>
            <a:br>
              <a:rPr lang="sl-SI" sz="3600" dirty="0" smtClean="0">
                <a:cs typeface="Arial" panose="020B0604020202020204" pitchFamily="34" charset="0"/>
              </a:rPr>
            </a:br>
            <a:endParaRPr lang="sl-SI" dirty="0"/>
          </a:p>
        </p:txBody>
      </p:sp>
      <p:sp>
        <p:nvSpPr>
          <p:cNvPr id="3" name="Content Placeholder 2"/>
          <p:cNvSpPr>
            <a:spLocks noGrp="1"/>
          </p:cNvSpPr>
          <p:nvPr>
            <p:ph idx="1"/>
          </p:nvPr>
        </p:nvSpPr>
        <p:spPr>
          <a:xfrm>
            <a:off x="755576" y="1340768"/>
            <a:ext cx="8136904" cy="4104457"/>
          </a:xfrm>
        </p:spPr>
        <p:txBody>
          <a:bodyPr>
            <a:normAutofit fontScale="25000" lnSpcReduction="20000"/>
          </a:bodyPr>
          <a:lstStyle/>
          <a:p>
            <a:pPr marL="0" indent="0">
              <a:buNone/>
            </a:pPr>
            <a:r>
              <a:rPr lang="sl-SI" sz="12800" b="1" dirty="0">
                <a:effectLst>
                  <a:outerShdw blurRad="38100" dist="38100" dir="2700000" algn="tl">
                    <a:srgbClr val="000000">
                      <a:alpha val="43137"/>
                    </a:srgbClr>
                  </a:outerShdw>
                </a:effectLst>
                <a:cs typeface="Times New Roman" pitchFamily="18" charset="0"/>
              </a:rPr>
              <a:t>Semantična / pomenska </a:t>
            </a:r>
            <a:r>
              <a:rPr lang="sl-SI" sz="12800" b="1" dirty="0" smtClean="0">
                <a:effectLst>
                  <a:outerShdw blurRad="38100" dist="38100" dir="2700000" algn="tl">
                    <a:srgbClr val="000000">
                      <a:alpha val="43137"/>
                    </a:srgbClr>
                  </a:outerShdw>
                </a:effectLst>
                <a:cs typeface="Times New Roman" pitchFamily="18" charset="0"/>
              </a:rPr>
              <a:t>funkcija</a:t>
            </a:r>
            <a:endParaRPr lang="sl-SI" sz="12800" dirty="0">
              <a:effectLst>
                <a:outerShdw blurRad="38100" dist="38100" dir="2700000" algn="tl">
                  <a:srgbClr val="000000">
                    <a:alpha val="43137"/>
                  </a:srgbClr>
                </a:outerShdw>
              </a:effectLst>
              <a:cs typeface="Times New Roman" pitchFamily="18" charset="0"/>
            </a:endParaRPr>
          </a:p>
          <a:p>
            <a:pPr marL="0" indent="0">
              <a:buNone/>
            </a:pPr>
            <a:endParaRPr lang="sl-SI" sz="3700" dirty="0">
              <a:cs typeface="Times New Roman" pitchFamily="18" charset="0"/>
            </a:endParaRPr>
          </a:p>
          <a:p>
            <a:pPr marL="0" indent="0">
              <a:buNone/>
            </a:pPr>
            <a:r>
              <a:rPr lang="sl-SI" sz="8800" dirty="0">
                <a:cs typeface="Times New Roman" pitchFamily="18" charset="0"/>
              </a:rPr>
              <a:t>nastopi takrat, ko poskušamo ustvariti </a:t>
            </a:r>
            <a:r>
              <a:rPr lang="sl-SI" sz="8800" b="1" dirty="0">
                <a:effectLst>
                  <a:outerShdw blurRad="38100" dist="38100" dir="2700000" algn="tl">
                    <a:srgbClr val="000000">
                      <a:alpha val="43137"/>
                    </a:srgbClr>
                  </a:outerShdw>
                </a:effectLst>
                <a:cs typeface="Times New Roman" pitchFamily="18" charset="0"/>
              </a:rPr>
              <a:t>pomen</a:t>
            </a:r>
            <a:r>
              <a:rPr lang="sl-SI" sz="8800" dirty="0">
                <a:effectLst>
                  <a:outerShdw blurRad="38100" dist="38100" dir="2700000" algn="tl">
                    <a:srgbClr val="000000">
                      <a:alpha val="43137"/>
                    </a:srgbClr>
                  </a:outerShdw>
                </a:effectLst>
                <a:cs typeface="Times New Roman" pitchFamily="18" charset="0"/>
              </a:rPr>
              <a:t> </a:t>
            </a:r>
            <a:r>
              <a:rPr lang="sl-SI" sz="8800" dirty="0">
                <a:cs typeface="Times New Roman" pitchFamily="18" charset="0"/>
              </a:rPr>
              <a:t>(interpretacijo) skozi </a:t>
            </a:r>
            <a:r>
              <a:rPr lang="sl-SI" sz="8800" b="1" dirty="0">
                <a:effectLst>
                  <a:outerShdw blurRad="38100" dist="38100" dir="2700000" algn="tl">
                    <a:srgbClr val="000000">
                      <a:alpha val="43137"/>
                    </a:srgbClr>
                  </a:outerShdw>
                </a:effectLst>
                <a:cs typeface="Times New Roman" pitchFamily="18" charset="0"/>
              </a:rPr>
              <a:t>razmerje</a:t>
            </a:r>
            <a:r>
              <a:rPr lang="sl-SI" sz="8800" dirty="0">
                <a:effectLst>
                  <a:outerShdw blurRad="38100" dist="38100" dir="2700000" algn="tl">
                    <a:srgbClr val="000000">
                      <a:alpha val="43137"/>
                    </a:srgbClr>
                  </a:outerShdw>
                </a:effectLst>
                <a:cs typeface="Times New Roman" pitchFamily="18" charset="0"/>
              </a:rPr>
              <a:t> </a:t>
            </a:r>
            <a:r>
              <a:rPr lang="sl-SI" sz="8800" dirty="0">
                <a:cs typeface="Times New Roman" pitchFamily="18" charset="0"/>
              </a:rPr>
              <a:t>med </a:t>
            </a:r>
            <a:r>
              <a:rPr lang="sl-SI" sz="8800" b="1" dirty="0">
                <a:cs typeface="Times New Roman" pitchFamily="18" charset="0"/>
              </a:rPr>
              <a:t>predmetom</a:t>
            </a:r>
            <a:r>
              <a:rPr lang="sl-SI" sz="8800" dirty="0">
                <a:cs typeface="Times New Roman" pitchFamily="18" charset="0"/>
              </a:rPr>
              <a:t> (objektom) in </a:t>
            </a:r>
            <a:r>
              <a:rPr lang="sl-SI" sz="8800" b="1" dirty="0">
                <a:cs typeface="Times New Roman" pitchFamily="18" charset="0"/>
              </a:rPr>
              <a:t>podobo</a:t>
            </a:r>
            <a:r>
              <a:rPr lang="sl-SI" sz="8800" dirty="0">
                <a:cs typeface="Times New Roman" pitchFamily="18" charset="0"/>
              </a:rPr>
              <a:t> v kateri se pojavi (znakom</a:t>
            </a:r>
            <a:r>
              <a:rPr lang="sl-SI" sz="8800" dirty="0" smtClean="0">
                <a:cs typeface="Times New Roman" pitchFamily="18" charset="0"/>
              </a:rPr>
              <a:t>) </a:t>
            </a:r>
          </a:p>
          <a:p>
            <a:pPr marL="0" indent="0">
              <a:buNone/>
            </a:pPr>
            <a:endParaRPr lang="sl-SI" sz="4800" dirty="0">
              <a:cs typeface="Times New Roman" pitchFamily="18" charset="0"/>
            </a:endParaRPr>
          </a:p>
          <a:p>
            <a:pPr marL="0" indent="0">
              <a:buNone/>
            </a:pPr>
            <a:r>
              <a:rPr lang="sl-SI" sz="8800" dirty="0" smtClean="0">
                <a:cs typeface="Times New Roman" pitchFamily="18" charset="0"/>
              </a:rPr>
              <a:t>predpostavlja </a:t>
            </a:r>
            <a:r>
              <a:rPr lang="sl-SI" sz="8800" dirty="0">
                <a:cs typeface="Times New Roman" pitchFamily="18" charset="0"/>
              </a:rPr>
              <a:t>uporabo možnosti filma za izražanje </a:t>
            </a:r>
            <a:r>
              <a:rPr lang="sl-SI" sz="8800" b="1" dirty="0">
                <a:effectLst>
                  <a:outerShdw blurRad="38100" dist="38100" dir="2700000" algn="tl">
                    <a:srgbClr val="000000">
                      <a:alpha val="43137"/>
                    </a:srgbClr>
                  </a:outerShdw>
                </a:effectLst>
                <a:cs typeface="Times New Roman" pitchFamily="18" charset="0"/>
              </a:rPr>
              <a:t>prenesenih</a:t>
            </a:r>
            <a:r>
              <a:rPr lang="sl-SI" sz="8800" dirty="0">
                <a:effectLst>
                  <a:outerShdw blurRad="38100" dist="38100" dir="2700000" algn="tl">
                    <a:srgbClr val="000000">
                      <a:alpha val="43137"/>
                    </a:srgbClr>
                  </a:outerShdw>
                </a:effectLst>
                <a:cs typeface="Times New Roman" pitchFamily="18" charset="0"/>
              </a:rPr>
              <a:t> </a:t>
            </a:r>
            <a:r>
              <a:rPr lang="sl-SI" sz="8800" dirty="0">
                <a:cs typeface="Times New Roman" pitchFamily="18" charset="0"/>
              </a:rPr>
              <a:t>pomenov </a:t>
            </a:r>
            <a:r>
              <a:rPr lang="sl-SI" sz="8800" dirty="0" smtClean="0">
                <a:cs typeface="Times New Roman" pitchFamily="18" charset="0"/>
              </a:rPr>
              <a:t>– </a:t>
            </a:r>
            <a:r>
              <a:rPr lang="sl-SI" sz="8800" b="1" dirty="0" smtClean="0">
                <a:cs typeface="Times New Roman" pitchFamily="18" charset="0"/>
              </a:rPr>
              <a:t>metafore</a:t>
            </a:r>
            <a:r>
              <a:rPr lang="sl-SI" sz="8800" dirty="0">
                <a:cs typeface="Times New Roman" pitchFamily="18" charset="0"/>
              </a:rPr>
              <a:t>, </a:t>
            </a:r>
            <a:r>
              <a:rPr lang="sl-SI" sz="8800" b="1" dirty="0">
                <a:cs typeface="Times New Roman" pitchFamily="18" charset="0"/>
              </a:rPr>
              <a:t>metonimije</a:t>
            </a:r>
            <a:r>
              <a:rPr lang="sl-SI" sz="8800" dirty="0">
                <a:cs typeface="Times New Roman" pitchFamily="18" charset="0"/>
              </a:rPr>
              <a:t>, </a:t>
            </a:r>
            <a:r>
              <a:rPr lang="sl-SI" sz="8800" b="1" dirty="0" err="1" smtClean="0">
                <a:cs typeface="Times New Roman" pitchFamily="18" charset="0"/>
              </a:rPr>
              <a:t>sinekdohe</a:t>
            </a:r>
            <a:r>
              <a:rPr lang="sl-SI" sz="8800" dirty="0" smtClean="0">
                <a:cs typeface="Times New Roman" pitchFamily="18" charset="0"/>
              </a:rPr>
              <a:t> </a:t>
            </a:r>
          </a:p>
          <a:p>
            <a:pPr marL="0" indent="0">
              <a:buNone/>
            </a:pPr>
            <a:endParaRPr lang="sl-SI" sz="4800" dirty="0">
              <a:cs typeface="Times New Roman" pitchFamily="18" charset="0"/>
            </a:endParaRPr>
          </a:p>
          <a:p>
            <a:pPr marL="0" indent="0">
              <a:buNone/>
            </a:pPr>
            <a:r>
              <a:rPr lang="sl-SI" sz="8800" dirty="0">
                <a:cs typeface="Times New Roman" pitchFamily="18" charset="0"/>
              </a:rPr>
              <a:t>n</a:t>
            </a:r>
            <a:r>
              <a:rPr lang="sl-SI" sz="8800" dirty="0" smtClean="0">
                <a:cs typeface="Times New Roman" pitchFamily="18" charset="0"/>
              </a:rPr>
              <a:t>ajbolje </a:t>
            </a:r>
            <a:r>
              <a:rPr lang="sl-SI" sz="8800" dirty="0">
                <a:cs typeface="Times New Roman" pitchFamily="18" charset="0"/>
              </a:rPr>
              <a:t>deluje v povezavi z poznanimi in že utrjenimi </a:t>
            </a:r>
            <a:r>
              <a:rPr lang="sl-SI" sz="8800" b="1" dirty="0">
                <a:cs typeface="Times New Roman" pitchFamily="18" charset="0"/>
              </a:rPr>
              <a:t>kombinacijami filmske izraznosti</a:t>
            </a:r>
            <a:r>
              <a:rPr lang="sl-SI" sz="8800" dirty="0">
                <a:cs typeface="Times New Roman" pitchFamily="18" charset="0"/>
              </a:rPr>
              <a:t> </a:t>
            </a:r>
            <a:endParaRPr lang="sl-SI" sz="8800" dirty="0" smtClean="0">
              <a:cs typeface="Times New Roman" pitchFamily="18" charset="0"/>
            </a:endParaRPr>
          </a:p>
          <a:p>
            <a:pPr marL="0" indent="358775">
              <a:buNone/>
            </a:pPr>
            <a:r>
              <a:rPr lang="sl-SI" sz="8800" dirty="0" smtClean="0">
                <a:cs typeface="Times New Roman" pitchFamily="18" charset="0"/>
              </a:rPr>
              <a:t>(</a:t>
            </a:r>
            <a:r>
              <a:rPr lang="sl-SI" sz="8800" dirty="0">
                <a:cs typeface="Times New Roman" pitchFamily="18" charset="0"/>
              </a:rPr>
              <a:t>mleko – simbol čistosti; razbita steklenica </a:t>
            </a:r>
            <a:r>
              <a:rPr lang="sl-SI" sz="8800" dirty="0" smtClean="0">
                <a:cs typeface="Times New Roman" pitchFamily="18" charset="0"/>
              </a:rPr>
              <a:t>…) </a:t>
            </a:r>
          </a:p>
          <a:p>
            <a:pPr marL="0" indent="0">
              <a:buNone/>
            </a:pPr>
            <a:endParaRPr lang="sl-SI" sz="4800" dirty="0">
              <a:cs typeface="Times New Roman" pitchFamily="18" charset="0"/>
            </a:endParaRPr>
          </a:p>
          <a:p>
            <a:pPr marL="0" indent="0">
              <a:buNone/>
            </a:pPr>
            <a:r>
              <a:rPr lang="sl-SI" sz="8800" dirty="0" smtClean="0">
                <a:cs typeface="Times New Roman" pitchFamily="18" charset="0"/>
              </a:rPr>
              <a:t>hkrati </a:t>
            </a:r>
            <a:r>
              <a:rPr lang="sl-SI" sz="8800" dirty="0">
                <a:cs typeface="Times New Roman" pitchFamily="18" charset="0"/>
              </a:rPr>
              <a:t>pa je njen velik pomen v možnosti zasnove najrazličnejših </a:t>
            </a:r>
            <a:r>
              <a:rPr lang="sl-SI" sz="8800" b="1" dirty="0">
                <a:effectLst>
                  <a:outerShdw blurRad="38100" dist="38100" dir="2700000" algn="tl">
                    <a:srgbClr val="000000">
                      <a:alpha val="43137"/>
                    </a:srgbClr>
                  </a:outerShdw>
                </a:effectLst>
                <a:cs typeface="Times New Roman" pitchFamily="18" charset="0"/>
              </a:rPr>
              <a:t>asociacij</a:t>
            </a:r>
            <a:r>
              <a:rPr lang="sl-SI" sz="8800" dirty="0">
                <a:cs typeface="Times New Roman" pitchFamily="18" charset="0"/>
              </a:rPr>
              <a:t>, s katerimi se odpirajo širše (in manj predvidljive) interpretativne </a:t>
            </a:r>
            <a:r>
              <a:rPr lang="sl-SI" sz="8800" dirty="0" smtClean="0">
                <a:cs typeface="Times New Roman" pitchFamily="18" charset="0"/>
              </a:rPr>
              <a:t>možnosti</a:t>
            </a:r>
            <a:endParaRPr lang="sl-SI" sz="8800" dirty="0">
              <a:cs typeface="Times New Roman" pitchFamily="18" charset="0"/>
            </a:endParaRPr>
          </a:p>
          <a:p>
            <a:pPr marL="0" indent="358775">
              <a:buNone/>
            </a:pPr>
            <a:r>
              <a:rPr lang="sl-SI" sz="8800" dirty="0" smtClean="0">
                <a:cs typeface="Times New Roman" pitchFamily="18" charset="0"/>
              </a:rPr>
              <a:t>(</a:t>
            </a:r>
            <a:r>
              <a:rPr lang="sl-SI" sz="8800" dirty="0">
                <a:cs typeface="Times New Roman" pitchFamily="18" charset="0"/>
              </a:rPr>
              <a:t>referenca na Tarkovskega; krog kot metafora)</a:t>
            </a:r>
          </a:p>
        </p:txBody>
      </p:sp>
    </p:spTree>
    <p:extLst>
      <p:ext uri="{BB962C8B-B14F-4D97-AF65-F5344CB8AC3E}">
        <p14:creationId xmlns:p14="http://schemas.microsoft.com/office/powerpoint/2010/main" val="1416054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dirty="0" smtClean="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nost </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fontScale="32500" lnSpcReduction="20000"/>
          </a:bodyPr>
          <a:lstStyle/>
          <a:p>
            <a:pPr marL="0" indent="0">
              <a:buNone/>
            </a:pPr>
            <a:endParaRPr lang="sl-SI" sz="11100" b="1" dirty="0" smtClean="0">
              <a:effectLst>
                <a:outerShdw blurRad="38100" dist="38100" dir="2700000" algn="tl">
                  <a:srgbClr val="000000">
                    <a:alpha val="43137"/>
                  </a:srgbClr>
                </a:outerShdw>
              </a:effectLst>
              <a:cs typeface="Times New Roman" pitchFamily="18" charset="0"/>
            </a:endParaRPr>
          </a:p>
          <a:p>
            <a:pPr marL="0" indent="0">
              <a:buNone/>
            </a:pPr>
            <a:r>
              <a:rPr lang="sl-SI" sz="11100" b="1" dirty="0" err="1" smtClean="0">
                <a:effectLst>
                  <a:outerShdw blurRad="38100" dist="38100" dir="2700000" algn="tl">
                    <a:srgbClr val="000000">
                      <a:alpha val="43137"/>
                    </a:srgbClr>
                  </a:outerShdw>
                </a:effectLst>
                <a:cs typeface="Times New Roman" pitchFamily="18" charset="0"/>
              </a:rPr>
              <a:t>Sinestetična</a:t>
            </a:r>
            <a:r>
              <a:rPr lang="sl-SI" sz="11100" b="1" dirty="0" smtClean="0">
                <a:effectLst>
                  <a:outerShdw blurRad="38100" dist="38100" dir="2700000" algn="tl">
                    <a:srgbClr val="000000">
                      <a:alpha val="43137"/>
                    </a:srgbClr>
                  </a:outerShdw>
                </a:effectLst>
                <a:cs typeface="Times New Roman" pitchFamily="18" charset="0"/>
              </a:rPr>
              <a:t> </a:t>
            </a:r>
            <a:r>
              <a:rPr lang="sl-SI" sz="11100" b="1" dirty="0">
                <a:effectLst>
                  <a:outerShdw blurRad="38100" dist="38100" dir="2700000" algn="tl">
                    <a:srgbClr val="000000">
                      <a:alpha val="43137"/>
                    </a:srgbClr>
                  </a:outerShdw>
                </a:effectLst>
                <a:cs typeface="Times New Roman" pitchFamily="18" charset="0"/>
              </a:rPr>
              <a:t>funkcija / funkcija </a:t>
            </a:r>
            <a:r>
              <a:rPr lang="sl-SI" sz="11100" b="1" dirty="0" smtClean="0">
                <a:effectLst>
                  <a:outerShdw blurRad="38100" dist="38100" dir="2700000" algn="tl">
                    <a:srgbClr val="000000">
                      <a:alpha val="43137"/>
                    </a:srgbClr>
                  </a:outerShdw>
                </a:effectLst>
                <a:cs typeface="Times New Roman" pitchFamily="18" charset="0"/>
              </a:rPr>
              <a:t>soobčutja</a:t>
            </a:r>
            <a:endParaRPr lang="sl-SI" sz="7200" dirty="0">
              <a:cs typeface="Times New Roman" pitchFamily="18" charset="0"/>
            </a:endParaRPr>
          </a:p>
          <a:p>
            <a:pPr marL="0" indent="0">
              <a:buNone/>
            </a:pPr>
            <a:endParaRPr lang="sl-SI" sz="3700" dirty="0">
              <a:cs typeface="Times New Roman" pitchFamily="18" charset="0"/>
            </a:endParaRPr>
          </a:p>
          <a:p>
            <a:pPr marL="0" indent="0">
              <a:buNone/>
            </a:pPr>
            <a:r>
              <a:rPr lang="sl-SI" sz="6600" dirty="0">
                <a:cs typeface="Times New Roman" pitchFamily="18" charset="0"/>
              </a:rPr>
              <a:t>se nanaša na vzbujanje novih </a:t>
            </a:r>
            <a:r>
              <a:rPr lang="sl-SI" sz="6600" b="1" dirty="0">
                <a:effectLst>
                  <a:outerShdw blurRad="38100" dist="38100" dir="2700000" algn="tl">
                    <a:srgbClr val="000000">
                      <a:alpha val="43137"/>
                    </a:srgbClr>
                  </a:outerShdw>
                </a:effectLst>
                <a:cs typeface="Times New Roman" pitchFamily="18" charset="0"/>
              </a:rPr>
              <a:t>občutij</a:t>
            </a:r>
            <a:r>
              <a:rPr lang="sl-SI" sz="6600" dirty="0">
                <a:cs typeface="Times New Roman" pitchFamily="18" charset="0"/>
              </a:rPr>
              <a:t>, drugačnih (ali celo </a:t>
            </a:r>
            <a:r>
              <a:rPr lang="sl-SI" sz="6600" b="1" dirty="0">
                <a:cs typeface="Times New Roman" pitchFamily="18" charset="0"/>
              </a:rPr>
              <a:t>alternativnih</a:t>
            </a:r>
            <a:r>
              <a:rPr lang="sl-SI" sz="6600" dirty="0">
                <a:cs typeface="Times New Roman" pitchFamily="18" charset="0"/>
              </a:rPr>
              <a:t>) od tistih, ki jih določen element </a:t>
            </a:r>
            <a:r>
              <a:rPr lang="sl-SI" sz="6600" b="1" dirty="0">
                <a:cs typeface="Times New Roman" pitchFamily="18" charset="0"/>
              </a:rPr>
              <a:t>običajno</a:t>
            </a:r>
            <a:r>
              <a:rPr lang="sl-SI" sz="6600" dirty="0">
                <a:cs typeface="Times New Roman" pitchFamily="18" charset="0"/>
              </a:rPr>
              <a:t> </a:t>
            </a:r>
            <a:r>
              <a:rPr lang="sl-SI" sz="6600" dirty="0" smtClean="0">
                <a:cs typeface="Times New Roman" pitchFamily="18" charset="0"/>
              </a:rPr>
              <a:t>izzove</a:t>
            </a:r>
          </a:p>
          <a:p>
            <a:pPr marL="0" indent="0">
              <a:buNone/>
            </a:pPr>
            <a:endParaRPr lang="sl-SI" sz="3700" dirty="0">
              <a:cs typeface="Times New Roman" pitchFamily="18" charset="0"/>
            </a:endParaRPr>
          </a:p>
          <a:p>
            <a:pPr marL="0" indent="0">
              <a:buNone/>
            </a:pPr>
            <a:r>
              <a:rPr lang="sl-SI" sz="6600" dirty="0" smtClean="0">
                <a:cs typeface="Times New Roman" pitchFamily="18" charset="0"/>
              </a:rPr>
              <a:t>poglablja </a:t>
            </a:r>
            <a:r>
              <a:rPr lang="sl-SI" sz="6600" dirty="0">
                <a:cs typeface="Times New Roman" pitchFamily="18" charset="0"/>
              </a:rPr>
              <a:t>možnosti </a:t>
            </a:r>
            <a:r>
              <a:rPr lang="sl-SI" sz="6600" b="1" dirty="0">
                <a:effectLst>
                  <a:outerShdw blurRad="38100" dist="38100" dir="2700000" algn="tl">
                    <a:srgbClr val="000000">
                      <a:alpha val="43137"/>
                    </a:srgbClr>
                  </a:outerShdw>
                </a:effectLst>
                <a:cs typeface="Times New Roman" pitchFamily="18" charset="0"/>
              </a:rPr>
              <a:t>hkratnega doživljanja</a:t>
            </a:r>
            <a:r>
              <a:rPr lang="sl-SI" sz="6600" dirty="0">
                <a:effectLst>
                  <a:outerShdw blurRad="38100" dist="38100" dir="2700000" algn="tl">
                    <a:srgbClr val="000000">
                      <a:alpha val="43137"/>
                    </a:srgbClr>
                  </a:outerShdw>
                </a:effectLst>
                <a:cs typeface="Times New Roman" pitchFamily="18" charset="0"/>
              </a:rPr>
              <a:t> </a:t>
            </a:r>
            <a:r>
              <a:rPr lang="sl-SI" sz="6600" dirty="0">
                <a:cs typeface="Times New Roman" pitchFamily="18" charset="0"/>
              </a:rPr>
              <a:t>različnih </a:t>
            </a:r>
            <a:r>
              <a:rPr lang="sl-SI" sz="6600" b="1" dirty="0">
                <a:cs typeface="Times New Roman" pitchFamily="18" charset="0"/>
              </a:rPr>
              <a:t>občutij</a:t>
            </a:r>
            <a:r>
              <a:rPr lang="sl-SI" sz="6600" dirty="0">
                <a:cs typeface="Times New Roman" pitchFamily="18" charset="0"/>
              </a:rPr>
              <a:t>,  tako da z vplivom na našo vidno, besedno oz. zvočno, barvno, svetlobno itn. zaznavo krepi čustva in vznemirja </a:t>
            </a:r>
            <a:r>
              <a:rPr lang="sl-SI" sz="6600" dirty="0" smtClean="0">
                <a:cs typeface="Times New Roman" pitchFamily="18" charset="0"/>
              </a:rPr>
              <a:t>čute</a:t>
            </a:r>
            <a:endParaRPr lang="sl-SI" sz="6600" dirty="0">
              <a:cs typeface="Times New Roman" pitchFamily="18" charset="0"/>
            </a:endParaRPr>
          </a:p>
          <a:p>
            <a:pPr marL="0" indent="358775">
              <a:buNone/>
            </a:pPr>
            <a:r>
              <a:rPr lang="sl-SI" sz="6600" dirty="0" smtClean="0">
                <a:cs typeface="Times New Roman" pitchFamily="18" charset="0"/>
              </a:rPr>
              <a:t>(</a:t>
            </a:r>
            <a:r>
              <a:rPr lang="sl-SI" sz="6600" dirty="0">
                <a:cs typeface="Times New Roman" pitchFamily="18" charset="0"/>
              </a:rPr>
              <a:t>nihanje kamere, kinematografija Henrija </a:t>
            </a:r>
            <a:r>
              <a:rPr lang="sl-SI" sz="6600" dirty="0" err="1">
                <a:cs typeface="Times New Roman" pitchFamily="18" charset="0"/>
              </a:rPr>
              <a:t>Alekana</a:t>
            </a:r>
            <a:r>
              <a:rPr lang="sl-SI" sz="6600" dirty="0">
                <a:cs typeface="Times New Roman" pitchFamily="18" charset="0"/>
              </a:rPr>
              <a:t> ; zid na “obeh </a:t>
            </a:r>
          </a:p>
          <a:p>
            <a:pPr marL="0" indent="358775">
              <a:buNone/>
            </a:pPr>
            <a:r>
              <a:rPr lang="sl-SI" sz="6600" dirty="0" smtClean="0">
                <a:cs typeface="Times New Roman" pitchFamily="18" charset="0"/>
              </a:rPr>
              <a:t>straneh</a:t>
            </a:r>
            <a:r>
              <a:rPr lang="sl-SI" sz="6600" dirty="0">
                <a:cs typeface="Times New Roman" pitchFamily="18" charset="0"/>
              </a:rPr>
              <a:t>”)</a:t>
            </a:r>
          </a:p>
        </p:txBody>
      </p:sp>
    </p:spTree>
    <p:extLst>
      <p:ext uri="{BB962C8B-B14F-4D97-AF65-F5344CB8AC3E}">
        <p14:creationId xmlns:p14="http://schemas.microsoft.com/office/powerpoint/2010/main" val="520337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nost </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772816"/>
            <a:ext cx="8136904" cy="3672409"/>
          </a:xfrm>
        </p:spPr>
        <p:txBody>
          <a:bodyPr>
            <a:normAutofit fontScale="32500" lnSpcReduction="20000"/>
          </a:bodyPr>
          <a:lstStyle/>
          <a:p>
            <a:pPr marL="0" indent="0">
              <a:buNone/>
            </a:pPr>
            <a:r>
              <a:rPr lang="sl-SI" sz="9800" b="1" dirty="0" err="1">
                <a:effectLst>
                  <a:outerShdw blurRad="38100" dist="38100" dir="2700000" algn="tl">
                    <a:srgbClr val="000000">
                      <a:alpha val="43137"/>
                    </a:srgbClr>
                  </a:outerShdw>
                </a:effectLst>
                <a:cs typeface="Times New Roman" pitchFamily="18" charset="0"/>
              </a:rPr>
              <a:t>Referencialna</a:t>
            </a:r>
            <a:r>
              <a:rPr lang="sl-SI" sz="9800" b="1" dirty="0">
                <a:effectLst>
                  <a:outerShdw blurRad="38100" dist="38100" dir="2700000" algn="tl">
                    <a:srgbClr val="000000">
                      <a:alpha val="43137"/>
                    </a:srgbClr>
                  </a:outerShdw>
                </a:effectLst>
                <a:cs typeface="Times New Roman" pitchFamily="18" charset="0"/>
              </a:rPr>
              <a:t> funkcija / funkcija </a:t>
            </a:r>
            <a:r>
              <a:rPr lang="sl-SI" sz="9800" b="1" dirty="0" smtClean="0">
                <a:effectLst>
                  <a:outerShdw blurRad="38100" dist="38100" dir="2700000" algn="tl">
                    <a:srgbClr val="000000">
                      <a:alpha val="43137"/>
                    </a:srgbClr>
                  </a:outerShdw>
                </a:effectLst>
                <a:cs typeface="Times New Roman" pitchFamily="18" charset="0"/>
              </a:rPr>
              <a:t>nanašanja</a:t>
            </a:r>
            <a:endParaRPr lang="sl-SI" sz="9800" b="1" dirty="0">
              <a:effectLst>
                <a:outerShdw blurRad="38100" dist="38100" dir="2700000" algn="tl">
                  <a:srgbClr val="000000">
                    <a:alpha val="43137"/>
                  </a:srgbClr>
                </a:outerShdw>
              </a:effectLst>
              <a:cs typeface="Times New Roman" pitchFamily="18" charset="0"/>
            </a:endParaRPr>
          </a:p>
          <a:p>
            <a:pPr marL="0" indent="0">
              <a:buNone/>
            </a:pPr>
            <a:endParaRPr lang="sl-SI" sz="3700" dirty="0">
              <a:cs typeface="Times New Roman" pitchFamily="18" charset="0"/>
            </a:endParaRPr>
          </a:p>
          <a:p>
            <a:pPr marL="0" indent="0">
              <a:buNone/>
            </a:pPr>
            <a:r>
              <a:rPr lang="sl-SI" sz="6600" dirty="0">
                <a:cs typeface="Times New Roman" pitchFamily="18" charset="0"/>
              </a:rPr>
              <a:t>sugerira </a:t>
            </a:r>
            <a:r>
              <a:rPr lang="sl-SI" sz="6600" b="1" dirty="0">
                <a:effectLst>
                  <a:outerShdw blurRad="38100" dist="38100" dir="2700000" algn="tl">
                    <a:srgbClr val="000000">
                      <a:alpha val="43137"/>
                    </a:srgbClr>
                  </a:outerShdw>
                </a:effectLst>
                <a:cs typeface="Times New Roman" pitchFamily="18" charset="0"/>
              </a:rPr>
              <a:t>razmerje</a:t>
            </a:r>
            <a:r>
              <a:rPr lang="sl-SI" sz="6600" dirty="0">
                <a:cs typeface="Times New Roman" pitchFamily="18" charset="0"/>
              </a:rPr>
              <a:t>, ki ga filmsko delo vzpostavlja z </a:t>
            </a:r>
            <a:r>
              <a:rPr lang="sl-SI" sz="6600" b="1" dirty="0">
                <a:cs typeface="Times New Roman" pitchFamily="18" charset="0"/>
              </a:rPr>
              <a:t>zunanjim kontekstom </a:t>
            </a:r>
            <a:r>
              <a:rPr lang="sl-SI" sz="6600" dirty="0">
                <a:cs typeface="Times New Roman" pitchFamily="18" charset="0"/>
              </a:rPr>
              <a:t>filma oz. </a:t>
            </a:r>
            <a:r>
              <a:rPr lang="sl-SI" sz="6600" b="1" dirty="0">
                <a:cs typeface="Times New Roman" pitchFamily="18" charset="0"/>
              </a:rPr>
              <a:t>načini njegovega </a:t>
            </a:r>
            <a:r>
              <a:rPr lang="sl-SI" sz="6600" b="1" dirty="0">
                <a:effectLst>
                  <a:outerShdw blurRad="38100" dist="38100" dir="2700000" algn="tl">
                    <a:srgbClr val="000000">
                      <a:alpha val="43137"/>
                    </a:srgbClr>
                  </a:outerShdw>
                </a:effectLst>
                <a:cs typeface="Times New Roman" pitchFamily="18" charset="0"/>
              </a:rPr>
              <a:t>nanašanja</a:t>
            </a:r>
            <a:r>
              <a:rPr lang="sl-SI" sz="6600" b="1" dirty="0">
                <a:cs typeface="Times New Roman" pitchFamily="18" charset="0"/>
              </a:rPr>
              <a:t> </a:t>
            </a:r>
            <a:r>
              <a:rPr lang="sl-SI" sz="6600" dirty="0">
                <a:cs typeface="Times New Roman" pitchFamily="18" charset="0"/>
              </a:rPr>
              <a:t>na druge umetnosti, jezike, </a:t>
            </a:r>
            <a:r>
              <a:rPr lang="sl-SI" sz="6600" dirty="0" smtClean="0">
                <a:cs typeface="Times New Roman" pitchFamily="18" charset="0"/>
              </a:rPr>
              <a:t>izraze </a:t>
            </a:r>
          </a:p>
          <a:p>
            <a:pPr marL="0" indent="0">
              <a:buNone/>
            </a:pPr>
            <a:endParaRPr lang="sl-SI" sz="3700" dirty="0">
              <a:cs typeface="Times New Roman" pitchFamily="18" charset="0"/>
            </a:endParaRPr>
          </a:p>
          <a:p>
            <a:pPr marL="0" indent="0">
              <a:buNone/>
            </a:pPr>
            <a:r>
              <a:rPr lang="sl-SI" sz="6600" dirty="0" smtClean="0">
                <a:cs typeface="Times New Roman" pitchFamily="18" charset="0"/>
              </a:rPr>
              <a:t>to </a:t>
            </a:r>
            <a:r>
              <a:rPr lang="sl-SI" sz="6600" dirty="0">
                <a:cs typeface="Times New Roman" pitchFamily="18" charset="0"/>
              </a:rPr>
              <a:t>je kriterij </a:t>
            </a:r>
            <a:r>
              <a:rPr lang="sl-SI" sz="6600" b="1" dirty="0">
                <a:effectLst>
                  <a:outerShdw blurRad="38100" dist="38100" dir="2700000" algn="tl">
                    <a:srgbClr val="000000">
                      <a:alpha val="43137"/>
                    </a:srgbClr>
                  </a:outerShdw>
                </a:effectLst>
                <a:cs typeface="Times New Roman" pitchFamily="18" charset="0"/>
              </a:rPr>
              <a:t>zaznave intenzivnosti </a:t>
            </a:r>
            <a:r>
              <a:rPr lang="sl-SI" sz="6600" dirty="0">
                <a:cs typeface="Times New Roman" pitchFamily="18" charset="0"/>
              </a:rPr>
              <a:t>vključevanja elementov drugih umetnosti, medijev, komunikacijskih oblik oziroma </a:t>
            </a:r>
            <a:r>
              <a:rPr lang="sl-SI" sz="6600" b="1" dirty="0">
                <a:cs typeface="Times New Roman" pitchFamily="18" charset="0"/>
              </a:rPr>
              <a:t>sklicevanja</a:t>
            </a:r>
            <a:r>
              <a:rPr lang="sl-SI" sz="6600" dirty="0">
                <a:cs typeface="Times New Roman" pitchFamily="18" charset="0"/>
              </a:rPr>
              <a:t> nanje in posledične soodvisnosti filma in njegovih </a:t>
            </a:r>
            <a:r>
              <a:rPr lang="sl-SI" sz="6600" dirty="0" smtClean="0">
                <a:cs typeface="Times New Roman" pitchFamily="18" charset="0"/>
              </a:rPr>
              <a:t>referenc </a:t>
            </a:r>
          </a:p>
          <a:p>
            <a:pPr marL="0" indent="0">
              <a:buNone/>
            </a:pPr>
            <a:endParaRPr lang="sl-SI" sz="3700" dirty="0">
              <a:cs typeface="Times New Roman" pitchFamily="18" charset="0"/>
            </a:endParaRPr>
          </a:p>
          <a:p>
            <a:pPr marL="0" indent="0">
              <a:buNone/>
            </a:pPr>
            <a:r>
              <a:rPr lang="sl-SI" sz="6600" dirty="0" smtClean="0">
                <a:cs typeface="Times New Roman" pitchFamily="18" charset="0"/>
              </a:rPr>
              <a:t>z </a:t>
            </a:r>
            <a:r>
              <a:rPr lang="sl-SI" sz="6600" dirty="0">
                <a:cs typeface="Times New Roman" pitchFamily="18" charset="0"/>
              </a:rPr>
              <a:t>njim presojamo koliko je </a:t>
            </a:r>
            <a:r>
              <a:rPr lang="sl-SI" sz="6600" b="1" dirty="0">
                <a:effectLst>
                  <a:outerShdw blurRad="38100" dist="38100" dir="2700000" algn="tl">
                    <a:srgbClr val="000000">
                      <a:alpha val="43137"/>
                    </a:srgbClr>
                  </a:outerShdw>
                </a:effectLst>
                <a:cs typeface="Times New Roman" pitchFamily="18" charset="0"/>
              </a:rPr>
              <a:t>pomen</a:t>
            </a:r>
            <a:r>
              <a:rPr lang="sl-SI" sz="6600" dirty="0">
                <a:cs typeface="Times New Roman" pitchFamily="18" charset="0"/>
              </a:rPr>
              <a:t> konkretnega dela odvisen od komunikacije z »zunaj-filmskimi« </a:t>
            </a:r>
            <a:r>
              <a:rPr lang="sl-SI" sz="6600" dirty="0" smtClean="0">
                <a:cs typeface="Times New Roman" pitchFamily="18" charset="0"/>
              </a:rPr>
              <a:t>viri</a:t>
            </a:r>
            <a:endParaRPr lang="sl-SI" sz="6600" dirty="0">
              <a:cs typeface="Times New Roman" pitchFamily="18" charset="0"/>
            </a:endParaRPr>
          </a:p>
          <a:p>
            <a:pPr marL="358775" indent="0">
              <a:buNone/>
            </a:pPr>
            <a:r>
              <a:rPr lang="sl-SI" sz="6600" dirty="0">
                <a:cs typeface="Times New Roman" pitchFamily="18" charset="0"/>
              </a:rPr>
              <a:t>(slikarstvo; književnost – Homer, Rilke, Biblija; filozofija – Benjamin; film </a:t>
            </a:r>
            <a:r>
              <a:rPr lang="sl-SI" sz="6600" dirty="0" smtClean="0">
                <a:cs typeface="Times New Roman" pitchFamily="18" charset="0"/>
              </a:rPr>
              <a:t>– </a:t>
            </a:r>
            <a:r>
              <a:rPr lang="sl-SI" sz="6600" dirty="0" err="1">
                <a:cs typeface="Times New Roman" pitchFamily="18" charset="0"/>
              </a:rPr>
              <a:t>Ozu</a:t>
            </a:r>
            <a:r>
              <a:rPr lang="sl-SI" sz="6600" dirty="0">
                <a:cs typeface="Times New Roman" pitchFamily="18" charset="0"/>
              </a:rPr>
              <a:t>, </a:t>
            </a:r>
            <a:r>
              <a:rPr lang="sl-SI" sz="6600" dirty="0" err="1">
                <a:cs typeface="Times New Roman" pitchFamily="18" charset="0"/>
              </a:rPr>
              <a:t>Truffaut</a:t>
            </a:r>
            <a:r>
              <a:rPr lang="sl-SI" sz="6600" dirty="0">
                <a:cs typeface="Times New Roman" pitchFamily="18" charset="0"/>
              </a:rPr>
              <a:t>, Tarkovski)</a:t>
            </a:r>
          </a:p>
        </p:txBody>
      </p:sp>
    </p:spTree>
    <p:extLst>
      <p:ext uri="{BB962C8B-B14F-4D97-AF65-F5344CB8AC3E}">
        <p14:creationId xmlns:p14="http://schemas.microsoft.com/office/powerpoint/2010/main" val="186582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nost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916832"/>
            <a:ext cx="8136904" cy="3528393"/>
          </a:xfrm>
        </p:spPr>
        <p:txBody>
          <a:bodyPr>
            <a:normAutofit fontScale="55000" lnSpcReduction="20000"/>
          </a:bodyPr>
          <a:lstStyle/>
          <a:p>
            <a:pPr marL="0" indent="0">
              <a:buNone/>
            </a:pPr>
            <a:r>
              <a:rPr lang="sl-SI" sz="5800" b="1" dirty="0" smtClean="0">
                <a:effectLst>
                  <a:outerShdw blurRad="38100" dist="38100" dir="2700000" algn="tl">
                    <a:srgbClr val="000000">
                      <a:alpha val="43137"/>
                    </a:srgbClr>
                  </a:outerShdw>
                </a:effectLst>
                <a:cs typeface="Times New Roman" pitchFamily="18" charset="0"/>
              </a:rPr>
              <a:t>Dialoška funkcija / funkcija dvogovora</a:t>
            </a:r>
            <a:endParaRPr lang="sl-SI" sz="5800" dirty="0">
              <a:effectLst>
                <a:outerShdw blurRad="38100" dist="38100" dir="2700000" algn="tl">
                  <a:srgbClr val="000000">
                    <a:alpha val="43137"/>
                  </a:srgbClr>
                </a:outerShdw>
              </a:effectLst>
              <a:cs typeface="Times New Roman" pitchFamily="18" charset="0"/>
            </a:endParaRPr>
          </a:p>
          <a:p>
            <a:pPr marL="0" indent="0">
              <a:buNone/>
            </a:pPr>
            <a:endParaRPr lang="sl-SI" sz="3000" dirty="0">
              <a:cs typeface="Times New Roman" pitchFamily="18" charset="0"/>
            </a:endParaRPr>
          </a:p>
          <a:p>
            <a:pPr marL="0" indent="0">
              <a:buNone/>
            </a:pPr>
            <a:r>
              <a:rPr lang="sl-SI" sz="4600" dirty="0">
                <a:cs typeface="Times New Roman" pitchFamily="18" charset="0"/>
              </a:rPr>
              <a:t>(se neposredno navezuje na predhodno) predstavlja določeno </a:t>
            </a:r>
            <a:r>
              <a:rPr lang="sl-SI" sz="4600" b="1" dirty="0">
                <a:cs typeface="Times New Roman" pitchFamily="18" charset="0"/>
              </a:rPr>
              <a:t>težnjo</a:t>
            </a:r>
            <a:r>
              <a:rPr lang="sl-SI" sz="4600" dirty="0">
                <a:cs typeface="Times New Roman" pitchFamily="18" charset="0"/>
              </a:rPr>
              <a:t> po re-</a:t>
            </a:r>
            <a:r>
              <a:rPr lang="sl-SI" sz="4600" dirty="0" err="1">
                <a:cs typeface="Times New Roman" pitchFamily="18" charset="0"/>
              </a:rPr>
              <a:t>kontekstualizaciji</a:t>
            </a:r>
            <a:r>
              <a:rPr lang="sl-SI" sz="4600" dirty="0">
                <a:cs typeface="Times New Roman" pitchFamily="18" charset="0"/>
              </a:rPr>
              <a:t> </a:t>
            </a:r>
            <a:r>
              <a:rPr lang="sl-SI" sz="4600" b="1" dirty="0">
                <a:cs typeface="Times New Roman" pitchFamily="18" charset="0"/>
              </a:rPr>
              <a:t>»</a:t>
            </a:r>
            <a:r>
              <a:rPr lang="sl-SI" sz="4600" b="1" dirty="0">
                <a:effectLst>
                  <a:outerShdw blurRad="38100" dist="38100" dir="2700000" algn="tl">
                    <a:srgbClr val="000000">
                      <a:alpha val="43137"/>
                    </a:srgbClr>
                  </a:outerShdw>
                </a:effectLst>
                <a:cs typeface="Times New Roman" pitchFamily="18" charset="0"/>
              </a:rPr>
              <a:t>odkritih</a:t>
            </a:r>
            <a:r>
              <a:rPr lang="sl-SI" sz="4600" b="1" dirty="0">
                <a:cs typeface="Times New Roman" pitchFamily="18" charset="0"/>
              </a:rPr>
              <a:t>« </a:t>
            </a:r>
            <a:r>
              <a:rPr lang="sl-SI" sz="4600" dirty="0">
                <a:cs typeface="Times New Roman" pitchFamily="18" charset="0"/>
              </a:rPr>
              <a:t>virov </a:t>
            </a:r>
            <a:r>
              <a:rPr lang="sl-SI" sz="4600" dirty="0" smtClean="0">
                <a:cs typeface="Times New Roman" pitchFamily="18" charset="0"/>
              </a:rPr>
              <a:t>nanašanja </a:t>
            </a:r>
          </a:p>
          <a:p>
            <a:pPr marL="0" indent="0">
              <a:buNone/>
            </a:pPr>
            <a:endParaRPr lang="sl-SI" sz="4600" dirty="0">
              <a:cs typeface="Times New Roman" pitchFamily="18" charset="0"/>
            </a:endParaRPr>
          </a:p>
          <a:p>
            <a:pPr marL="0" indent="0">
              <a:buNone/>
            </a:pPr>
            <a:r>
              <a:rPr lang="sl-SI" sz="4600" dirty="0" smtClean="0">
                <a:cs typeface="Times New Roman" pitchFamily="18" charset="0"/>
              </a:rPr>
              <a:t>preučuje </a:t>
            </a:r>
            <a:r>
              <a:rPr lang="sl-SI" sz="4600" dirty="0">
                <a:cs typeface="Times New Roman" pitchFamily="18" charset="0"/>
              </a:rPr>
              <a:t>stopnjo </a:t>
            </a:r>
            <a:r>
              <a:rPr lang="sl-SI" sz="4600" b="1" dirty="0">
                <a:effectLst>
                  <a:outerShdw blurRad="38100" dist="38100" dir="2700000" algn="tl">
                    <a:srgbClr val="000000">
                      <a:alpha val="43137"/>
                    </a:srgbClr>
                  </a:outerShdw>
                </a:effectLst>
                <a:cs typeface="Times New Roman" pitchFamily="18" charset="0"/>
              </a:rPr>
              <a:t>intenzivnosti</a:t>
            </a:r>
            <a:r>
              <a:rPr lang="sl-SI" sz="4600" dirty="0">
                <a:cs typeface="Times New Roman" pitchFamily="18" charset="0"/>
              </a:rPr>
              <a:t>, ki je nastala skozi </a:t>
            </a:r>
            <a:r>
              <a:rPr lang="sl-SI" sz="4600" b="1" u="sng" dirty="0">
                <a:effectLst>
                  <a:outerShdw blurRad="38100" dist="38100" dir="2700000" algn="tl">
                    <a:srgbClr val="000000">
                      <a:alpha val="43137"/>
                    </a:srgbClr>
                  </a:outerShdw>
                </a:effectLst>
                <a:cs typeface="Times New Roman" pitchFamily="18" charset="0"/>
              </a:rPr>
              <a:t>soočenje</a:t>
            </a:r>
            <a:r>
              <a:rPr lang="sl-SI" sz="4600" dirty="0">
                <a:cs typeface="Times New Roman" pitchFamily="18" charset="0"/>
              </a:rPr>
              <a:t> pomena uporabljenega elementa v izvornem in novem (filmskem) </a:t>
            </a:r>
            <a:r>
              <a:rPr lang="sl-SI" sz="4600" dirty="0" smtClean="0">
                <a:cs typeface="Times New Roman" pitchFamily="18" charset="0"/>
              </a:rPr>
              <a:t>kontekstu</a:t>
            </a:r>
            <a:r>
              <a:rPr lang="sl-SI" sz="4600" dirty="0">
                <a:cs typeface="Times New Roman" pitchFamily="18" charset="0"/>
              </a:rPr>
              <a:t>	</a:t>
            </a:r>
          </a:p>
          <a:p>
            <a:pPr marL="0" indent="358775">
              <a:buNone/>
            </a:pPr>
            <a:r>
              <a:rPr lang="sl-SI" sz="4600" dirty="0">
                <a:cs typeface="Times New Roman" pitchFamily="18" charset="0"/>
              </a:rPr>
              <a:t>(nesmrtna podoba – izvor slikarstva)</a:t>
            </a:r>
          </a:p>
        </p:txBody>
      </p:sp>
    </p:spTree>
    <p:extLst>
      <p:ext uri="{BB962C8B-B14F-4D97-AF65-F5344CB8AC3E}">
        <p14:creationId xmlns:p14="http://schemas.microsoft.com/office/powerpoint/2010/main" val="3576688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uporabnost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280920" cy="3888433"/>
          </a:xfrm>
        </p:spPr>
        <p:txBody>
          <a:bodyPr>
            <a:normAutofit fontScale="25000" lnSpcReduction="20000"/>
          </a:bodyPr>
          <a:lstStyle/>
          <a:p>
            <a:pPr marL="0" indent="0">
              <a:buNone/>
            </a:pPr>
            <a:r>
              <a:rPr lang="sl-SI" sz="14400" b="1" dirty="0">
                <a:effectLst>
                  <a:outerShdw blurRad="38100" dist="38100" dir="2700000" algn="tl">
                    <a:srgbClr val="000000">
                      <a:alpha val="43137"/>
                    </a:srgbClr>
                  </a:outerShdw>
                </a:effectLst>
                <a:cs typeface="Times New Roman" pitchFamily="18" charset="0"/>
              </a:rPr>
              <a:t>Ideološka </a:t>
            </a:r>
            <a:r>
              <a:rPr lang="sl-SI" sz="14400" b="1" dirty="0" smtClean="0">
                <a:effectLst>
                  <a:outerShdw blurRad="38100" dist="38100" dir="2700000" algn="tl">
                    <a:srgbClr val="000000">
                      <a:alpha val="43137"/>
                    </a:srgbClr>
                  </a:outerShdw>
                </a:effectLst>
                <a:cs typeface="Times New Roman" pitchFamily="18" charset="0"/>
              </a:rPr>
              <a:t>funkcija</a:t>
            </a:r>
            <a:endParaRPr lang="sl-SI" sz="14400" dirty="0">
              <a:effectLst>
                <a:outerShdw blurRad="38100" dist="38100" dir="2700000" algn="tl">
                  <a:srgbClr val="000000">
                    <a:alpha val="43137"/>
                  </a:srgbClr>
                </a:outerShdw>
              </a:effectLst>
              <a:cs typeface="Times New Roman" pitchFamily="18" charset="0"/>
            </a:endParaRPr>
          </a:p>
          <a:p>
            <a:pPr marL="0" indent="0">
              <a:buNone/>
            </a:pPr>
            <a:endParaRPr lang="sl-SI" sz="4800" dirty="0">
              <a:cs typeface="Times New Roman" pitchFamily="18" charset="0"/>
            </a:endParaRPr>
          </a:p>
          <a:p>
            <a:pPr marL="0" indent="0">
              <a:buNone/>
            </a:pPr>
            <a:r>
              <a:rPr lang="sl-SI" sz="9600" dirty="0">
                <a:cs typeface="Times New Roman" pitchFamily="18" charset="0"/>
              </a:rPr>
              <a:t>se nanaša na </a:t>
            </a:r>
            <a:r>
              <a:rPr lang="sl-SI" sz="9600" b="1" dirty="0">
                <a:effectLst>
                  <a:outerShdw blurRad="38100" dist="38100" dir="2700000" algn="tl">
                    <a:srgbClr val="000000">
                      <a:alpha val="43137"/>
                    </a:srgbClr>
                  </a:outerShdw>
                </a:effectLst>
                <a:cs typeface="Times New Roman" pitchFamily="18" charset="0"/>
              </a:rPr>
              <a:t>ideologijo</a:t>
            </a:r>
            <a:r>
              <a:rPr lang="sl-SI" sz="9600" dirty="0">
                <a:effectLst>
                  <a:outerShdw blurRad="38100" dist="38100" dir="2700000" algn="tl">
                    <a:srgbClr val="000000">
                      <a:alpha val="43137"/>
                    </a:srgbClr>
                  </a:outerShdw>
                </a:effectLst>
                <a:cs typeface="Times New Roman" pitchFamily="18" charset="0"/>
              </a:rPr>
              <a:t> </a:t>
            </a:r>
            <a:r>
              <a:rPr lang="sl-SI" sz="9600" dirty="0">
                <a:cs typeface="Times New Roman" pitchFamily="18" charset="0"/>
              </a:rPr>
              <a:t>kot </a:t>
            </a:r>
            <a:r>
              <a:rPr lang="sl-SI" sz="9600" b="1" dirty="0">
                <a:cs typeface="Times New Roman" pitchFamily="18" charset="0"/>
              </a:rPr>
              <a:t>izvor idej </a:t>
            </a:r>
            <a:r>
              <a:rPr lang="sl-SI" sz="9600" dirty="0">
                <a:cs typeface="Times New Roman" pitchFamily="18" charset="0"/>
              </a:rPr>
              <a:t>skozi doumevanje sveta in medčloveških </a:t>
            </a:r>
            <a:r>
              <a:rPr lang="sl-SI" sz="9600" dirty="0" smtClean="0">
                <a:cs typeface="Times New Roman" pitchFamily="18" charset="0"/>
              </a:rPr>
              <a:t>razmerij </a:t>
            </a:r>
          </a:p>
          <a:p>
            <a:pPr marL="0" indent="0">
              <a:buNone/>
            </a:pPr>
            <a:endParaRPr lang="sl-SI" sz="4800" dirty="0">
              <a:cs typeface="Times New Roman" pitchFamily="18" charset="0"/>
            </a:endParaRPr>
          </a:p>
          <a:p>
            <a:pPr marL="0" indent="0">
              <a:buNone/>
            </a:pPr>
            <a:r>
              <a:rPr lang="sl-SI" sz="9600" dirty="0">
                <a:cs typeface="Times New Roman" pitchFamily="18" charset="0"/>
              </a:rPr>
              <a:t>o</a:t>
            </a:r>
            <a:r>
              <a:rPr lang="sl-SI" sz="9600" dirty="0" smtClean="0">
                <a:cs typeface="Times New Roman" pitchFamily="18" charset="0"/>
              </a:rPr>
              <a:t>bravnava </a:t>
            </a:r>
            <a:r>
              <a:rPr lang="sl-SI" sz="9600" b="1" dirty="0">
                <a:cs typeface="Times New Roman" pitchFamily="18" charset="0"/>
              </a:rPr>
              <a:t>sisteme </a:t>
            </a:r>
            <a:r>
              <a:rPr lang="sl-SI" sz="9600" b="1" dirty="0">
                <a:effectLst>
                  <a:outerShdw blurRad="38100" dist="38100" dir="2700000" algn="tl">
                    <a:srgbClr val="000000">
                      <a:alpha val="43137"/>
                    </a:srgbClr>
                  </a:outerShdw>
                </a:effectLst>
                <a:cs typeface="Times New Roman" pitchFamily="18" charset="0"/>
              </a:rPr>
              <a:t>medsebojne odvisnosti </a:t>
            </a:r>
            <a:r>
              <a:rPr lang="sl-SI" sz="9600" b="1" dirty="0">
                <a:cs typeface="Times New Roman" pitchFamily="18" charset="0"/>
              </a:rPr>
              <a:t>idej </a:t>
            </a:r>
            <a:r>
              <a:rPr lang="sl-SI" sz="9600" dirty="0">
                <a:cs typeface="Times New Roman" pitchFamily="18" charset="0"/>
              </a:rPr>
              <a:t>(tj. prepričanj, verovanj, tradicije, mitologije), skozi katerega se znotraj družbenih skupin odražajo, utemeljujejo, branijo njihovi interesi in institucionalne zaveze oz. pripadnosti (religiozne, politične, ekonomske</a:t>
            </a:r>
            <a:r>
              <a:rPr lang="sl-SI" sz="9600" dirty="0" smtClean="0">
                <a:cs typeface="Times New Roman" pitchFamily="18" charset="0"/>
              </a:rPr>
              <a:t>) </a:t>
            </a:r>
          </a:p>
          <a:p>
            <a:pPr marL="0" indent="0">
              <a:buNone/>
            </a:pPr>
            <a:endParaRPr lang="sl-SI" sz="4800" dirty="0">
              <a:cs typeface="Times New Roman" pitchFamily="18" charset="0"/>
            </a:endParaRPr>
          </a:p>
          <a:p>
            <a:pPr marL="0" indent="0">
              <a:buNone/>
            </a:pPr>
            <a:r>
              <a:rPr lang="sl-SI" sz="9600" dirty="0" smtClean="0">
                <a:cs typeface="Times New Roman" pitchFamily="18" charset="0"/>
              </a:rPr>
              <a:t>ideologija </a:t>
            </a:r>
            <a:r>
              <a:rPr lang="sl-SI" sz="9600" dirty="0">
                <a:cs typeface="Times New Roman" pitchFamily="18" charset="0"/>
              </a:rPr>
              <a:t>je </a:t>
            </a:r>
            <a:r>
              <a:rPr lang="sl-SI" sz="9600" b="1" dirty="0">
                <a:cs typeface="Times New Roman" pitchFamily="18" charset="0"/>
              </a:rPr>
              <a:t>skup</a:t>
            </a:r>
            <a:r>
              <a:rPr lang="sl-SI" sz="9600" dirty="0">
                <a:cs typeface="Times New Roman" pitchFamily="18" charset="0"/>
              </a:rPr>
              <a:t> filozofskih, družbenih, političnih ipd. </a:t>
            </a:r>
            <a:r>
              <a:rPr lang="sl-SI" sz="9600" b="1" dirty="0">
                <a:effectLst>
                  <a:outerShdw blurRad="38100" dist="38100" dir="2700000" algn="tl">
                    <a:srgbClr val="000000">
                      <a:alpha val="43137"/>
                    </a:srgbClr>
                  </a:outerShdw>
                </a:effectLst>
                <a:cs typeface="Times New Roman" pitchFamily="18" charset="0"/>
              </a:rPr>
              <a:t>prepričanj</a:t>
            </a:r>
            <a:r>
              <a:rPr lang="sl-SI" sz="9600" dirty="0">
                <a:effectLst>
                  <a:outerShdw blurRad="38100" dist="38100" dir="2700000" algn="tl">
                    <a:srgbClr val="000000">
                      <a:alpha val="43137"/>
                    </a:srgbClr>
                  </a:outerShdw>
                </a:effectLst>
                <a:cs typeface="Times New Roman" pitchFamily="18" charset="0"/>
              </a:rPr>
              <a:t> </a:t>
            </a:r>
            <a:r>
              <a:rPr lang="sl-SI" sz="9600" dirty="0">
                <a:cs typeface="Times New Roman" pitchFamily="18" charset="0"/>
              </a:rPr>
              <a:t>posameznikov ali </a:t>
            </a:r>
            <a:r>
              <a:rPr lang="sl-SI" sz="9600" dirty="0" smtClean="0">
                <a:cs typeface="Times New Roman" pitchFamily="18" charset="0"/>
              </a:rPr>
              <a:t>skupnosti     </a:t>
            </a:r>
            <a:endParaRPr lang="sl-SI" sz="9600" dirty="0">
              <a:cs typeface="Times New Roman" pitchFamily="18" charset="0"/>
            </a:endParaRPr>
          </a:p>
          <a:p>
            <a:pPr marL="358775" indent="0">
              <a:buNone/>
            </a:pPr>
            <a:r>
              <a:rPr lang="sl-SI" sz="9600" dirty="0">
                <a:cs typeface="Times New Roman" pitchFamily="18" charset="0"/>
              </a:rPr>
              <a:t>(vračanje “zgodbe” naroda skozi zgodovino – Homerjeva pripoved)</a:t>
            </a:r>
          </a:p>
        </p:txBody>
      </p:sp>
    </p:spTree>
    <p:extLst>
      <p:ext uri="{BB962C8B-B14F-4D97-AF65-F5344CB8AC3E}">
        <p14:creationId xmlns:p14="http://schemas.microsoft.com/office/powerpoint/2010/main" val="477347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uporabnost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2132856"/>
            <a:ext cx="8136904" cy="3312369"/>
          </a:xfrm>
        </p:spPr>
        <p:txBody>
          <a:bodyPr>
            <a:normAutofit fontScale="40000" lnSpcReduction="20000"/>
          </a:bodyPr>
          <a:lstStyle/>
          <a:p>
            <a:pPr marL="0" indent="0">
              <a:buNone/>
            </a:pPr>
            <a:r>
              <a:rPr lang="sl-SI" sz="8000" b="1" dirty="0">
                <a:cs typeface="Times New Roman" pitchFamily="18" charset="0"/>
              </a:rPr>
              <a:t>Avto-refleksivna (</a:t>
            </a:r>
            <a:r>
              <a:rPr lang="sl-SI" sz="8000" b="1" dirty="0" err="1">
                <a:cs typeface="Times New Roman" pitchFamily="18" charset="0"/>
              </a:rPr>
              <a:t>samonanašalna</a:t>
            </a:r>
            <a:r>
              <a:rPr lang="sl-SI" sz="8000" b="1" dirty="0">
                <a:cs typeface="Times New Roman" pitchFamily="18" charset="0"/>
              </a:rPr>
              <a:t>) </a:t>
            </a:r>
            <a:r>
              <a:rPr lang="sl-SI" sz="8000" b="1" dirty="0" smtClean="0">
                <a:cs typeface="Times New Roman" pitchFamily="18" charset="0"/>
              </a:rPr>
              <a:t>funkcija </a:t>
            </a:r>
            <a:endParaRPr lang="sl-SI" sz="8000" dirty="0">
              <a:cs typeface="Times New Roman" pitchFamily="18" charset="0"/>
            </a:endParaRPr>
          </a:p>
          <a:p>
            <a:pPr marL="0" indent="0">
              <a:buNone/>
            </a:pPr>
            <a:endParaRPr lang="sl-SI" sz="3000" dirty="0">
              <a:cs typeface="Times New Roman" pitchFamily="18" charset="0"/>
            </a:endParaRPr>
          </a:p>
          <a:p>
            <a:pPr marL="0" indent="0">
              <a:buNone/>
            </a:pPr>
            <a:r>
              <a:rPr lang="sl-SI" sz="6600" dirty="0">
                <a:cs typeface="Times New Roman" pitchFamily="18" charset="0"/>
              </a:rPr>
              <a:t>zajema avtorjevo </a:t>
            </a:r>
            <a:r>
              <a:rPr lang="sl-SI" sz="6600" b="1" dirty="0">
                <a:effectLst>
                  <a:outerShdw blurRad="38100" dist="38100" dir="2700000" algn="tl">
                    <a:srgbClr val="000000">
                      <a:alpha val="43137"/>
                    </a:srgbClr>
                  </a:outerShdw>
                </a:effectLst>
                <a:cs typeface="Times New Roman" pitchFamily="18" charset="0"/>
              </a:rPr>
              <a:t>razmerje</a:t>
            </a:r>
            <a:r>
              <a:rPr lang="sl-SI" sz="6600" dirty="0">
                <a:effectLst>
                  <a:outerShdw blurRad="38100" dist="38100" dir="2700000" algn="tl">
                    <a:srgbClr val="000000">
                      <a:alpha val="43137"/>
                    </a:srgbClr>
                  </a:outerShdw>
                </a:effectLst>
                <a:cs typeface="Times New Roman" pitchFamily="18" charset="0"/>
              </a:rPr>
              <a:t> </a:t>
            </a:r>
            <a:r>
              <a:rPr lang="sl-SI" sz="6600" dirty="0" smtClean="0">
                <a:cs typeface="Times New Roman" pitchFamily="18" charset="0"/>
              </a:rPr>
              <a:t>z njegovim delom </a:t>
            </a:r>
            <a:r>
              <a:rPr lang="sl-SI" sz="6600" dirty="0">
                <a:cs typeface="Times New Roman" pitchFamily="18" charset="0"/>
              </a:rPr>
              <a:t>in ustvarjalnostjo </a:t>
            </a:r>
            <a:r>
              <a:rPr lang="sl-SI" sz="6600" dirty="0" smtClean="0">
                <a:cs typeface="Times New Roman" pitchFamily="18" charset="0"/>
              </a:rPr>
              <a:t>nasploh</a:t>
            </a:r>
          </a:p>
          <a:p>
            <a:pPr marL="0" indent="0">
              <a:buNone/>
            </a:pPr>
            <a:endParaRPr lang="sl-SI" sz="3000" dirty="0">
              <a:cs typeface="Times New Roman" pitchFamily="18" charset="0"/>
            </a:endParaRPr>
          </a:p>
          <a:p>
            <a:pPr marL="0" indent="0">
              <a:buNone/>
            </a:pPr>
            <a:r>
              <a:rPr lang="sl-SI" sz="6600" dirty="0">
                <a:cs typeface="Times New Roman" pitchFamily="18" charset="0"/>
              </a:rPr>
              <a:t>p</a:t>
            </a:r>
            <a:r>
              <a:rPr lang="sl-SI" sz="6600" dirty="0" smtClean="0">
                <a:cs typeface="Times New Roman" pitchFamily="18" charset="0"/>
              </a:rPr>
              <a:t>omembna </a:t>
            </a:r>
            <a:r>
              <a:rPr lang="sl-SI" sz="6600" dirty="0">
                <a:cs typeface="Times New Roman" pitchFamily="18" charset="0"/>
              </a:rPr>
              <a:t>zlasti za </a:t>
            </a:r>
            <a:r>
              <a:rPr lang="sl-SI" sz="6600" b="1" dirty="0">
                <a:effectLst>
                  <a:outerShdw blurRad="38100" dist="38100" dir="2700000" algn="tl">
                    <a:srgbClr val="000000">
                      <a:alpha val="43137"/>
                    </a:srgbClr>
                  </a:outerShdw>
                </a:effectLst>
                <a:cs typeface="Times New Roman" pitchFamily="18" charset="0"/>
              </a:rPr>
              <a:t>razkrivanje strukture </a:t>
            </a:r>
            <a:r>
              <a:rPr lang="sl-SI" sz="6600" dirty="0" smtClean="0">
                <a:cs typeface="Times New Roman" pitchFamily="18" charset="0"/>
              </a:rPr>
              <a:t>skupine </a:t>
            </a:r>
            <a:r>
              <a:rPr lang="sl-SI" sz="6600" dirty="0">
                <a:cs typeface="Times New Roman" pitchFamily="18" charset="0"/>
              </a:rPr>
              <a:t>del oz. </a:t>
            </a:r>
            <a:r>
              <a:rPr lang="sl-SI" sz="6600" dirty="0" smtClean="0">
                <a:cs typeface="Times New Roman" pitchFamily="18" charset="0"/>
              </a:rPr>
              <a:t>celotnih opusov </a:t>
            </a:r>
            <a:endParaRPr lang="sl-SI" sz="6600" dirty="0">
              <a:cs typeface="Times New Roman" pitchFamily="18" charset="0"/>
            </a:endParaRPr>
          </a:p>
          <a:p>
            <a:pPr marL="358775" indent="0">
              <a:buNone/>
            </a:pPr>
            <a:r>
              <a:rPr lang="sl-SI" sz="6600" dirty="0">
                <a:cs typeface="Times New Roman" pitchFamily="18" charset="0"/>
              </a:rPr>
              <a:t>(</a:t>
            </a:r>
            <a:r>
              <a:rPr lang="sl-SI" sz="6600" dirty="0" err="1">
                <a:cs typeface="Times New Roman" pitchFamily="18" charset="0"/>
              </a:rPr>
              <a:t>črnobeli</a:t>
            </a:r>
            <a:r>
              <a:rPr lang="sl-SI" sz="6600" dirty="0">
                <a:cs typeface="Times New Roman" pitchFamily="18" charset="0"/>
              </a:rPr>
              <a:t> film, </a:t>
            </a:r>
            <a:r>
              <a:rPr lang="sl-SI" sz="6600" dirty="0" err="1">
                <a:cs typeface="Times New Roman" pitchFamily="18" charset="0"/>
              </a:rPr>
              <a:t>monokraomatskost</a:t>
            </a:r>
            <a:r>
              <a:rPr lang="sl-SI" sz="6600" dirty="0">
                <a:cs typeface="Times New Roman" pitchFamily="18" charset="0"/>
              </a:rPr>
              <a:t>; vračanje k svojim izvorom)</a:t>
            </a:r>
          </a:p>
        </p:txBody>
      </p:sp>
    </p:spTree>
    <p:extLst>
      <p:ext uri="{BB962C8B-B14F-4D97-AF65-F5344CB8AC3E}">
        <p14:creationId xmlns:p14="http://schemas.microsoft.com/office/powerpoint/2010/main" val="3018112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uporabnost</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fontScale="32500" lnSpcReduction="20000"/>
          </a:bodyPr>
          <a:lstStyle/>
          <a:p>
            <a:pPr marL="0" indent="0">
              <a:buNone/>
            </a:pPr>
            <a:r>
              <a:rPr lang="sl-SI" sz="11100" b="1" dirty="0">
                <a:cs typeface="Times New Roman" pitchFamily="18" charset="0"/>
              </a:rPr>
              <a:t>Estetska </a:t>
            </a:r>
            <a:r>
              <a:rPr lang="sl-SI" sz="11100" b="1" dirty="0" smtClean="0">
                <a:cs typeface="Times New Roman" pitchFamily="18" charset="0"/>
              </a:rPr>
              <a:t>funkcija</a:t>
            </a:r>
            <a:endParaRPr lang="sl-SI" sz="11100" dirty="0">
              <a:cs typeface="Times New Roman" pitchFamily="18" charset="0"/>
            </a:endParaRPr>
          </a:p>
          <a:p>
            <a:pPr marL="0" indent="0">
              <a:buNone/>
            </a:pPr>
            <a:endParaRPr lang="sl-SI" sz="3700" dirty="0">
              <a:cs typeface="Times New Roman" pitchFamily="18" charset="0"/>
            </a:endParaRPr>
          </a:p>
          <a:p>
            <a:pPr marL="0" indent="0">
              <a:buNone/>
            </a:pPr>
            <a:r>
              <a:rPr lang="sl-SI" sz="6600" dirty="0">
                <a:cs typeface="Times New Roman" pitchFamily="18" charset="0"/>
              </a:rPr>
              <a:t>predstavlja kriterij </a:t>
            </a:r>
            <a:r>
              <a:rPr lang="sl-SI" sz="6600" b="1" dirty="0">
                <a:effectLst>
                  <a:outerShdw blurRad="38100" dist="38100" dir="2700000" algn="tl">
                    <a:srgbClr val="000000">
                      <a:alpha val="43137"/>
                    </a:srgbClr>
                  </a:outerShdw>
                </a:effectLst>
                <a:cs typeface="Times New Roman" pitchFamily="18" charset="0"/>
              </a:rPr>
              <a:t>presoje</a:t>
            </a:r>
            <a:r>
              <a:rPr lang="sl-SI" sz="6600" b="1" dirty="0">
                <a:cs typeface="Times New Roman" pitchFamily="18" charset="0"/>
              </a:rPr>
              <a:t> zasnove filmskih elementov</a:t>
            </a:r>
            <a:r>
              <a:rPr lang="sl-SI" sz="6600" dirty="0">
                <a:cs typeface="Times New Roman" pitchFamily="18" charset="0"/>
              </a:rPr>
              <a:t>; preučuje njihov tako njihov </a:t>
            </a:r>
            <a:r>
              <a:rPr lang="sl-SI" sz="6600" b="1" dirty="0">
                <a:cs typeface="Times New Roman" pitchFamily="18" charset="0"/>
              </a:rPr>
              <a:t>materialni ustroj </a:t>
            </a:r>
            <a:r>
              <a:rPr lang="sl-SI" sz="6600" dirty="0">
                <a:cs typeface="Times New Roman" pitchFamily="18" charset="0"/>
              </a:rPr>
              <a:t>– obliko, barve, teksturo, material, dimenzije, funkcionalnost – kot </a:t>
            </a:r>
            <a:r>
              <a:rPr lang="sl-SI" sz="6600" b="1" dirty="0">
                <a:cs typeface="Times New Roman" pitchFamily="18" charset="0"/>
              </a:rPr>
              <a:t>razmerja</a:t>
            </a:r>
            <a:r>
              <a:rPr lang="sl-SI" sz="6600" dirty="0">
                <a:cs typeface="Times New Roman" pitchFamily="18" charset="0"/>
              </a:rPr>
              <a:t>, v katera so postavljeni in skozi katera lahko zaznavamo </a:t>
            </a:r>
            <a:r>
              <a:rPr lang="sl-SI" sz="6600" b="1" dirty="0">
                <a:cs typeface="Times New Roman" pitchFamily="18" charset="0"/>
              </a:rPr>
              <a:t>ustvarjalčev namen</a:t>
            </a:r>
            <a:r>
              <a:rPr lang="sl-SI" sz="6600" dirty="0">
                <a:cs typeface="Times New Roman" pitchFamily="18" charset="0"/>
              </a:rPr>
              <a:t>, </a:t>
            </a:r>
            <a:r>
              <a:rPr lang="sl-SI" sz="6600" b="1" dirty="0">
                <a:cs typeface="Times New Roman" pitchFamily="18" charset="0"/>
              </a:rPr>
              <a:t>idejna izhodišča </a:t>
            </a:r>
            <a:r>
              <a:rPr lang="sl-SI" sz="6600" dirty="0">
                <a:cs typeface="Times New Roman" pitchFamily="18" charset="0"/>
              </a:rPr>
              <a:t>in </a:t>
            </a:r>
            <a:r>
              <a:rPr lang="sl-SI" sz="6600" b="1" dirty="0">
                <a:cs typeface="Times New Roman" pitchFamily="18" charset="0"/>
              </a:rPr>
              <a:t>kulturni izvor </a:t>
            </a:r>
            <a:r>
              <a:rPr lang="sl-SI" sz="6600" dirty="0">
                <a:cs typeface="Times New Roman" pitchFamily="18" charset="0"/>
              </a:rPr>
              <a:t>njihove umetniške </a:t>
            </a:r>
            <a:r>
              <a:rPr lang="sl-SI" sz="6600" dirty="0" smtClean="0">
                <a:cs typeface="Times New Roman" pitchFamily="18" charset="0"/>
              </a:rPr>
              <a:t>izraznosti </a:t>
            </a:r>
            <a:endParaRPr lang="sl-SI" sz="6600" dirty="0">
              <a:cs typeface="Times New Roman" pitchFamily="18" charset="0"/>
            </a:endParaRPr>
          </a:p>
          <a:p>
            <a:pPr marL="0" indent="0">
              <a:buNone/>
            </a:pPr>
            <a:endParaRPr lang="sl-SI" sz="3700" dirty="0" smtClean="0">
              <a:cs typeface="Times New Roman" pitchFamily="18" charset="0"/>
            </a:endParaRPr>
          </a:p>
          <a:p>
            <a:pPr marL="0" indent="0">
              <a:buNone/>
            </a:pPr>
            <a:r>
              <a:rPr lang="sl-SI" sz="6600" dirty="0" smtClean="0">
                <a:cs typeface="Times New Roman" pitchFamily="18" charset="0"/>
              </a:rPr>
              <a:t>pogosteje </a:t>
            </a:r>
            <a:r>
              <a:rPr lang="sl-SI" sz="6600" dirty="0">
                <a:cs typeface="Times New Roman" pitchFamily="18" charset="0"/>
              </a:rPr>
              <a:t>kot njihovo univerzalno vrednost obravnavamo moč njihovega izražanja določene kulture v določenem času tj. odražanja </a:t>
            </a:r>
            <a:r>
              <a:rPr lang="sl-SI" sz="6600" b="1" dirty="0">
                <a:cs typeface="Times New Roman" pitchFamily="18" charset="0"/>
              </a:rPr>
              <a:t>specifičnega</a:t>
            </a:r>
            <a:r>
              <a:rPr lang="sl-SI" sz="6600" dirty="0">
                <a:cs typeface="Times New Roman" pitchFamily="18" charset="0"/>
              </a:rPr>
              <a:t> </a:t>
            </a:r>
            <a:r>
              <a:rPr lang="sl-SI" sz="6600" b="1" dirty="0">
                <a:cs typeface="Times New Roman" pitchFamily="18" charset="0"/>
              </a:rPr>
              <a:t>»duha časa – </a:t>
            </a:r>
            <a:r>
              <a:rPr lang="sl-SI" sz="6600" b="1" i="1" dirty="0" err="1">
                <a:cs typeface="Times New Roman" pitchFamily="18" charset="0"/>
              </a:rPr>
              <a:t>Zeitgeista</a:t>
            </a:r>
            <a:r>
              <a:rPr lang="sl-SI" sz="6600" b="1" dirty="0">
                <a:cs typeface="Times New Roman" pitchFamily="18" charset="0"/>
              </a:rPr>
              <a:t>«  </a:t>
            </a:r>
          </a:p>
          <a:p>
            <a:pPr marL="0" indent="358775">
              <a:buNone/>
            </a:pPr>
            <a:r>
              <a:rPr lang="sl-SI" sz="6600" dirty="0" smtClean="0">
                <a:cs typeface="Times New Roman" pitchFamily="18" charset="0"/>
              </a:rPr>
              <a:t>(</a:t>
            </a:r>
            <a:r>
              <a:rPr lang="sl-SI" sz="6600" dirty="0">
                <a:cs typeface="Times New Roman" pitchFamily="18" charset="0"/>
              </a:rPr>
              <a:t>kombinacija pogledov – P.O.V. – in instanc izjavljanja)</a:t>
            </a:r>
          </a:p>
        </p:txBody>
      </p:sp>
    </p:spTree>
    <p:extLst>
      <p:ext uri="{BB962C8B-B14F-4D97-AF65-F5344CB8AC3E}">
        <p14:creationId xmlns:p14="http://schemas.microsoft.com/office/powerpoint/2010/main" val="1912909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referenca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4932040" y="1556792"/>
            <a:ext cx="3960440" cy="3888433"/>
          </a:xfrm>
        </p:spPr>
        <p:txBody>
          <a:bodyPr>
            <a:normAutofit/>
          </a:bodyPr>
          <a:lstStyle/>
          <a:p>
            <a:r>
              <a:rPr lang="sl-SI" sz="7200" dirty="0">
                <a:solidFill>
                  <a:schemeClr val="bg1"/>
                </a:solidFill>
                <a:latin typeface="Times New Roman" pitchFamily="18" charset="0"/>
                <a:cs typeface="Times New Roman" pitchFamily="18" charset="0"/>
              </a:rPr>
              <a:t>		</a:t>
            </a:r>
            <a:r>
              <a:rPr lang="sl-SI" sz="7200" dirty="0" smtClean="0">
                <a:solidFill>
                  <a:schemeClr val="bg1"/>
                </a:solidFill>
                <a:latin typeface="Times New Roman" pitchFamily="18" charset="0"/>
                <a:cs typeface="Times New Roman" pitchFamily="18" charset="0"/>
              </a:rPr>
              <a:t>n</a:t>
            </a:r>
          </a:p>
          <a:p>
            <a:pPr marL="0" indent="0">
              <a:buNone/>
            </a:pPr>
            <a:r>
              <a:rPr lang="sl-SI" sz="2400" dirty="0" smtClean="0">
                <a:ea typeface="Times New Roman" pitchFamily="18" charset="0"/>
                <a:cs typeface="Times New Roman" pitchFamily="18" charset="0"/>
              </a:rPr>
              <a:t>Joseph-</a:t>
            </a:r>
            <a:r>
              <a:rPr lang="sl-SI" sz="2400" dirty="0" err="1" smtClean="0">
                <a:ea typeface="Times New Roman" pitchFamily="18" charset="0"/>
                <a:cs typeface="Times New Roman" pitchFamily="18" charset="0"/>
              </a:rPr>
              <a:t>Benoît</a:t>
            </a:r>
            <a:r>
              <a:rPr lang="sl-SI" sz="2400" dirty="0" smtClean="0">
                <a:ea typeface="Times New Roman" pitchFamily="18" charset="0"/>
                <a:cs typeface="Times New Roman" pitchFamily="18" charset="0"/>
              </a:rPr>
              <a:t> </a:t>
            </a:r>
            <a:r>
              <a:rPr lang="sl-SI" sz="2400" dirty="0" err="1">
                <a:ea typeface="Times New Roman" pitchFamily="18" charset="0"/>
                <a:cs typeface="Times New Roman" pitchFamily="18" charset="0"/>
              </a:rPr>
              <a:t>Suvée</a:t>
            </a:r>
            <a:r>
              <a:rPr lang="sl-SI" sz="2400" dirty="0">
                <a:ea typeface="Times New Roman" pitchFamily="18" charset="0"/>
                <a:cs typeface="Times New Roman" pitchFamily="18" charset="0"/>
              </a:rPr>
              <a:t>, </a:t>
            </a:r>
            <a:r>
              <a:rPr lang="sl-SI" sz="2400" b="1" i="1" dirty="0" err="1">
                <a:ea typeface="Times New Roman" pitchFamily="18" charset="0"/>
                <a:cs typeface="Times New Roman" pitchFamily="18" charset="0"/>
              </a:rPr>
              <a:t>Dibutad</a:t>
            </a:r>
            <a:r>
              <a:rPr lang="sl-SI" sz="2400" b="1" i="1" dirty="0">
                <a:ea typeface="Times New Roman" pitchFamily="18" charset="0"/>
                <a:cs typeface="Times New Roman" pitchFamily="18" charset="0"/>
              </a:rPr>
              <a:t>: Izvor slikarstva</a:t>
            </a:r>
            <a:r>
              <a:rPr lang="sl-SI" sz="2400" dirty="0">
                <a:ea typeface="Times New Roman" pitchFamily="18" charset="0"/>
                <a:cs typeface="Times New Roman" pitchFamily="18" charset="0"/>
              </a:rPr>
              <a:t>, 1791</a:t>
            </a:r>
            <a:endParaRPr lang="sl-SI" sz="2400" dirty="0">
              <a:cs typeface="Arial" pitchFamily="34" charset="0"/>
            </a:endParaRPr>
          </a:p>
          <a:p>
            <a:r>
              <a:rPr lang="sl-SI" sz="7200" dirty="0" err="1" smtClean="0">
                <a:solidFill>
                  <a:schemeClr val="bg1"/>
                </a:solidFill>
                <a:latin typeface="Times New Roman" pitchFamily="18" charset="0"/>
                <a:cs typeface="Times New Roman" pitchFamily="18" charset="0"/>
              </a:rPr>
              <a:t>nja</a:t>
            </a:r>
            <a:endParaRPr lang="sl-SI" sz="7200" dirty="0">
              <a:solidFill>
                <a:schemeClr val="bg1"/>
              </a:solidFill>
              <a:latin typeface="Times New Roman" pitchFamily="18" charset="0"/>
              <a:cs typeface="Times New Roman" pitchFamily="18" charset="0"/>
            </a:endParaRPr>
          </a:p>
        </p:txBody>
      </p:sp>
      <p:pic>
        <p:nvPicPr>
          <p:cNvPr id="4" name="Slika 3" descr="http://www.wga.hu/art/s/suvee/inventio.jpg"/>
          <p:cNvPicPr/>
          <p:nvPr/>
        </p:nvPicPr>
        <p:blipFill>
          <a:blip r:embed="rId3" cstate="print"/>
          <a:srcRect/>
          <a:stretch>
            <a:fillRect/>
          </a:stretch>
        </p:blipFill>
        <p:spPr bwMode="auto">
          <a:xfrm>
            <a:off x="899592" y="1052736"/>
            <a:ext cx="3600400" cy="5492372"/>
          </a:xfrm>
          <a:prstGeom prst="rect">
            <a:avLst/>
          </a:prstGeom>
          <a:noFill/>
          <a:ln w="9525">
            <a:noFill/>
            <a:miter lim="800000"/>
            <a:headEnd/>
            <a:tailEnd/>
          </a:ln>
        </p:spPr>
      </p:pic>
    </p:spTree>
    <p:extLst>
      <p:ext uri="{BB962C8B-B14F-4D97-AF65-F5344CB8AC3E}">
        <p14:creationId xmlns:p14="http://schemas.microsoft.com/office/powerpoint/2010/main" val="3721918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pic>
        <p:nvPicPr>
          <p:cNvPr id="4" name="Označba mesta vsebine 3"/>
          <p:cNvPicPr>
            <a:picLocks noGrp="1" noChangeAspect="1"/>
          </p:cNvPicPr>
          <p:nvPr>
            <p:ph idx="1"/>
          </p:nvPr>
        </p:nvPicPr>
        <p:blipFill>
          <a:blip r:embed="rId3"/>
          <a:stretch>
            <a:fillRect/>
          </a:stretch>
        </p:blipFill>
        <p:spPr>
          <a:xfrm>
            <a:off x="2335897" y="3429000"/>
            <a:ext cx="4688230" cy="106689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25342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9571"/>
            <a:ext cx="7848872" cy="1727261"/>
          </a:xfrm>
        </p:spPr>
        <p:txBody>
          <a:bodyPr/>
          <a:lstStyle/>
          <a:p>
            <a:endParaRPr lang="sl-SI" dirty="0"/>
          </a:p>
        </p:txBody>
      </p:sp>
      <p:sp>
        <p:nvSpPr>
          <p:cNvPr id="3" name="Content Placeholder 2"/>
          <p:cNvSpPr>
            <a:spLocks noGrp="1"/>
          </p:cNvSpPr>
          <p:nvPr>
            <p:ph idx="1"/>
          </p:nvPr>
        </p:nvSpPr>
        <p:spPr>
          <a:xfrm>
            <a:off x="755576" y="1916833"/>
            <a:ext cx="7848872" cy="3528392"/>
          </a:xfrm>
        </p:spPr>
        <p:txBody>
          <a:bodyPr>
            <a:normAutofit fontScale="92500"/>
          </a:bodyPr>
          <a:lstStyle/>
          <a:p>
            <a:pPr algn="ctr">
              <a:buNone/>
              <a:defRPr/>
            </a:pPr>
            <a:endParaRPr lang="sl-SI" sz="1400" i="1" dirty="0" smtClean="0">
              <a:effectLst>
                <a:outerShdw blurRad="38100" dist="38100" dir="2700000" algn="tl">
                  <a:srgbClr val="000000">
                    <a:alpha val="43137"/>
                  </a:srgbClr>
                </a:outerShdw>
              </a:effectLst>
              <a:cs typeface="Times New Roman" panose="02020603050405020304" pitchFamily="18" charset="0"/>
            </a:endParaRPr>
          </a:p>
          <a:p>
            <a:pPr algn="ctr">
              <a:buNone/>
              <a:defRPr/>
            </a:pPr>
            <a:r>
              <a:rPr lang="sl-SI" sz="6000" b="1" i="1" dirty="0" smtClean="0">
                <a:effectLst>
                  <a:outerShdw blurRad="38100" dist="38100" dir="2700000" algn="tl">
                    <a:srgbClr val="000000">
                      <a:alpha val="43137"/>
                    </a:srgbClr>
                  </a:outerShdw>
                </a:effectLst>
                <a:cs typeface="Times New Roman" panose="02020603050405020304" pitchFamily="18" charset="0"/>
              </a:rPr>
              <a:t>NEBO NAD BERLINOM </a:t>
            </a:r>
          </a:p>
          <a:p>
            <a:pPr algn="ctr">
              <a:buNone/>
              <a:defRPr/>
            </a:pPr>
            <a:r>
              <a:rPr lang="sl-SI" sz="5200" dirty="0" smtClean="0">
                <a:effectLst>
                  <a:outerShdw blurRad="38100" dist="38100" dir="2700000" algn="tl">
                    <a:srgbClr val="000000">
                      <a:alpha val="43137"/>
                    </a:srgbClr>
                  </a:outerShdw>
                </a:effectLst>
                <a:cs typeface="Times New Roman" panose="02020603050405020304" pitchFamily="18" charset="0"/>
              </a:rPr>
              <a:t>(</a:t>
            </a:r>
            <a:r>
              <a:rPr lang="sl-SI" sz="5200" i="1" dirty="0"/>
              <a:t>Der </a:t>
            </a:r>
            <a:r>
              <a:rPr lang="sl-SI" sz="5200" i="1" dirty="0" err="1"/>
              <a:t>Himmel</a:t>
            </a:r>
            <a:r>
              <a:rPr lang="sl-SI" sz="5200" i="1" dirty="0"/>
              <a:t> </a:t>
            </a:r>
            <a:r>
              <a:rPr lang="sl-SI" sz="5200" i="1" dirty="0" err="1"/>
              <a:t>über</a:t>
            </a:r>
            <a:r>
              <a:rPr lang="sl-SI" sz="5200" i="1" dirty="0"/>
              <a:t> </a:t>
            </a:r>
            <a:r>
              <a:rPr lang="sl-SI" sz="5200" i="1" dirty="0" smtClean="0"/>
              <a:t>Berlin</a:t>
            </a:r>
            <a:r>
              <a:rPr lang="sl-SI" sz="5200" dirty="0" smtClean="0"/>
              <a:t>, 1987</a:t>
            </a:r>
            <a:r>
              <a:rPr lang="sl-SI" sz="5200" dirty="0" smtClean="0">
                <a:effectLst>
                  <a:outerShdw blurRad="38100" dist="38100" dir="2700000" algn="tl">
                    <a:srgbClr val="000000">
                      <a:alpha val="43137"/>
                    </a:srgbClr>
                  </a:outerShdw>
                </a:effectLst>
                <a:cs typeface="Times New Roman" panose="02020603050405020304" pitchFamily="18" charset="0"/>
              </a:rPr>
              <a:t>)</a:t>
            </a:r>
          </a:p>
          <a:p>
            <a:pPr algn="ctr">
              <a:buNone/>
              <a:defRPr/>
            </a:pPr>
            <a:r>
              <a:rPr lang="sl-SI" sz="71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Wim</a:t>
            </a:r>
            <a:r>
              <a:rPr lang="sl-SI" sz="71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sl-SI" sz="71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Wenders</a:t>
            </a:r>
            <a:endParaRPr lang="sl-SI" sz="71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552760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dirty="0">
                <a:cs typeface="Arial" panose="020B0604020202020204" pitchFamily="34" charset="0"/>
              </a:rPr>
              <a:t>              </a:t>
            </a:r>
            <a:r>
              <a:rPr lang="sl-SI" sz="4000" dirty="0" err="1" smtClean="0">
                <a:solidFill>
                  <a:schemeClr val="bg1"/>
                </a:solidFill>
                <a:effectLst>
                  <a:outerShdw blurRad="38100" dist="38100" dir="2700000" algn="tl">
                    <a:srgbClr val="000000">
                      <a:alpha val="43137"/>
                    </a:srgbClr>
                  </a:outerShdw>
                </a:effectLst>
                <a:cs typeface="Arial" panose="020B0604020202020204" pitchFamily="34" charset="0"/>
              </a:rPr>
              <a:t>angelus</a:t>
            </a: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 </a:t>
            </a:r>
            <a:r>
              <a:rPr lang="sl-SI" sz="4000" dirty="0" err="1" smtClean="0">
                <a:solidFill>
                  <a:schemeClr val="bg1"/>
                </a:solidFill>
                <a:effectLst>
                  <a:outerShdw blurRad="38100" dist="38100" dir="2700000" algn="tl">
                    <a:srgbClr val="000000">
                      <a:alpha val="43137"/>
                    </a:srgbClr>
                  </a:outerShdw>
                </a:effectLst>
                <a:cs typeface="Arial" panose="020B0604020202020204" pitchFamily="34" charset="0"/>
              </a:rPr>
              <a:t>novus</a:t>
            </a:r>
            <a:r>
              <a:rPr lang="sl-SI" sz="3600" dirty="0" smtClean="0">
                <a:cs typeface="Arial" panose="020B0604020202020204" pitchFamily="34" charset="0"/>
              </a:rPr>
              <a:t/>
            </a:r>
            <a:br>
              <a:rPr lang="sl-SI" sz="3600" dirty="0" smtClean="0">
                <a:cs typeface="Arial" panose="020B0604020202020204" pitchFamily="34" charset="0"/>
              </a:rPr>
            </a:br>
            <a:endParaRPr lang="sl-SI" dirty="0"/>
          </a:p>
        </p:txBody>
      </p:sp>
      <p:pic>
        <p:nvPicPr>
          <p:cNvPr id="4" name="Ograda vsebine 5" descr="novi-angel-zgodovine.jpg"/>
          <p:cNvPicPr>
            <a:picLocks noGrp="1"/>
          </p:cNvPicPr>
          <p:nvPr>
            <p:ph idx="1"/>
          </p:nvPr>
        </p:nvPicPr>
        <p:blipFill>
          <a:blip r:embed="rId3" cstate="print"/>
          <a:srcRect/>
          <a:stretch>
            <a:fillRect/>
          </a:stretch>
        </p:blipFill>
        <p:spPr bwMode="auto">
          <a:xfrm>
            <a:off x="323528" y="1124744"/>
            <a:ext cx="3600400" cy="5328592"/>
          </a:xfrm>
          <a:prstGeom prst="rect">
            <a:avLst/>
          </a:prstGeom>
          <a:noFill/>
          <a:ln w="9525">
            <a:noFill/>
            <a:miter lim="800000"/>
            <a:headEnd/>
            <a:tailEnd/>
          </a:ln>
        </p:spPr>
      </p:pic>
      <p:sp>
        <p:nvSpPr>
          <p:cNvPr id="5" name="Pravokotnik 4"/>
          <p:cNvSpPr/>
          <p:nvPr/>
        </p:nvSpPr>
        <p:spPr>
          <a:xfrm>
            <a:off x="4211960" y="1628800"/>
            <a:ext cx="4752528" cy="4278094"/>
          </a:xfrm>
          <a:prstGeom prst="rect">
            <a:avLst/>
          </a:prstGeom>
        </p:spPr>
        <p:txBody>
          <a:bodyPr wrap="square">
            <a:spAutoFit/>
          </a:bodyPr>
          <a:lstStyle/>
          <a:p>
            <a:pPr>
              <a:buNone/>
            </a:pPr>
            <a:endParaRPr lang="sl-SI" sz="1600" i="1" dirty="0" smtClean="0">
              <a:cs typeface="Times New Roman" pitchFamily="18" charset="0"/>
            </a:endParaRPr>
          </a:p>
          <a:p>
            <a:pPr>
              <a:buNone/>
            </a:pPr>
            <a:r>
              <a:rPr lang="sl-SI" sz="1600" i="1" dirty="0" smtClean="0">
                <a:cs typeface="Times New Roman" pitchFamily="18" charset="0"/>
              </a:rPr>
              <a:t>Ena </a:t>
            </a:r>
            <a:r>
              <a:rPr lang="sl-SI" sz="1600" i="1" dirty="0">
                <a:cs typeface="Times New Roman" pitchFamily="18" charset="0"/>
              </a:rPr>
              <a:t>izmed </a:t>
            </a:r>
            <a:r>
              <a:rPr lang="sl-SI" sz="1600" i="1" dirty="0" err="1">
                <a:cs typeface="Times New Roman" pitchFamily="18" charset="0"/>
              </a:rPr>
              <a:t>Kleejevih</a:t>
            </a:r>
            <a:r>
              <a:rPr lang="sl-SI" sz="1600" i="1" dirty="0">
                <a:cs typeface="Times New Roman" pitchFamily="18" charset="0"/>
              </a:rPr>
              <a:t> slik se imenuje </a:t>
            </a:r>
            <a:r>
              <a:rPr lang="sl-SI" sz="1600" b="1" i="1" dirty="0" err="1">
                <a:cs typeface="Times New Roman" pitchFamily="18" charset="0"/>
              </a:rPr>
              <a:t>Angelus</a:t>
            </a:r>
            <a:r>
              <a:rPr lang="sl-SI" sz="1600" b="1" i="1" dirty="0">
                <a:cs typeface="Times New Roman" pitchFamily="18" charset="0"/>
              </a:rPr>
              <a:t> </a:t>
            </a:r>
            <a:r>
              <a:rPr lang="sl-SI" sz="1600" b="1" i="1" dirty="0" err="1">
                <a:cs typeface="Times New Roman" pitchFamily="18" charset="0"/>
              </a:rPr>
              <a:t>Novus</a:t>
            </a:r>
            <a:r>
              <a:rPr lang="sl-SI" sz="1600" i="1" dirty="0">
                <a:cs typeface="Times New Roman" pitchFamily="18" charset="0"/>
              </a:rPr>
              <a:t>. Na njej je upodobljen angel, ki se namerava – tako je videti – odmakniti od nečesa, v kar strmi. Njegove oči so razširjene, usta odprta in peruti razpete. Tak mora biti videti angel zgodovine. Njegovo obličje je obrnjeno v preteklost. Kjer se pred </a:t>
            </a:r>
            <a:r>
              <a:rPr lang="sl-SI" sz="1600" b="1" i="1" dirty="0">
                <a:effectLst>
                  <a:outerShdw blurRad="38100" dist="38100" dir="2700000" algn="tl">
                    <a:srgbClr val="000000">
                      <a:alpha val="43137"/>
                    </a:srgbClr>
                  </a:outerShdw>
                </a:effectLst>
                <a:cs typeface="Times New Roman" pitchFamily="18" charset="0"/>
              </a:rPr>
              <a:t>nami</a:t>
            </a:r>
            <a:r>
              <a:rPr lang="sl-SI" sz="1600" i="1" dirty="0">
                <a:effectLst>
                  <a:outerShdw blurRad="38100" dist="38100" dir="2700000" algn="tl">
                    <a:srgbClr val="000000">
                      <a:alpha val="43137"/>
                    </a:srgbClr>
                  </a:outerShdw>
                </a:effectLst>
                <a:cs typeface="Times New Roman" pitchFamily="18" charset="0"/>
              </a:rPr>
              <a:t> </a:t>
            </a:r>
            <a:r>
              <a:rPr lang="sl-SI" sz="1600" i="1" dirty="0">
                <a:cs typeface="Times New Roman" pitchFamily="18" charset="0"/>
              </a:rPr>
              <a:t>kaže veriga dogodkov, tam vidi </a:t>
            </a:r>
            <a:r>
              <a:rPr lang="sl-SI" sz="1600" b="1" i="1" dirty="0">
                <a:effectLst>
                  <a:outerShdw blurRad="38100" dist="38100" dir="2700000" algn="tl">
                    <a:srgbClr val="000000">
                      <a:alpha val="43137"/>
                    </a:srgbClr>
                  </a:outerShdw>
                </a:effectLst>
                <a:cs typeface="Times New Roman" pitchFamily="18" charset="0"/>
              </a:rPr>
              <a:t>on</a:t>
            </a:r>
            <a:r>
              <a:rPr lang="sl-SI" sz="1600" i="1" dirty="0">
                <a:cs typeface="Times New Roman" pitchFamily="18" charset="0"/>
              </a:rPr>
              <a:t> eno samo katastrofo, ki neprestano kopiči ruševine na ruševine in mu jih luča pred noge. Gotovo bi rad zastal, obudil mrtve in razbito zložil skupaj. Toda iz raja veje vihar, ki se je ujel v njegove peruti in je tako močan, da jih ne more več zložiti. Ta vihar ga nezadržno žene v prihodnost, ki ji obrača hrbet, medtem ko kup razvalin pred njim raste v nebo. </a:t>
            </a:r>
            <a:r>
              <a:rPr lang="sl-SI" sz="1600" b="1" i="1" dirty="0">
                <a:effectLst>
                  <a:outerShdw blurRad="38100" dist="38100" dir="2700000" algn="tl">
                    <a:srgbClr val="000000">
                      <a:alpha val="43137"/>
                    </a:srgbClr>
                  </a:outerShdw>
                </a:effectLst>
                <a:cs typeface="Times New Roman" pitchFamily="18" charset="0"/>
              </a:rPr>
              <a:t>Ta</a:t>
            </a:r>
            <a:r>
              <a:rPr lang="sl-SI" sz="1600" i="1" dirty="0">
                <a:effectLst>
                  <a:outerShdw blurRad="38100" dist="38100" dir="2700000" algn="tl">
                    <a:srgbClr val="000000">
                      <a:alpha val="43137"/>
                    </a:srgbClr>
                  </a:outerShdw>
                </a:effectLst>
                <a:cs typeface="Times New Roman" pitchFamily="18" charset="0"/>
              </a:rPr>
              <a:t> </a:t>
            </a:r>
            <a:r>
              <a:rPr lang="sl-SI" sz="1600" i="1" dirty="0">
                <a:cs typeface="Times New Roman" pitchFamily="18" charset="0"/>
              </a:rPr>
              <a:t>vihar je tisto, čemur pravimo </a:t>
            </a:r>
            <a:r>
              <a:rPr lang="sl-SI" sz="1600" i="1" dirty="0">
                <a:effectLst>
                  <a:outerShdw blurRad="38100" dist="38100" dir="2700000" algn="tl">
                    <a:srgbClr val="000000">
                      <a:alpha val="43137"/>
                    </a:srgbClr>
                  </a:outerShdw>
                </a:effectLst>
                <a:cs typeface="Times New Roman" pitchFamily="18" charset="0"/>
              </a:rPr>
              <a:t>napredek</a:t>
            </a:r>
            <a:r>
              <a:rPr lang="sl-SI" sz="1600" i="1" dirty="0">
                <a:cs typeface="Times New Roman" pitchFamily="18" charset="0"/>
              </a:rPr>
              <a:t>.</a:t>
            </a:r>
            <a:r>
              <a:rPr lang="sl-SI" sz="1600" dirty="0">
                <a:cs typeface="Times New Roman" pitchFamily="18" charset="0"/>
              </a:rPr>
              <a:t/>
            </a:r>
            <a:br>
              <a:rPr lang="sl-SI" sz="1600" dirty="0">
                <a:cs typeface="Times New Roman" pitchFamily="18" charset="0"/>
              </a:rPr>
            </a:br>
            <a:endParaRPr lang="sl-SI" sz="1600" dirty="0">
              <a:cs typeface="Times New Roman" pitchFamily="18" charset="0"/>
            </a:endParaRPr>
          </a:p>
          <a:p>
            <a:r>
              <a:rPr lang="sl-SI" sz="1600" dirty="0" smtClean="0">
                <a:cs typeface="Times New Roman" pitchFamily="18" charset="0"/>
              </a:rPr>
              <a:t>                          (</a:t>
            </a:r>
            <a:r>
              <a:rPr lang="sl-SI" sz="1600" dirty="0">
                <a:cs typeface="Times New Roman" pitchFamily="18" charset="0"/>
              </a:rPr>
              <a:t>Walter Benjamin: </a:t>
            </a:r>
            <a:r>
              <a:rPr lang="sl-SI" sz="1600" dirty="0" smtClean="0">
                <a:cs typeface="Times New Roman" pitchFamily="18" charset="0"/>
              </a:rPr>
              <a:t>„O </a:t>
            </a:r>
            <a:r>
              <a:rPr lang="sl-SI" sz="1600" dirty="0">
                <a:cs typeface="Times New Roman" pitchFamily="18" charset="0"/>
              </a:rPr>
              <a:t>pojmu </a:t>
            </a:r>
            <a:r>
              <a:rPr lang="sl-SI" sz="1600" dirty="0" smtClean="0">
                <a:cs typeface="Times New Roman" pitchFamily="18" charset="0"/>
              </a:rPr>
              <a:t>zgodovine“)</a:t>
            </a:r>
            <a:endParaRPr lang="sl-SI" sz="1600" dirty="0">
              <a:cs typeface="Times New Roman" pitchFamily="18" charset="0"/>
            </a:endParaRPr>
          </a:p>
        </p:txBody>
      </p:sp>
    </p:spTree>
    <p:extLst>
      <p:ext uri="{BB962C8B-B14F-4D97-AF65-F5344CB8AC3E}">
        <p14:creationId xmlns:p14="http://schemas.microsoft.com/office/powerpoint/2010/main" val="2728384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152128"/>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angeli</a:t>
            </a:r>
            <a:r>
              <a:rPr lang="sl-SI" sz="3600" dirty="0">
                <a:cs typeface="Arial" panose="020B0604020202020204" pitchFamily="34" charset="0"/>
              </a:rPr>
              <a:t/>
            </a:r>
            <a:br>
              <a:rPr lang="sl-SI" sz="3600" dirty="0">
                <a:cs typeface="Arial" panose="020B0604020202020204" pitchFamily="34" charset="0"/>
              </a:rPr>
            </a:br>
            <a:r>
              <a:rPr lang="sl-SI" sz="3100" dirty="0" smtClean="0">
                <a:cs typeface="Arial" panose="020B0604020202020204" pitchFamily="34" charset="0"/>
              </a:rPr>
              <a:t>Rene </a:t>
            </a:r>
            <a:r>
              <a:rPr lang="sl-SI" sz="3100" dirty="0" err="1" smtClean="0">
                <a:cs typeface="Arial" panose="020B0604020202020204" pitchFamily="34" charset="0"/>
              </a:rPr>
              <a:t>Magritte</a:t>
            </a:r>
            <a:r>
              <a:rPr lang="sl-SI" sz="3100" dirty="0" smtClean="0">
                <a:cs typeface="Arial" panose="020B0604020202020204" pitchFamily="34" charset="0"/>
              </a:rPr>
              <a:t>                                     poster za film</a:t>
            </a:r>
            <a:endParaRPr lang="sl-SI" sz="3100" dirty="0"/>
          </a:p>
        </p:txBody>
      </p:sp>
      <p:sp>
        <p:nvSpPr>
          <p:cNvPr id="3" name="Content Placeholder 2"/>
          <p:cNvSpPr>
            <a:spLocks noGrp="1"/>
          </p:cNvSpPr>
          <p:nvPr>
            <p:ph idx="1"/>
          </p:nvPr>
        </p:nvSpPr>
        <p:spPr>
          <a:xfrm>
            <a:off x="755576" y="1556792"/>
            <a:ext cx="8136904" cy="3888433"/>
          </a:xfrm>
        </p:spPr>
        <p:txBody>
          <a:bodyPr>
            <a:normAutofit/>
          </a:bodyPr>
          <a:lstStyle/>
          <a:p>
            <a:pPr marL="0" indent="0">
              <a:buNone/>
            </a:pPr>
            <a:endParaRPr lang="sl-SI" sz="6000" dirty="0">
              <a:latin typeface="Times New Roman" pitchFamily="18" charset="0"/>
              <a:cs typeface="Times New Roman" pitchFamily="18" charset="0"/>
            </a:endParaRPr>
          </a:p>
        </p:txBody>
      </p:sp>
      <p:pic>
        <p:nvPicPr>
          <p:cNvPr id="4" name="Ograda vsebine 4" descr="https://s-media-cache-ak0.pinimg.com/736x/06/cc/3b/06cc3bff0202f0d561d565d23f2aa370.jpg"/>
          <p:cNvPicPr>
            <a:picLocks/>
          </p:cNvPicPr>
          <p:nvPr/>
        </p:nvPicPr>
        <p:blipFill>
          <a:blip r:embed="rId3" cstate="print"/>
          <a:srcRect/>
          <a:stretch>
            <a:fillRect/>
          </a:stretch>
        </p:blipFill>
        <p:spPr bwMode="auto">
          <a:xfrm>
            <a:off x="251520" y="1412775"/>
            <a:ext cx="3974713" cy="511256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 name="Ograda vsebine 7" descr="http://static.rogerebert.com/uploads/movie/movie_poster/wings-of-desire-1988/large_yQI5X0stOQhVhbfZKtsnG8I7sBo.jpg"/>
          <p:cNvPicPr>
            <a:picLocks/>
          </p:cNvPicPr>
          <p:nvPr/>
        </p:nvPicPr>
        <p:blipFill>
          <a:blip r:embed="rId4" cstate="print"/>
          <a:srcRect/>
          <a:stretch>
            <a:fillRect/>
          </a:stretch>
        </p:blipFill>
        <p:spPr bwMode="auto">
          <a:xfrm>
            <a:off x="5148064" y="1426658"/>
            <a:ext cx="3816424" cy="5098685"/>
          </a:xfrm>
          <a:prstGeom prst="rect">
            <a:avLst/>
          </a:prstGeom>
          <a:solidFill>
            <a:srgbClr val="7FD13B">
              <a:alpha val="75000"/>
            </a:srgbClr>
          </a:solid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93454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moto</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276871"/>
            <a:ext cx="8208912" cy="3168353"/>
          </a:xfrm>
        </p:spPr>
        <p:txBody>
          <a:bodyPr>
            <a:normAutofit fontScale="70000" lnSpcReduction="20000"/>
          </a:bodyPr>
          <a:lstStyle/>
          <a:p>
            <a:endParaRPr lang="sl-SI" sz="4800" b="1" u="sng" dirty="0">
              <a:highlight>
                <a:srgbClr val="00FF00"/>
              </a:highlight>
              <a:cs typeface="Arial" panose="020B0604020202020204" pitchFamily="34" charset="0"/>
            </a:endParaRPr>
          </a:p>
          <a:p>
            <a:pPr marL="0" lvl="0" indent="0">
              <a:buNone/>
            </a:pPr>
            <a:r>
              <a:rPr lang="sl-SI" sz="5800" i="1" dirty="0" smtClean="0">
                <a:ea typeface="Times New Roman" pitchFamily="18" charset="0"/>
                <a:cs typeface="Times New Roman" pitchFamily="18" charset="0"/>
              </a:rPr>
              <a:t>Ko </a:t>
            </a:r>
            <a:r>
              <a:rPr lang="sl-SI" sz="5800" i="1" dirty="0">
                <a:ea typeface="Times New Roman" pitchFamily="18" charset="0"/>
                <a:cs typeface="Times New Roman" pitchFamily="18" charset="0"/>
              </a:rPr>
              <a:t>sem videl </a:t>
            </a:r>
            <a:r>
              <a:rPr lang="sl-SI" sz="5800" i="1" dirty="0" err="1">
                <a:ea typeface="Times New Roman" pitchFamily="18" charset="0"/>
                <a:cs typeface="Times New Roman" pitchFamily="18" charset="0"/>
              </a:rPr>
              <a:t>Wendersov</a:t>
            </a:r>
            <a:r>
              <a:rPr lang="sl-SI" sz="5800" i="1" dirty="0">
                <a:ea typeface="Times New Roman" pitchFamily="18" charset="0"/>
                <a:cs typeface="Times New Roman" pitchFamily="18" charset="0"/>
              </a:rPr>
              <a:t> film </a:t>
            </a:r>
            <a:r>
              <a:rPr lang="sl-SI" sz="5800" dirty="0" smtClean="0">
                <a:ea typeface="Times New Roman" pitchFamily="18" charset="0"/>
                <a:cs typeface="Times New Roman" pitchFamily="18" charset="0"/>
              </a:rPr>
              <a:t>Nebo </a:t>
            </a:r>
            <a:r>
              <a:rPr lang="sl-SI" sz="5800" dirty="0">
                <a:ea typeface="Times New Roman" pitchFamily="18" charset="0"/>
                <a:cs typeface="Times New Roman" pitchFamily="18" charset="0"/>
              </a:rPr>
              <a:t>nad </a:t>
            </a:r>
            <a:r>
              <a:rPr lang="sl-SI" sz="5800" dirty="0" smtClean="0">
                <a:ea typeface="Times New Roman" pitchFamily="18" charset="0"/>
                <a:cs typeface="Times New Roman" pitchFamily="18" charset="0"/>
              </a:rPr>
              <a:t>Berlinom</a:t>
            </a:r>
            <a:r>
              <a:rPr lang="sl-SI" sz="5800" i="1" dirty="0" smtClean="0">
                <a:ea typeface="Times New Roman" pitchFamily="18" charset="0"/>
                <a:cs typeface="Times New Roman" pitchFamily="18" charset="0"/>
              </a:rPr>
              <a:t>, </a:t>
            </a:r>
            <a:r>
              <a:rPr lang="sl-SI" sz="5800" i="1" dirty="0">
                <a:ea typeface="Times New Roman" pitchFamily="18" charset="0"/>
                <a:cs typeface="Times New Roman" pitchFamily="18" charset="0"/>
              </a:rPr>
              <a:t>sem pomislil: </a:t>
            </a:r>
          </a:p>
          <a:p>
            <a:pPr marL="0" lvl="0" indent="0" fontAlgn="base">
              <a:spcBef>
                <a:spcPct val="0"/>
              </a:spcBef>
              <a:spcAft>
                <a:spcPct val="0"/>
              </a:spcAft>
              <a:buNone/>
            </a:pPr>
            <a:r>
              <a:rPr lang="sl-SI" sz="5800" i="1" dirty="0">
                <a:ea typeface="Times New Roman" pitchFamily="18" charset="0"/>
                <a:cs typeface="Times New Roman" pitchFamily="18" charset="0"/>
              </a:rPr>
              <a:t>“Ta človek mora biti </a:t>
            </a:r>
            <a:r>
              <a:rPr lang="sl-SI" sz="5800" b="1" i="1" dirty="0">
                <a:ea typeface="Times New Roman" pitchFamily="18" charset="0"/>
                <a:cs typeface="Times New Roman" pitchFamily="18" charset="0"/>
              </a:rPr>
              <a:t>prerok</a:t>
            </a:r>
            <a:r>
              <a:rPr lang="sl-SI" sz="5800" i="1" dirty="0" smtClean="0">
                <a:ea typeface="Times New Roman" pitchFamily="18" charset="0"/>
                <a:cs typeface="Times New Roman" pitchFamily="18" charset="0"/>
              </a:rPr>
              <a:t>”.</a:t>
            </a:r>
            <a:endParaRPr lang="sl-SI" sz="5800" dirty="0">
              <a:cs typeface="Times New Roman" pitchFamily="18" charset="0"/>
            </a:endParaRPr>
          </a:p>
          <a:p>
            <a:pPr marL="0" lvl="0" indent="0" fontAlgn="base">
              <a:spcBef>
                <a:spcPct val="0"/>
              </a:spcBef>
              <a:spcAft>
                <a:spcPct val="0"/>
              </a:spcAft>
              <a:buNone/>
            </a:pPr>
            <a:endParaRPr lang="sl-SI" sz="2600" dirty="0">
              <a:ea typeface="Times New Roman" pitchFamily="18" charset="0"/>
              <a:cs typeface="Times New Roman" pitchFamily="18" charset="0"/>
            </a:endParaRPr>
          </a:p>
          <a:p>
            <a:pPr marL="0" lvl="0" indent="0" fontAlgn="base">
              <a:spcBef>
                <a:spcPct val="0"/>
              </a:spcBef>
              <a:spcAft>
                <a:spcPct val="0"/>
              </a:spcAft>
              <a:buNone/>
            </a:pPr>
            <a:r>
              <a:rPr lang="sl-SI" sz="6000" dirty="0" smtClean="0">
                <a:ea typeface="Times New Roman" pitchFamily="18" charset="0"/>
                <a:cs typeface="Times New Roman" pitchFamily="18" charset="0"/>
              </a:rPr>
              <a:t>                                 </a:t>
            </a:r>
            <a:r>
              <a:rPr lang="sl-SI" sz="5100" dirty="0" err="1" smtClean="0">
                <a:ea typeface="Times New Roman" pitchFamily="18" charset="0"/>
                <a:cs typeface="Times New Roman" pitchFamily="18" charset="0"/>
              </a:rPr>
              <a:t>Mohsen</a:t>
            </a:r>
            <a:r>
              <a:rPr lang="sl-SI" sz="5100" dirty="0" smtClean="0">
                <a:ea typeface="Times New Roman" pitchFamily="18" charset="0"/>
                <a:cs typeface="Times New Roman" pitchFamily="18" charset="0"/>
              </a:rPr>
              <a:t> </a:t>
            </a:r>
            <a:r>
              <a:rPr lang="sl-SI" sz="5100" dirty="0" err="1">
                <a:ea typeface="Times New Roman" pitchFamily="18" charset="0"/>
                <a:cs typeface="Times New Roman" pitchFamily="18" charset="0"/>
              </a:rPr>
              <a:t>Makhmalbaf</a:t>
            </a:r>
            <a:endParaRPr lang="sl-SI" sz="5100" dirty="0">
              <a:cs typeface="Times New Roman" pitchFamily="18" charset="0"/>
            </a:endParaRPr>
          </a:p>
          <a:p>
            <a:pPr marL="0" indent="0">
              <a:buNone/>
            </a:pPr>
            <a:endParaRPr lang="sl-SI" sz="7200" dirty="0"/>
          </a:p>
        </p:txBody>
      </p:sp>
    </p:spTree>
    <p:extLst>
      <p:ext uri="{BB962C8B-B14F-4D97-AF65-F5344CB8AC3E}">
        <p14:creationId xmlns:p14="http://schemas.microsoft.com/office/powerpoint/2010/main" val="1668968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okoliščine</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060847"/>
            <a:ext cx="7848872" cy="3384377"/>
          </a:xfrm>
        </p:spPr>
        <p:txBody>
          <a:bodyPr>
            <a:noAutofit/>
          </a:bodyPr>
          <a:lstStyle/>
          <a:p>
            <a:pPr marL="0" indent="0">
              <a:buNone/>
            </a:pPr>
            <a:r>
              <a:rPr lang="sl-SI" sz="2000" b="1" u="sng" dirty="0">
                <a:effectLst>
                  <a:outerShdw blurRad="38100" dist="38100" dir="2700000" algn="tl">
                    <a:srgbClr val="000000">
                      <a:alpha val="43137"/>
                    </a:srgbClr>
                  </a:outerShdw>
                </a:effectLst>
                <a:cs typeface="Times New Roman" pitchFamily="18" charset="0"/>
              </a:rPr>
              <a:t>FILMSKO-ZGODOVINSKI KONTEKST</a:t>
            </a:r>
            <a:endParaRPr lang="sl-SI" sz="2000" u="sng" dirty="0">
              <a:effectLst>
                <a:outerShdw blurRad="38100" dist="38100" dir="2700000" algn="tl">
                  <a:srgbClr val="000000">
                    <a:alpha val="43137"/>
                  </a:srgbClr>
                </a:outerShdw>
              </a:effectLst>
              <a:cs typeface="Times New Roman" pitchFamily="18" charset="0"/>
            </a:endParaRPr>
          </a:p>
          <a:p>
            <a:pPr marL="0" indent="0">
              <a:buNone/>
            </a:pPr>
            <a:r>
              <a:rPr lang="sl-SI" sz="1600" b="1" i="1" dirty="0" smtClean="0">
                <a:cs typeface="Times New Roman" pitchFamily="18" charset="0"/>
              </a:rPr>
              <a:t>NOVI </a:t>
            </a:r>
            <a:r>
              <a:rPr lang="sl-SI" sz="1600" b="1" i="1" dirty="0">
                <a:cs typeface="Times New Roman" pitchFamily="18" charset="0"/>
              </a:rPr>
              <a:t>NEMŠKI FILM</a:t>
            </a:r>
            <a:endParaRPr lang="sl-SI" sz="1600" i="1" dirty="0">
              <a:cs typeface="Times New Roman" pitchFamily="18" charset="0"/>
            </a:endParaRPr>
          </a:p>
          <a:p>
            <a:pPr marL="0" indent="0">
              <a:buNone/>
            </a:pPr>
            <a:endParaRPr lang="sl-SI" sz="1000" b="1" dirty="0">
              <a:cs typeface="Times New Roman" pitchFamily="18" charset="0"/>
            </a:endParaRPr>
          </a:p>
          <a:p>
            <a:pPr marL="0" indent="0">
              <a:buNone/>
            </a:pPr>
            <a:r>
              <a:rPr lang="sl-SI" sz="2000" b="1" u="sng" dirty="0">
                <a:effectLst>
                  <a:outerShdw blurRad="38100" dist="38100" dir="2700000" algn="tl">
                    <a:srgbClr val="000000">
                      <a:alpha val="43137"/>
                    </a:srgbClr>
                  </a:outerShdw>
                </a:effectLst>
                <a:cs typeface="Times New Roman" pitchFamily="18" charset="0"/>
              </a:rPr>
              <a:t>FILMSKO-AVTORSKI KONTEKST</a:t>
            </a:r>
            <a:r>
              <a:rPr lang="sl-SI" sz="2000" b="1" dirty="0">
                <a:effectLst>
                  <a:outerShdw blurRad="38100" dist="38100" dir="2700000" algn="tl">
                    <a:srgbClr val="000000">
                      <a:alpha val="43137"/>
                    </a:srgbClr>
                  </a:outerShdw>
                </a:effectLst>
                <a:cs typeface="Times New Roman" pitchFamily="18" charset="0"/>
              </a:rPr>
              <a:t> </a:t>
            </a:r>
            <a:endParaRPr lang="sl-SI" sz="2000" dirty="0">
              <a:effectLst>
                <a:outerShdw blurRad="38100" dist="38100" dir="2700000" algn="tl">
                  <a:srgbClr val="000000">
                    <a:alpha val="43137"/>
                  </a:srgbClr>
                </a:outerShdw>
              </a:effectLst>
              <a:cs typeface="Times New Roman" pitchFamily="18" charset="0"/>
            </a:endParaRPr>
          </a:p>
          <a:p>
            <a:pPr marL="0" indent="0">
              <a:buNone/>
            </a:pPr>
            <a:r>
              <a:rPr lang="sl-SI" sz="1600" b="1" i="1" dirty="0" smtClean="0">
                <a:cs typeface="Times New Roman" pitchFamily="18" charset="0"/>
              </a:rPr>
              <a:t>WIM </a:t>
            </a:r>
            <a:r>
              <a:rPr lang="sl-SI" sz="1600" b="1" i="1" dirty="0">
                <a:cs typeface="Times New Roman" pitchFamily="18" charset="0"/>
              </a:rPr>
              <a:t>WENDERS (1945 </a:t>
            </a:r>
            <a:r>
              <a:rPr lang="sl-SI" sz="1600" b="1" i="1" dirty="0" smtClean="0">
                <a:cs typeface="Times New Roman" pitchFamily="18" charset="0"/>
              </a:rPr>
              <a:t>–) </a:t>
            </a:r>
            <a:r>
              <a:rPr lang="sl-SI" sz="1600" dirty="0" smtClean="0">
                <a:cs typeface="Times New Roman" pitchFamily="18" charset="0"/>
              </a:rPr>
              <a:t>oz. njegov predhodni filmski </a:t>
            </a:r>
            <a:r>
              <a:rPr lang="sl-SI" sz="1600" b="1" dirty="0" smtClean="0">
                <a:cs typeface="Times New Roman" pitchFamily="18" charset="0"/>
              </a:rPr>
              <a:t>opus</a:t>
            </a:r>
            <a:endParaRPr lang="sl-SI" sz="1600" b="1" dirty="0">
              <a:cs typeface="Times New Roman" pitchFamily="18" charset="0"/>
            </a:endParaRPr>
          </a:p>
          <a:p>
            <a:pPr marL="0" indent="0">
              <a:buNone/>
            </a:pPr>
            <a:endParaRPr lang="sl-SI" sz="1000" b="1" dirty="0">
              <a:cs typeface="Times New Roman" pitchFamily="18" charset="0"/>
            </a:endParaRPr>
          </a:p>
          <a:p>
            <a:pPr marL="0" indent="0">
              <a:buNone/>
            </a:pPr>
            <a:r>
              <a:rPr lang="sl-SI" sz="2000" b="1" u="sng" dirty="0">
                <a:effectLst>
                  <a:outerShdw blurRad="38100" dist="38100" dir="2700000" algn="tl">
                    <a:srgbClr val="000000">
                      <a:alpha val="43137"/>
                    </a:srgbClr>
                  </a:outerShdw>
                </a:effectLst>
                <a:cs typeface="Times New Roman" pitchFamily="18" charset="0"/>
              </a:rPr>
              <a:t>FILMSKO-POMENSKI KONTEKST</a:t>
            </a:r>
            <a:r>
              <a:rPr lang="sl-SI" sz="2000" b="1" dirty="0">
                <a:effectLst>
                  <a:outerShdw blurRad="38100" dist="38100" dir="2700000" algn="tl">
                    <a:srgbClr val="000000">
                      <a:alpha val="43137"/>
                    </a:srgbClr>
                  </a:outerShdw>
                </a:effectLst>
                <a:cs typeface="Times New Roman" pitchFamily="18" charset="0"/>
              </a:rPr>
              <a:t>	</a:t>
            </a:r>
            <a:endParaRPr lang="sl-SI" sz="2000" dirty="0">
              <a:effectLst>
                <a:outerShdw blurRad="38100" dist="38100" dir="2700000" algn="tl">
                  <a:srgbClr val="000000">
                    <a:alpha val="43137"/>
                  </a:srgbClr>
                </a:outerShdw>
              </a:effectLst>
              <a:cs typeface="Times New Roman" pitchFamily="18" charset="0"/>
            </a:endParaRPr>
          </a:p>
          <a:p>
            <a:pPr marL="0" indent="0">
              <a:buNone/>
            </a:pPr>
            <a:r>
              <a:rPr lang="sl-SI" sz="1600" dirty="0" smtClean="0">
                <a:cs typeface="Times New Roman" pitchFamily="18" charset="0"/>
              </a:rPr>
              <a:t>trije </a:t>
            </a:r>
            <a:r>
              <a:rPr lang="sl-SI" sz="1600" dirty="0">
                <a:cs typeface="Times New Roman" pitchFamily="18" charset="0"/>
              </a:rPr>
              <a:t>nekdanji »</a:t>
            </a:r>
            <a:r>
              <a:rPr lang="sl-SI" sz="1600" b="1" dirty="0">
                <a:cs typeface="Times New Roman" pitchFamily="18" charset="0"/>
              </a:rPr>
              <a:t>filmski angeli</a:t>
            </a:r>
            <a:r>
              <a:rPr lang="sl-SI" sz="1600" dirty="0">
                <a:cs typeface="Times New Roman" pitchFamily="18" charset="0"/>
              </a:rPr>
              <a:t>«, ki jim je </a:t>
            </a:r>
            <a:r>
              <a:rPr lang="sl-SI" sz="1600" b="1" dirty="0">
                <a:effectLst>
                  <a:outerShdw blurRad="38100" dist="38100" dir="2700000" algn="tl">
                    <a:srgbClr val="000000">
                      <a:alpha val="43137"/>
                    </a:srgbClr>
                  </a:outerShdw>
                </a:effectLst>
                <a:cs typeface="Times New Roman" pitchFamily="18" charset="0"/>
              </a:rPr>
              <a:t>posvečen</a:t>
            </a:r>
            <a:r>
              <a:rPr lang="sl-SI" sz="1600" dirty="0">
                <a:effectLst>
                  <a:outerShdw blurRad="38100" dist="38100" dir="2700000" algn="tl">
                    <a:srgbClr val="000000">
                      <a:alpha val="43137"/>
                    </a:srgbClr>
                  </a:outerShdw>
                </a:effectLst>
                <a:cs typeface="Times New Roman" pitchFamily="18" charset="0"/>
              </a:rPr>
              <a:t> </a:t>
            </a:r>
            <a:r>
              <a:rPr lang="sl-SI" sz="1600" dirty="0">
                <a:cs typeface="Times New Roman" pitchFamily="18" charset="0"/>
              </a:rPr>
              <a:t>tako film sam kakor določene </a:t>
            </a:r>
            <a:r>
              <a:rPr lang="sl-SI" sz="1600" dirty="0" smtClean="0">
                <a:cs typeface="Times New Roman" pitchFamily="18" charset="0"/>
              </a:rPr>
              <a:t>njegove </a:t>
            </a:r>
            <a:r>
              <a:rPr lang="sl-SI" sz="1600" b="1" dirty="0">
                <a:cs typeface="Times New Roman" pitchFamily="18" charset="0"/>
              </a:rPr>
              <a:t>»</a:t>
            </a:r>
            <a:r>
              <a:rPr lang="sl-SI" sz="1600" b="1" dirty="0" smtClean="0">
                <a:cs typeface="Times New Roman" pitchFamily="18" charset="0"/>
              </a:rPr>
              <a:t>emblematične / značilne </a:t>
            </a:r>
            <a:r>
              <a:rPr lang="sl-SI" sz="1600" b="1" dirty="0">
                <a:cs typeface="Times New Roman" pitchFamily="18" charset="0"/>
              </a:rPr>
              <a:t>podobe«</a:t>
            </a:r>
          </a:p>
          <a:p>
            <a:pPr>
              <a:buFont typeface="Wingdings" panose="05000000000000000000" pitchFamily="2" charset="2"/>
              <a:buChar char="Ø"/>
            </a:pPr>
            <a:r>
              <a:rPr lang="sl-SI" sz="1600" b="1" u="sng" dirty="0" err="1">
                <a:cs typeface="Times New Roman" pitchFamily="18" charset="0"/>
              </a:rPr>
              <a:t>Yasujiro</a:t>
            </a:r>
            <a:r>
              <a:rPr lang="sl-SI" sz="1600" b="1" u="sng" dirty="0">
                <a:cs typeface="Times New Roman" pitchFamily="18" charset="0"/>
              </a:rPr>
              <a:t> </a:t>
            </a:r>
            <a:r>
              <a:rPr lang="sl-SI" sz="1600" b="1" u="sng" dirty="0" err="1">
                <a:cs typeface="Times New Roman" pitchFamily="18" charset="0"/>
              </a:rPr>
              <a:t>Ozu</a:t>
            </a:r>
            <a:r>
              <a:rPr lang="sl-SI" sz="1600" b="1" u="sng" dirty="0">
                <a:cs typeface="Times New Roman" pitchFamily="18" charset="0"/>
              </a:rPr>
              <a:t> </a:t>
            </a:r>
            <a:endParaRPr lang="sl-SI" sz="1600" u="sng" dirty="0">
              <a:cs typeface="Times New Roman" pitchFamily="18" charset="0"/>
            </a:endParaRPr>
          </a:p>
          <a:p>
            <a:pPr marL="0" indent="0">
              <a:buNone/>
            </a:pPr>
            <a:r>
              <a:rPr lang="sl-SI" sz="1600" dirty="0" smtClean="0">
                <a:cs typeface="Times New Roman" pitchFamily="18" charset="0"/>
              </a:rPr>
              <a:t>njegovo poveličevanje </a:t>
            </a:r>
            <a:r>
              <a:rPr lang="sl-SI" sz="1600" b="1" dirty="0" smtClean="0">
                <a:cs typeface="Times New Roman" pitchFamily="18" charset="0"/>
              </a:rPr>
              <a:t>preprostih </a:t>
            </a:r>
            <a:r>
              <a:rPr lang="sl-SI" sz="1600" b="1" dirty="0">
                <a:cs typeface="Times New Roman" pitchFamily="18" charset="0"/>
              </a:rPr>
              <a:t>trenutkov </a:t>
            </a:r>
            <a:r>
              <a:rPr lang="sl-SI" sz="1600" dirty="0">
                <a:cs typeface="Times New Roman" pitchFamily="18" charset="0"/>
              </a:rPr>
              <a:t>življenja</a:t>
            </a:r>
          </a:p>
          <a:p>
            <a:pPr>
              <a:buFont typeface="Wingdings" panose="05000000000000000000" pitchFamily="2" charset="2"/>
              <a:buChar char="Ø"/>
            </a:pPr>
            <a:r>
              <a:rPr lang="sl-SI" sz="1600" b="1" u="sng" dirty="0" err="1">
                <a:cs typeface="Times New Roman" pitchFamily="18" charset="0"/>
              </a:rPr>
              <a:t>François</a:t>
            </a:r>
            <a:r>
              <a:rPr lang="sl-SI" sz="1600" b="1" u="sng" dirty="0">
                <a:cs typeface="Times New Roman" pitchFamily="18" charset="0"/>
              </a:rPr>
              <a:t> </a:t>
            </a:r>
            <a:r>
              <a:rPr lang="sl-SI" sz="1600" b="1" u="sng" dirty="0" err="1">
                <a:cs typeface="Times New Roman" pitchFamily="18" charset="0"/>
              </a:rPr>
              <a:t>Truffaut</a:t>
            </a:r>
            <a:r>
              <a:rPr lang="sl-SI" sz="1600" b="1" u="sng" dirty="0">
                <a:cs typeface="Times New Roman" pitchFamily="18" charset="0"/>
              </a:rPr>
              <a:t> </a:t>
            </a:r>
            <a:endParaRPr lang="sl-SI" sz="1600" u="sng" dirty="0">
              <a:cs typeface="Times New Roman" pitchFamily="18" charset="0"/>
            </a:endParaRPr>
          </a:p>
          <a:p>
            <a:pPr marL="0" indent="0">
              <a:buNone/>
            </a:pPr>
            <a:r>
              <a:rPr lang="sl-SI" sz="1600" dirty="0" smtClean="0">
                <a:cs typeface="Times New Roman" pitchFamily="18" charset="0"/>
              </a:rPr>
              <a:t>upodabljanje </a:t>
            </a:r>
            <a:r>
              <a:rPr lang="sl-SI" sz="1600" b="1" dirty="0">
                <a:cs typeface="Times New Roman" pitchFamily="18" charset="0"/>
              </a:rPr>
              <a:t>otrok</a:t>
            </a:r>
            <a:r>
              <a:rPr lang="sl-SI" sz="1600" dirty="0">
                <a:cs typeface="Times New Roman" pitchFamily="18" charset="0"/>
              </a:rPr>
              <a:t> kot duhovnega vodila </a:t>
            </a:r>
          </a:p>
          <a:p>
            <a:pPr>
              <a:buFont typeface="Wingdings" panose="05000000000000000000" pitchFamily="2" charset="2"/>
              <a:buChar char="Ø"/>
            </a:pPr>
            <a:r>
              <a:rPr lang="sl-SI" sz="1600" b="1" u="sng" dirty="0">
                <a:cs typeface="Times New Roman" pitchFamily="18" charset="0"/>
              </a:rPr>
              <a:t>Andrej Tarkovski</a:t>
            </a:r>
            <a:endParaRPr lang="sl-SI" sz="1600" u="sng" dirty="0">
              <a:cs typeface="Times New Roman" pitchFamily="18" charset="0"/>
            </a:endParaRPr>
          </a:p>
          <a:p>
            <a:pPr marL="0" indent="0">
              <a:buNone/>
            </a:pPr>
            <a:r>
              <a:rPr lang="sl-SI" sz="1600" dirty="0" smtClean="0">
                <a:cs typeface="Times New Roman" pitchFamily="18" charset="0"/>
              </a:rPr>
              <a:t>njegova </a:t>
            </a:r>
            <a:r>
              <a:rPr lang="sl-SI" sz="1600" b="1" dirty="0">
                <a:cs typeface="Times New Roman" pitchFamily="18" charset="0"/>
              </a:rPr>
              <a:t>transcendentalna</a:t>
            </a:r>
            <a:r>
              <a:rPr lang="sl-SI" sz="1600" dirty="0">
                <a:cs typeface="Times New Roman" pitchFamily="18" charset="0"/>
              </a:rPr>
              <a:t> črno-bela mizanscena</a:t>
            </a:r>
          </a:p>
          <a:p>
            <a:pPr marL="0" indent="0">
              <a:buNone/>
            </a:pPr>
            <a:endParaRPr lang="sl-SI" sz="1600" b="1" u="sng" dirty="0">
              <a:highlight>
                <a:srgbClr val="00FF00"/>
              </a:highlight>
              <a:latin typeface="+mj-lt"/>
              <a:cs typeface="Arial" panose="020B0604020202020204" pitchFamily="34" charset="0"/>
            </a:endParaRPr>
          </a:p>
        </p:txBody>
      </p:sp>
    </p:spTree>
    <p:extLst>
      <p:ext uri="{BB962C8B-B14F-4D97-AF65-F5344CB8AC3E}">
        <p14:creationId xmlns:p14="http://schemas.microsoft.com/office/powerpoint/2010/main" val="187956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848872" cy="1656184"/>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sz="4900" dirty="0" smtClean="0">
                <a:solidFill>
                  <a:schemeClr val="bg1"/>
                </a:solidFill>
                <a:effectLst>
                  <a:outerShdw blurRad="38100" dist="38100" dir="2700000" algn="tl">
                    <a:srgbClr val="000000">
                      <a:alpha val="43137"/>
                    </a:srgbClr>
                  </a:outerShdw>
                </a:effectLst>
                <a:cs typeface="Arial" panose="020B0604020202020204" pitchFamily="34" charset="0"/>
              </a:rPr>
              <a:t>izhodišče</a:t>
            </a:r>
            <a:r>
              <a:rPr lang="sl-SI" sz="3600" dirty="0">
                <a:solidFill>
                  <a:schemeClr val="bg1"/>
                </a:solidFill>
                <a:cs typeface="Arial" panose="020B0604020202020204" pitchFamily="34" charset="0"/>
              </a:rPr>
              <a:t/>
            </a:r>
            <a:br>
              <a:rPr lang="sl-SI" sz="3600" dirty="0">
                <a:solidFill>
                  <a:schemeClr val="bg1"/>
                </a:solidFill>
                <a:cs typeface="Arial" panose="020B0604020202020204" pitchFamily="34" charset="0"/>
              </a:rPr>
            </a:br>
            <a:endParaRPr lang="sl-SI" dirty="0">
              <a:solidFill>
                <a:schemeClr val="bg1"/>
              </a:solidFill>
            </a:endParaRPr>
          </a:p>
        </p:txBody>
      </p:sp>
      <p:sp>
        <p:nvSpPr>
          <p:cNvPr id="3" name="Content Placeholder 2"/>
          <p:cNvSpPr>
            <a:spLocks noGrp="1"/>
          </p:cNvSpPr>
          <p:nvPr>
            <p:ph idx="1"/>
          </p:nvPr>
        </p:nvSpPr>
        <p:spPr>
          <a:xfrm>
            <a:off x="755576" y="2132855"/>
            <a:ext cx="7848872" cy="3312369"/>
          </a:xfrm>
        </p:spPr>
        <p:txBody>
          <a:bodyPr>
            <a:normAutofit fontScale="40000" lnSpcReduction="20000"/>
          </a:bodyPr>
          <a:lstStyle/>
          <a:p>
            <a:endParaRPr lang="sl-SI" sz="5400" b="1" u="sng" dirty="0" smtClean="0">
              <a:effectLst>
                <a:outerShdw blurRad="38100" dist="38100" dir="2700000" algn="tl">
                  <a:srgbClr val="000000">
                    <a:alpha val="43137"/>
                  </a:srgbClr>
                </a:outerShdw>
              </a:effectLst>
              <a:cs typeface="Times New Roman" pitchFamily="18" charset="0"/>
            </a:endParaRPr>
          </a:p>
          <a:p>
            <a:pPr marL="0" indent="0">
              <a:buNone/>
            </a:pPr>
            <a:r>
              <a:rPr lang="sl-SI" sz="7000" b="1" u="sng" dirty="0" smtClean="0">
                <a:effectLst>
                  <a:outerShdw blurRad="38100" dist="38100" dir="2700000" algn="tl">
                    <a:srgbClr val="000000">
                      <a:alpha val="43137"/>
                    </a:srgbClr>
                  </a:outerShdw>
                </a:effectLst>
                <a:cs typeface="Times New Roman" pitchFamily="18" charset="0"/>
              </a:rPr>
              <a:t>IZHODIŠČE </a:t>
            </a:r>
            <a:r>
              <a:rPr lang="sl-SI" sz="7000" b="1" u="sng" dirty="0">
                <a:effectLst>
                  <a:outerShdw blurRad="38100" dist="38100" dir="2700000" algn="tl">
                    <a:srgbClr val="000000">
                      <a:alpha val="43137"/>
                    </a:srgbClr>
                  </a:outerShdw>
                </a:effectLst>
                <a:cs typeface="Times New Roman" pitchFamily="18" charset="0"/>
              </a:rPr>
              <a:t>STRUKTURNE ANALIZE</a:t>
            </a:r>
          </a:p>
          <a:p>
            <a:pPr marL="0" indent="0">
              <a:buNone/>
            </a:pPr>
            <a:endParaRPr lang="sl-SI" sz="3000" dirty="0">
              <a:cs typeface="Times New Roman" pitchFamily="18" charset="0"/>
            </a:endParaRPr>
          </a:p>
          <a:p>
            <a:pPr marL="0" indent="0">
              <a:buNone/>
            </a:pPr>
            <a:r>
              <a:rPr lang="sl-SI" sz="5500" b="1" dirty="0">
                <a:cs typeface="Times New Roman" pitchFamily="18" charset="0"/>
              </a:rPr>
              <a:t>STRUKTURA – pomen pojma:</a:t>
            </a:r>
          </a:p>
          <a:p>
            <a:pPr marL="0" indent="0">
              <a:buNone/>
            </a:pPr>
            <a:endParaRPr lang="sl-SI" sz="3000" dirty="0">
              <a:cs typeface="Times New Roman" pitchFamily="18" charset="0"/>
            </a:endParaRPr>
          </a:p>
          <a:p>
            <a:pPr>
              <a:buFont typeface="Wingdings" panose="05000000000000000000" pitchFamily="2" charset="2"/>
              <a:buChar char="Ø"/>
            </a:pPr>
            <a:r>
              <a:rPr lang="sl-SI" sz="4800" dirty="0" smtClean="0">
                <a:cs typeface="Times New Roman" pitchFamily="18" charset="0"/>
              </a:rPr>
              <a:t>kar </a:t>
            </a:r>
            <a:r>
              <a:rPr lang="sl-SI" sz="4800" dirty="0">
                <a:cs typeface="Times New Roman" pitchFamily="18" charset="0"/>
              </a:rPr>
              <a:t>je določeno z </a:t>
            </a:r>
            <a:r>
              <a:rPr lang="sl-SI" sz="4800" b="1" dirty="0">
                <a:effectLst>
                  <a:outerShdw blurRad="38100" dist="38100" dir="2700000" algn="tl">
                    <a:srgbClr val="000000">
                      <a:alpha val="43137"/>
                    </a:srgbClr>
                  </a:outerShdw>
                </a:effectLst>
                <a:cs typeface="Times New Roman" pitchFamily="18" charset="0"/>
              </a:rPr>
              <a:t>razporeditvijo elementov</a:t>
            </a:r>
            <a:r>
              <a:rPr lang="sl-SI" sz="4800" dirty="0">
                <a:cs typeface="Times New Roman" pitchFamily="18" charset="0"/>
              </a:rPr>
              <a:t>, razmerji med elementi, ki </a:t>
            </a:r>
            <a:r>
              <a:rPr lang="sl-SI" sz="4800" dirty="0" smtClean="0">
                <a:cs typeface="Times New Roman" pitchFamily="18" charset="0"/>
              </a:rPr>
              <a:t>sestavljajo kako </a:t>
            </a:r>
            <a:r>
              <a:rPr lang="sl-SI" sz="4800" dirty="0">
                <a:cs typeface="Times New Roman" pitchFamily="18" charset="0"/>
              </a:rPr>
              <a:t>snov, predmet; </a:t>
            </a:r>
            <a:r>
              <a:rPr lang="sl-SI" sz="4800" b="1" dirty="0">
                <a:cs typeface="Times New Roman" pitchFamily="18" charset="0"/>
              </a:rPr>
              <a:t>zgradba</a:t>
            </a:r>
            <a:r>
              <a:rPr lang="sl-SI" sz="4800" dirty="0">
                <a:cs typeface="Times New Roman" pitchFamily="18" charset="0"/>
              </a:rPr>
              <a:t>, </a:t>
            </a:r>
            <a:r>
              <a:rPr lang="sl-SI" sz="4800" b="1" dirty="0" smtClean="0">
                <a:cs typeface="Times New Roman" pitchFamily="18" charset="0"/>
              </a:rPr>
              <a:t>sestava</a:t>
            </a:r>
          </a:p>
          <a:p>
            <a:pPr>
              <a:buFont typeface="Wingdings" panose="05000000000000000000" pitchFamily="2" charset="2"/>
              <a:buChar char="Ø"/>
            </a:pPr>
            <a:endParaRPr lang="sl-SI" sz="2500" dirty="0">
              <a:cs typeface="Times New Roman" pitchFamily="18" charset="0"/>
            </a:endParaRPr>
          </a:p>
          <a:p>
            <a:pPr>
              <a:buFont typeface="Wingdings" panose="05000000000000000000" pitchFamily="2" charset="2"/>
              <a:buChar char="Ø"/>
            </a:pPr>
            <a:r>
              <a:rPr lang="sl-SI" sz="4800" dirty="0" smtClean="0">
                <a:cs typeface="Times New Roman" pitchFamily="18" charset="0"/>
              </a:rPr>
              <a:t>kar </a:t>
            </a:r>
            <a:r>
              <a:rPr lang="sl-SI" sz="4800" dirty="0">
                <a:cs typeface="Times New Roman" pitchFamily="18" charset="0"/>
              </a:rPr>
              <a:t>je določeno z </a:t>
            </a:r>
            <a:r>
              <a:rPr lang="sl-SI" sz="4800" b="1" dirty="0">
                <a:effectLst>
                  <a:outerShdw blurRad="38100" dist="38100" dir="2700000" algn="tl">
                    <a:srgbClr val="000000">
                      <a:alpha val="43137"/>
                    </a:srgbClr>
                  </a:outerShdw>
                </a:effectLst>
                <a:cs typeface="Times New Roman" pitchFamily="18" charset="0"/>
              </a:rPr>
              <a:t>odnosi</a:t>
            </a:r>
            <a:r>
              <a:rPr lang="sl-SI" sz="4800" dirty="0">
                <a:cs typeface="Times New Roman" pitchFamily="18" charset="0"/>
              </a:rPr>
              <a:t>, razmerji </a:t>
            </a:r>
            <a:r>
              <a:rPr lang="sl-SI" sz="4800" b="1" dirty="0">
                <a:cs typeface="Times New Roman" pitchFamily="18" charset="0"/>
              </a:rPr>
              <a:t>med elementi</a:t>
            </a:r>
            <a:r>
              <a:rPr lang="sl-SI" sz="4800" dirty="0">
                <a:cs typeface="Times New Roman" pitchFamily="18" charset="0"/>
              </a:rPr>
              <a:t>, ki sestavljajo </a:t>
            </a:r>
            <a:r>
              <a:rPr lang="sl-SI" sz="4800" dirty="0" smtClean="0">
                <a:cs typeface="Times New Roman" pitchFamily="18" charset="0"/>
              </a:rPr>
              <a:t>celoto</a:t>
            </a:r>
          </a:p>
          <a:p>
            <a:pPr>
              <a:buFont typeface="Wingdings" panose="05000000000000000000" pitchFamily="2" charset="2"/>
              <a:buChar char="Ø"/>
            </a:pPr>
            <a:endParaRPr lang="sl-SI" sz="2500" dirty="0">
              <a:cs typeface="Times New Roman" pitchFamily="18" charset="0"/>
            </a:endParaRPr>
          </a:p>
          <a:p>
            <a:pPr>
              <a:buFont typeface="Wingdings" panose="05000000000000000000" pitchFamily="2" charset="2"/>
              <a:buChar char="Ø"/>
            </a:pPr>
            <a:r>
              <a:rPr lang="sl-SI" sz="4800" b="1" dirty="0" smtClean="0">
                <a:effectLst>
                  <a:outerShdw blurRad="38100" dist="38100" dir="2700000" algn="tl">
                    <a:srgbClr val="000000">
                      <a:alpha val="43137"/>
                    </a:srgbClr>
                  </a:outerShdw>
                </a:effectLst>
                <a:cs typeface="Times New Roman" pitchFamily="18" charset="0"/>
              </a:rPr>
              <a:t>celota</a:t>
            </a:r>
            <a:r>
              <a:rPr lang="sl-SI" sz="4800" dirty="0">
                <a:cs typeface="Times New Roman" pitchFamily="18" charset="0"/>
              </a:rPr>
              <a:t>, sestavljena iz medsebojno </a:t>
            </a:r>
            <a:r>
              <a:rPr lang="sl-SI" sz="4800" b="1" dirty="0">
                <a:cs typeface="Times New Roman" pitchFamily="18" charset="0"/>
              </a:rPr>
              <a:t>povezanih</a:t>
            </a:r>
            <a:r>
              <a:rPr lang="sl-SI" sz="4800" dirty="0">
                <a:cs typeface="Times New Roman" pitchFamily="18" charset="0"/>
              </a:rPr>
              <a:t>, odvisnih elementov</a:t>
            </a:r>
          </a:p>
        </p:txBody>
      </p:sp>
    </p:spTree>
    <p:extLst>
      <p:ext uri="{BB962C8B-B14F-4D97-AF65-F5344CB8AC3E}">
        <p14:creationId xmlns:p14="http://schemas.microsoft.com/office/powerpoint/2010/main" val="137298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848872" cy="1224136"/>
          </a:xfrm>
        </p:spPr>
        <p:txBody>
          <a:bodyPr>
            <a:normAutofit fontScale="90000"/>
          </a:bodyPr>
          <a:lstStyle/>
          <a:p>
            <a:pPr algn="l"/>
            <a:r>
              <a:rPr lang="sl-SI" dirty="0">
                <a:solidFill>
                  <a:schemeClr val="bg1"/>
                </a:solidFill>
                <a:cs typeface="Arial" panose="020B0604020202020204" pitchFamily="34" charset="0"/>
              </a:rPr>
              <a:t/>
            </a:r>
            <a:br>
              <a:rPr lang="sl-SI" dirty="0">
                <a:solidFill>
                  <a:schemeClr val="bg1"/>
                </a:solidFill>
                <a:cs typeface="Arial" panose="020B0604020202020204" pitchFamily="34" charset="0"/>
              </a:rPr>
            </a:br>
            <a:r>
              <a:rPr lang="sl-SI" dirty="0">
                <a:cs typeface="Arial" panose="020B0604020202020204" pitchFamily="34" charset="0"/>
              </a:rPr>
              <a:t/>
            </a:r>
            <a:br>
              <a:rPr lang="sl-SI" dirty="0">
                <a:cs typeface="Arial" panose="020B0604020202020204" pitchFamily="34" charset="0"/>
              </a:rPr>
            </a:br>
            <a:r>
              <a:rPr lang="sl-SI" sz="4000" dirty="0" smtClean="0">
                <a:solidFill>
                  <a:schemeClr val="bg1"/>
                </a:solidFill>
                <a:effectLst>
                  <a:outerShdw blurRad="38100" dist="38100" dir="2700000" algn="tl">
                    <a:srgbClr val="000000">
                      <a:alpha val="43137"/>
                    </a:srgbClr>
                  </a:outerShdw>
                </a:effectLst>
                <a:cs typeface="Arial" panose="020B0604020202020204" pitchFamily="34" charset="0"/>
              </a:rPr>
              <a:t>strukturna analiza</a:t>
            </a:r>
            <a:r>
              <a:rPr lang="sl-SI" sz="3600" dirty="0">
                <a:cs typeface="Arial" panose="020B0604020202020204" pitchFamily="34" charset="0"/>
              </a:rPr>
              <a:t/>
            </a:r>
            <a:br>
              <a:rPr lang="sl-SI" sz="3600" dirty="0">
                <a:cs typeface="Arial" panose="020B0604020202020204" pitchFamily="34" charset="0"/>
              </a:rPr>
            </a:br>
            <a:endParaRPr lang="sl-SI" dirty="0"/>
          </a:p>
        </p:txBody>
      </p:sp>
      <p:sp>
        <p:nvSpPr>
          <p:cNvPr id="3" name="Content Placeholder 2"/>
          <p:cNvSpPr>
            <a:spLocks noGrp="1"/>
          </p:cNvSpPr>
          <p:nvPr>
            <p:ph idx="1"/>
          </p:nvPr>
        </p:nvSpPr>
        <p:spPr>
          <a:xfrm>
            <a:off x="755576" y="1556792"/>
            <a:ext cx="8136904" cy="3888433"/>
          </a:xfrm>
        </p:spPr>
        <p:txBody>
          <a:bodyPr>
            <a:normAutofit fontScale="25000" lnSpcReduction="20000"/>
          </a:bodyPr>
          <a:lstStyle/>
          <a:p>
            <a:pPr marL="0" indent="0">
              <a:buNone/>
            </a:pPr>
            <a:r>
              <a:rPr lang="sl-SI" sz="8000" b="1" dirty="0">
                <a:cs typeface="Times New Roman" pitchFamily="18" charset="0"/>
              </a:rPr>
              <a:t>Filmski gledalec </a:t>
            </a:r>
            <a:r>
              <a:rPr lang="sl-SI" sz="8000" dirty="0">
                <a:cs typeface="Times New Roman" pitchFamily="18" charset="0"/>
              </a:rPr>
              <a:t>(lahko) v vsakem posameznem trenutku filma zaznava </a:t>
            </a:r>
            <a:r>
              <a:rPr lang="sl-SI" sz="8000" b="1" dirty="0" smtClean="0">
                <a:cs typeface="Times New Roman" pitchFamily="18" charset="0"/>
              </a:rPr>
              <a:t>svojevrstno filmsko </a:t>
            </a:r>
            <a:r>
              <a:rPr lang="sl-SI" sz="8000" b="1" dirty="0">
                <a:cs typeface="Times New Roman" pitchFamily="18" charset="0"/>
              </a:rPr>
              <a:t>obliko</a:t>
            </a:r>
            <a:r>
              <a:rPr lang="sl-SI" sz="8000" dirty="0">
                <a:cs typeface="Times New Roman" pitchFamily="18" charset="0"/>
              </a:rPr>
              <a:t> in s tem </a:t>
            </a:r>
            <a:r>
              <a:rPr lang="sl-SI" sz="8000" b="1" dirty="0">
                <a:cs typeface="Times New Roman" pitchFamily="18" charset="0"/>
              </a:rPr>
              <a:t>način</a:t>
            </a:r>
            <a:r>
              <a:rPr lang="sl-SI" sz="8000" dirty="0">
                <a:cs typeface="Times New Roman" pitchFamily="18" charset="0"/>
              </a:rPr>
              <a:t>, kako je </a:t>
            </a:r>
            <a:r>
              <a:rPr lang="sl-SI" sz="8000" b="1" dirty="0">
                <a:cs typeface="Times New Roman" pitchFamily="18" charset="0"/>
              </a:rPr>
              <a:t>film svet preoblikoval po svoji podobi </a:t>
            </a:r>
            <a:r>
              <a:rPr lang="sl-SI" sz="8000" dirty="0">
                <a:cs typeface="Times New Roman" pitchFamily="18" charset="0"/>
              </a:rPr>
              <a:t>– sam način, kako je </a:t>
            </a:r>
            <a:r>
              <a:rPr lang="sl-SI" sz="8000" b="1" dirty="0">
                <a:cs typeface="Times New Roman" pitchFamily="18" charset="0"/>
              </a:rPr>
              <a:t>strukturiran filmski svet </a:t>
            </a:r>
            <a:r>
              <a:rPr lang="sl-SI" sz="8000" dirty="0">
                <a:cs typeface="Times New Roman" pitchFamily="18" charset="0"/>
              </a:rPr>
              <a:t>predstavlja izbor možnosti njegovega oblikovanja. </a:t>
            </a:r>
            <a:endParaRPr lang="sl-SI" sz="8000" dirty="0" smtClean="0">
              <a:cs typeface="Times New Roman" pitchFamily="18" charset="0"/>
            </a:endParaRPr>
          </a:p>
          <a:p>
            <a:pPr marL="0" indent="0">
              <a:buNone/>
            </a:pPr>
            <a:endParaRPr lang="sl-SI" sz="4000" dirty="0" smtClean="0">
              <a:cs typeface="Times New Roman" pitchFamily="18" charset="0"/>
            </a:endParaRPr>
          </a:p>
          <a:p>
            <a:pPr marL="0" indent="0">
              <a:buNone/>
            </a:pPr>
            <a:r>
              <a:rPr lang="sl-SI" sz="8000" dirty="0" smtClean="0">
                <a:cs typeface="Times New Roman" pitchFamily="18" charset="0"/>
              </a:rPr>
              <a:t>Ker </a:t>
            </a:r>
            <a:r>
              <a:rPr lang="sl-SI" sz="8000" dirty="0">
                <a:cs typeface="Times New Roman" pitchFamily="18" charset="0"/>
              </a:rPr>
              <a:t>pa filma ne sestavlja </a:t>
            </a:r>
            <a:r>
              <a:rPr lang="sl-SI" sz="8000" b="1" dirty="0">
                <a:cs typeface="Times New Roman" pitchFamily="18" charset="0"/>
              </a:rPr>
              <a:t>ena sama</a:t>
            </a:r>
            <a:r>
              <a:rPr lang="sl-SI" sz="8000" dirty="0">
                <a:cs typeface="Times New Roman" pitchFamily="18" charset="0"/>
              </a:rPr>
              <a:t>, izključna </a:t>
            </a:r>
            <a:r>
              <a:rPr lang="sl-SI" sz="8000" b="1" dirty="0">
                <a:cs typeface="Times New Roman" pitchFamily="18" charset="0"/>
              </a:rPr>
              <a:t>oblika</a:t>
            </a:r>
            <a:r>
              <a:rPr lang="sl-SI" sz="8000" dirty="0">
                <a:cs typeface="Times New Roman" pitchFamily="18" charset="0"/>
              </a:rPr>
              <a:t>, ampak se v vsakem trenutku filma ustvarjajo svojevrstne </a:t>
            </a:r>
            <a:r>
              <a:rPr lang="sl-SI" sz="8000" b="1" dirty="0">
                <a:cs typeface="Times New Roman" pitchFamily="18" charset="0"/>
              </a:rPr>
              <a:t>filmske strukture</a:t>
            </a:r>
            <a:r>
              <a:rPr lang="sl-SI" sz="8000" dirty="0">
                <a:cs typeface="Times New Roman" pitchFamily="18" charset="0"/>
              </a:rPr>
              <a:t>, sestavljene iz nekoliko (različnih) oblik, lahko film </a:t>
            </a:r>
            <a:r>
              <a:rPr lang="sl-SI" sz="8000" b="1" dirty="0">
                <a:cs typeface="Times New Roman" pitchFamily="18" charset="0"/>
              </a:rPr>
              <a:t>učinkuje</a:t>
            </a:r>
            <a:r>
              <a:rPr lang="sl-SI" sz="8000" dirty="0">
                <a:cs typeface="Times New Roman" pitchFamily="18" charset="0"/>
              </a:rPr>
              <a:t> na gledalčevo doživljanje sveta, na njegovo mišljenje in na njegova občutja. </a:t>
            </a:r>
            <a:endParaRPr lang="sl-SI" sz="8000" dirty="0" smtClean="0">
              <a:cs typeface="Times New Roman" pitchFamily="18" charset="0"/>
            </a:endParaRPr>
          </a:p>
          <a:p>
            <a:pPr marL="0" indent="0">
              <a:buNone/>
            </a:pPr>
            <a:endParaRPr lang="sl-SI" sz="4000" dirty="0" smtClean="0">
              <a:cs typeface="Times New Roman" pitchFamily="18" charset="0"/>
            </a:endParaRPr>
          </a:p>
          <a:p>
            <a:pPr marL="0" indent="0">
              <a:buNone/>
            </a:pPr>
            <a:r>
              <a:rPr lang="sl-SI" sz="8000" dirty="0" smtClean="0">
                <a:cs typeface="Times New Roman" pitchFamily="18" charset="0"/>
              </a:rPr>
              <a:t>Ob </a:t>
            </a:r>
            <a:r>
              <a:rPr lang="sl-SI" sz="8000" dirty="0">
                <a:cs typeface="Times New Roman" pitchFamily="18" charset="0"/>
              </a:rPr>
              <a:t>zapletenem in premišljenem strukturiranju, povezovanju in nizanju oblik filmskega zapisa, se med ustvarjalcem in gledalcem vzpostavlja </a:t>
            </a:r>
            <a:r>
              <a:rPr lang="sl-SI" sz="8000" b="1" dirty="0">
                <a:cs typeface="Times New Roman" pitchFamily="18" charset="0"/>
              </a:rPr>
              <a:t>»komunikacijski kanal«</a:t>
            </a:r>
            <a:r>
              <a:rPr lang="sl-SI" sz="8000" dirty="0">
                <a:cs typeface="Times New Roman" pitchFamily="18" charset="0"/>
              </a:rPr>
              <a:t>, ki omogoča, da se preko filmskih oblik razume ustvarjalčeva </a:t>
            </a:r>
            <a:r>
              <a:rPr lang="sl-SI" sz="8000" b="1" dirty="0">
                <a:cs typeface="Times New Roman" pitchFamily="18" charset="0"/>
              </a:rPr>
              <a:t>»sporočila«</a:t>
            </a:r>
            <a:r>
              <a:rPr lang="sl-SI" sz="8000" dirty="0">
                <a:cs typeface="Times New Roman" pitchFamily="18" charset="0"/>
              </a:rPr>
              <a:t>, s katerimi se ustvarja </a:t>
            </a:r>
            <a:r>
              <a:rPr lang="sl-SI" sz="8000" b="1" dirty="0">
                <a:cs typeface="Times New Roman" pitchFamily="18" charset="0"/>
              </a:rPr>
              <a:t>nov </a:t>
            </a:r>
            <a:r>
              <a:rPr lang="sl-SI" sz="8000" b="1" dirty="0">
                <a:effectLst>
                  <a:outerShdw blurRad="38100" dist="38100" dir="2700000" algn="tl">
                    <a:srgbClr val="000000">
                      <a:alpha val="43137"/>
                    </a:srgbClr>
                  </a:outerShdw>
                </a:effectLst>
                <a:cs typeface="Times New Roman" pitchFamily="18" charset="0"/>
              </a:rPr>
              <a:t>celovit filmski kontekst</a:t>
            </a:r>
            <a:r>
              <a:rPr lang="sl-SI" sz="8000" dirty="0">
                <a:cs typeface="Times New Roman" pitchFamily="18" charset="0"/>
              </a:rPr>
              <a:t>, </a:t>
            </a:r>
            <a:r>
              <a:rPr lang="sl-SI" sz="8000" b="1" dirty="0">
                <a:effectLst>
                  <a:outerShdw blurRad="38100" dist="38100" dir="2700000" algn="tl">
                    <a:srgbClr val="000000">
                      <a:alpha val="43137"/>
                    </a:srgbClr>
                  </a:outerShdw>
                </a:effectLst>
                <a:cs typeface="Times New Roman" pitchFamily="18" charset="0"/>
              </a:rPr>
              <a:t>sistem</a:t>
            </a:r>
            <a:r>
              <a:rPr lang="sl-SI" sz="8000" dirty="0">
                <a:effectLst>
                  <a:outerShdw blurRad="38100" dist="38100" dir="2700000" algn="tl">
                    <a:srgbClr val="000000">
                      <a:alpha val="43137"/>
                    </a:srgbClr>
                  </a:outerShdw>
                </a:effectLst>
                <a:cs typeface="Times New Roman" pitchFamily="18" charset="0"/>
              </a:rPr>
              <a:t> </a:t>
            </a:r>
            <a:r>
              <a:rPr lang="sl-SI" sz="8000" dirty="0">
                <a:cs typeface="Times New Roman" pitchFamily="18" charset="0"/>
              </a:rPr>
              <a:t>s svojimi zakonitostmi, ki se na filmsko </a:t>
            </a:r>
            <a:r>
              <a:rPr lang="sl-SI" sz="8000" dirty="0" smtClean="0">
                <a:cs typeface="Times New Roman" pitchFamily="18" charset="0"/>
              </a:rPr>
              <a:t>značilen način </a:t>
            </a:r>
            <a:r>
              <a:rPr lang="sl-SI" sz="8000" b="1" dirty="0">
                <a:cs typeface="Times New Roman" pitchFamily="18" charset="0"/>
              </a:rPr>
              <a:t>povezujejo s </a:t>
            </a:r>
            <a:r>
              <a:rPr lang="sl-SI" sz="8000" b="1" dirty="0">
                <a:effectLst>
                  <a:outerShdw blurRad="38100" dist="38100" dir="2700000" algn="tl">
                    <a:srgbClr val="000000">
                      <a:alpha val="43137"/>
                    </a:srgbClr>
                  </a:outerShdw>
                </a:effectLst>
                <a:cs typeface="Times New Roman" pitchFamily="18" charset="0"/>
              </a:rPr>
              <a:t>sistemom realnosti</a:t>
            </a:r>
            <a:r>
              <a:rPr lang="sl-SI" sz="8000" dirty="0">
                <a:cs typeface="Times New Roman" pitchFamily="18" charset="0"/>
              </a:rPr>
              <a:t>. </a:t>
            </a:r>
          </a:p>
          <a:p>
            <a:pPr marL="19050" indent="0">
              <a:buNone/>
            </a:pPr>
            <a:endParaRPr lang="sl-SI" sz="6000" dirty="0">
              <a:latin typeface="+mj-lt"/>
              <a:cs typeface="Arial" panose="020B0604020202020204" pitchFamily="34" charset="0"/>
            </a:endParaRPr>
          </a:p>
        </p:txBody>
      </p:sp>
    </p:spTree>
    <p:extLst>
      <p:ext uri="{BB962C8B-B14F-4D97-AF65-F5344CB8AC3E}">
        <p14:creationId xmlns:p14="http://schemas.microsoft.com/office/powerpoint/2010/main" val="90934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1431</TotalTime>
  <Words>1384</Words>
  <Application>Microsoft Office PowerPoint</Application>
  <PresentationFormat>Diaprojekcija na zaslonu (4:3)</PresentationFormat>
  <Paragraphs>204</Paragraphs>
  <Slides>29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29</vt:i4>
      </vt:variant>
    </vt:vector>
  </HeadingPairs>
  <TitlesOfParts>
    <vt:vector size="34" baseType="lpstr">
      <vt:lpstr>Arial</vt:lpstr>
      <vt:lpstr>Calibri</vt:lpstr>
      <vt:lpstr>Times New Roman</vt:lpstr>
      <vt:lpstr>Wingdings</vt:lpstr>
      <vt:lpstr>Office Theme</vt:lpstr>
      <vt:lpstr>PowerPointova predstavitev</vt:lpstr>
      <vt:lpstr>PowerPointova predstavitev</vt:lpstr>
      <vt:lpstr>PowerPointova predstavitev</vt:lpstr>
      <vt:lpstr>                angelus novus </vt:lpstr>
      <vt:lpstr>  angeli Rene Magritte                                     poster za film</vt:lpstr>
      <vt:lpstr>  moto </vt:lpstr>
      <vt:lpstr>  okoliščine </vt:lpstr>
      <vt:lpstr>  izhodišče </vt:lpstr>
      <vt:lpstr>  strukturna analiza </vt:lpstr>
      <vt:lpstr>  pomenska struktura </vt:lpstr>
      <vt:lpstr>  komunikacijska struktura  </vt:lpstr>
      <vt:lpstr>  metodologija </vt:lpstr>
      <vt:lpstr>  kriteriji </vt:lpstr>
      <vt:lpstr>  kriteriji </vt:lpstr>
      <vt:lpstr>  izrazitost </vt:lpstr>
      <vt:lpstr>  izrazitost </vt:lpstr>
      <vt:lpstr>  izrazitost </vt:lpstr>
      <vt:lpstr>  izrazitost </vt:lpstr>
      <vt:lpstr>  kriteriji </vt:lpstr>
      <vt:lpstr>                uporabnost </vt:lpstr>
      <vt:lpstr>                uporabnost  </vt:lpstr>
      <vt:lpstr>                uporabnost  </vt:lpstr>
      <vt:lpstr>                uporabnost  </vt:lpstr>
      <vt:lpstr>                uporabnost </vt:lpstr>
      <vt:lpstr>                uporabnost </vt:lpstr>
      <vt:lpstr>                uporabnost </vt:lpstr>
      <vt:lpstr>                uporabnost </vt:lpstr>
      <vt:lpstr>  referenca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asprah</cp:lastModifiedBy>
  <cp:revision>90</cp:revision>
  <dcterms:created xsi:type="dcterms:W3CDTF">2016-10-24T09:09:32Z</dcterms:created>
  <dcterms:modified xsi:type="dcterms:W3CDTF">2017-10-24T10:04:51Z</dcterms:modified>
</cp:coreProperties>
</file>