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63" r:id="rId2"/>
    <p:sldId id="328" r:id="rId3"/>
    <p:sldId id="352" r:id="rId4"/>
    <p:sldId id="353" r:id="rId5"/>
    <p:sldId id="354" r:id="rId6"/>
    <p:sldId id="355" r:id="rId7"/>
    <p:sldId id="331" r:id="rId8"/>
    <p:sldId id="329" r:id="rId9"/>
    <p:sldId id="358" r:id="rId10"/>
    <p:sldId id="359" r:id="rId11"/>
    <p:sldId id="330" r:id="rId12"/>
    <p:sldId id="289" r:id="rId13"/>
    <p:sldId id="291" r:id="rId14"/>
    <p:sldId id="290" r:id="rId15"/>
    <p:sldId id="259" r:id="rId16"/>
    <p:sldId id="273" r:id="rId17"/>
    <p:sldId id="292" r:id="rId18"/>
    <p:sldId id="274" r:id="rId19"/>
    <p:sldId id="275" r:id="rId20"/>
    <p:sldId id="276" r:id="rId21"/>
    <p:sldId id="277" r:id="rId22"/>
    <p:sldId id="357" r:id="rId23"/>
    <p:sldId id="278" r:id="rId24"/>
    <p:sldId id="279" r:id="rId25"/>
    <p:sldId id="280" r:id="rId26"/>
    <p:sldId id="281" r:id="rId27"/>
    <p:sldId id="284" r:id="rId28"/>
    <p:sldId id="285" r:id="rId29"/>
    <p:sldId id="286" r:id="rId30"/>
    <p:sldId id="287" r:id="rId31"/>
    <p:sldId id="282" r:id="rId32"/>
    <p:sldId id="283" r:id="rId33"/>
    <p:sldId id="288" r:id="rId34"/>
    <p:sldId id="299" r:id="rId35"/>
    <p:sldId id="360" r:id="rId36"/>
    <p:sldId id="304" r:id="rId37"/>
    <p:sldId id="361" r:id="rId38"/>
    <p:sldId id="300" r:id="rId39"/>
    <p:sldId id="301" r:id="rId40"/>
    <p:sldId id="302" r:id="rId41"/>
    <p:sldId id="303" r:id="rId42"/>
    <p:sldId id="306" r:id="rId43"/>
    <p:sldId id="307" r:id="rId44"/>
    <p:sldId id="308" r:id="rId45"/>
    <p:sldId id="293" r:id="rId46"/>
    <p:sldId id="324" r:id="rId47"/>
    <p:sldId id="323" r:id="rId48"/>
    <p:sldId id="325" r:id="rId49"/>
    <p:sldId id="294" r:id="rId50"/>
    <p:sldId id="296" r:id="rId51"/>
    <p:sldId id="310" r:id="rId52"/>
    <p:sldId id="311" r:id="rId53"/>
    <p:sldId id="312" r:id="rId54"/>
    <p:sldId id="313" r:id="rId55"/>
    <p:sldId id="314" r:id="rId56"/>
    <p:sldId id="318" r:id="rId57"/>
    <p:sldId id="319" r:id="rId58"/>
    <p:sldId id="315" r:id="rId59"/>
    <p:sldId id="316" r:id="rId60"/>
    <p:sldId id="317" r:id="rId61"/>
    <p:sldId id="349" r:id="rId62"/>
    <p:sldId id="326" r:id="rId63"/>
    <p:sldId id="335" r:id="rId64"/>
    <p:sldId id="362" r:id="rId65"/>
    <p:sldId id="320" r:id="rId66"/>
    <p:sldId id="321" r:id="rId67"/>
    <p:sldId id="322" r:id="rId68"/>
    <p:sldId id="356" r:id="rId69"/>
    <p:sldId id="327" r:id="rId70"/>
    <p:sldId id="336" r:id="rId71"/>
    <p:sldId id="337" r:id="rId72"/>
    <p:sldId id="348" r:id="rId73"/>
    <p:sldId id="339" r:id="rId74"/>
    <p:sldId id="340" r:id="rId75"/>
    <p:sldId id="341" r:id="rId76"/>
    <p:sldId id="342" r:id="rId77"/>
    <p:sldId id="343" r:id="rId78"/>
    <p:sldId id="344" r:id="rId79"/>
    <p:sldId id="346" r:id="rId8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7743-5CD5-4EF0-B170-2E57D9E69D63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F1B2E-FFD5-4819-99CE-4D869E5E1E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689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body"/>
          </p:nvPr>
        </p:nvSpPr>
        <p:spPr>
          <a:xfrm>
            <a:off x="685800" y="434304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</a:pPr>
            <a:endParaRPr lang="sl-SI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14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272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457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315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67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670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7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488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466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663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891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DA7F8-3315-4453-ABAD-F59F6E13DC80}" type="datetimeFigureOut">
              <a:rPr lang="sl-SI" smtClean="0"/>
              <a:t>25. 10. 2018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0D930-EC0C-4D89-A3AD-39EDE96332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999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s://www.youtube.com/watch?v=rSRKTnjgpc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8.jpg"/><Relationship Id="rId7" Type="http://schemas.openxmlformats.org/officeDocument/2006/relationships/image" Target="../media/image4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"/><Relationship Id="rId4" Type="http://schemas.openxmlformats.org/officeDocument/2006/relationships/image" Target="../media/image58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tif"/><Relationship Id="rId4" Type="http://schemas.openxmlformats.org/officeDocument/2006/relationships/image" Target="../media/image58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"/><Relationship Id="rId5" Type="http://schemas.openxmlformats.org/officeDocument/2006/relationships/image" Target="../media/image62.tif"/><Relationship Id="rId4" Type="http://schemas.openxmlformats.org/officeDocument/2006/relationships/image" Target="../media/image58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"/><Relationship Id="rId5" Type="http://schemas.openxmlformats.org/officeDocument/2006/relationships/image" Target="../media/image62.tif"/><Relationship Id="rId4" Type="http://schemas.openxmlformats.org/officeDocument/2006/relationships/image" Target="../media/image58.t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6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"/><Relationship Id="rId5" Type="http://schemas.openxmlformats.org/officeDocument/2006/relationships/image" Target="../media/image62.tif"/><Relationship Id="rId4" Type="http://schemas.openxmlformats.org/officeDocument/2006/relationships/image" Target="../media/image58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7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tif"/><Relationship Id="rId4" Type="http://schemas.openxmlformats.org/officeDocument/2006/relationships/image" Target="../media/image80.t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"/><Relationship Id="rId4" Type="http://schemas.openxmlformats.org/officeDocument/2006/relationships/image" Target="../media/image80.t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tiff"/><Relationship Id="rId4" Type="http://schemas.openxmlformats.org/officeDocument/2006/relationships/image" Target="../media/image75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tiff"/><Relationship Id="rId4" Type="http://schemas.openxmlformats.org/officeDocument/2006/relationships/image" Target="../media/image7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tiff"/><Relationship Id="rId4" Type="http://schemas.openxmlformats.org/officeDocument/2006/relationships/image" Target="../media/image75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Gz50OlxCEY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8.jpg"/><Relationship Id="rId7" Type="http://schemas.openxmlformats.org/officeDocument/2006/relationships/image" Target="../media/image10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1523520" y="1122240"/>
            <a:ext cx="9143040" cy="238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b"/>
          <a:lstStyle/>
          <a:p>
            <a:pPr defTabSz="1219170">
              <a:defRPr/>
            </a:pPr>
            <a:endParaRPr lang="sl-S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defTabSz="1219170">
              <a:defRPr/>
            </a:pPr>
            <a:endParaRPr lang="sl-S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2411520" y="4032000"/>
            <a:ext cx="6804480" cy="81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 defTabSz="1219170">
              <a:defRPr/>
            </a:pPr>
            <a:r>
              <a:rPr lang="sl-SI" sz="2667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Restavriranje filmske dediščine</a:t>
            </a:r>
            <a:endParaRPr lang="sl-S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1219170">
              <a:defRPr/>
            </a:pPr>
            <a:endParaRPr lang="sl-S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1219170">
              <a:defRPr/>
            </a:pPr>
            <a:r>
              <a:rPr lang="sl-SI" sz="21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Predavatelj: </a:t>
            </a:r>
            <a:r>
              <a:rPr lang="sl-SI" sz="21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Nadja Šičarov (Slovenska kinoteka)</a:t>
            </a:r>
            <a:endParaRPr lang="sl-S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Slika 4"/>
          <p:cNvPicPr/>
          <p:nvPr/>
        </p:nvPicPr>
        <p:blipFill>
          <a:blip r:embed="rId3"/>
          <a:stretch/>
        </p:blipFill>
        <p:spPr>
          <a:xfrm>
            <a:off x="2208000" y="5507520"/>
            <a:ext cx="2319840" cy="718560"/>
          </a:xfrm>
          <a:prstGeom prst="rect">
            <a:avLst/>
          </a:prstGeom>
          <a:ln>
            <a:noFill/>
          </a:ln>
        </p:spPr>
      </p:pic>
      <p:pic>
        <p:nvPicPr>
          <p:cNvPr id="80" name="Slika 5"/>
          <p:cNvPicPr/>
          <p:nvPr/>
        </p:nvPicPr>
        <p:blipFill>
          <a:blip r:embed="rId4"/>
          <a:stretch/>
        </p:blipFill>
        <p:spPr>
          <a:xfrm>
            <a:off x="8300640" y="5485920"/>
            <a:ext cx="1578720" cy="762720"/>
          </a:xfrm>
          <a:prstGeom prst="rect">
            <a:avLst/>
          </a:prstGeom>
          <a:ln>
            <a:noFill/>
          </a:ln>
        </p:spPr>
      </p:pic>
      <p:pic>
        <p:nvPicPr>
          <p:cNvPr id="81" name="Slika 6"/>
          <p:cNvPicPr/>
          <p:nvPr/>
        </p:nvPicPr>
        <p:blipFill>
          <a:blip r:embed="rId5"/>
          <a:stretch/>
        </p:blipFill>
        <p:spPr>
          <a:xfrm>
            <a:off x="4989120" y="5738400"/>
            <a:ext cx="1424640" cy="350400"/>
          </a:xfrm>
          <a:prstGeom prst="rect">
            <a:avLst/>
          </a:prstGeom>
          <a:ln>
            <a:noFill/>
          </a:ln>
        </p:spPr>
      </p:pic>
      <p:pic>
        <p:nvPicPr>
          <p:cNvPr id="82" name="Picture 3"/>
          <p:cNvPicPr/>
          <p:nvPr/>
        </p:nvPicPr>
        <p:blipFill>
          <a:blip r:embed="rId6"/>
          <a:stretch/>
        </p:blipFill>
        <p:spPr>
          <a:xfrm>
            <a:off x="7121760" y="5549280"/>
            <a:ext cx="470880" cy="634080"/>
          </a:xfrm>
          <a:prstGeom prst="rect">
            <a:avLst/>
          </a:prstGeom>
          <a:ln>
            <a:noFill/>
          </a:ln>
        </p:spPr>
      </p:pic>
      <p:pic>
        <p:nvPicPr>
          <p:cNvPr id="83" name="Slika 12"/>
          <p:cNvPicPr/>
          <p:nvPr/>
        </p:nvPicPr>
        <p:blipFill>
          <a:blip r:embed="rId7"/>
          <a:stretch/>
        </p:blipFill>
        <p:spPr>
          <a:xfrm>
            <a:off x="3074400" y="441120"/>
            <a:ext cx="6562080" cy="3657120"/>
          </a:xfrm>
          <a:prstGeom prst="rect">
            <a:avLst/>
          </a:prstGeom>
          <a:ln>
            <a:noFill/>
          </a:ln>
        </p:spPr>
      </p:pic>
      <p:sp>
        <p:nvSpPr>
          <p:cNvPr id="84" name="CustomShape 3"/>
          <p:cNvSpPr/>
          <p:nvPr/>
        </p:nvSpPr>
        <p:spPr>
          <a:xfrm>
            <a:off x="2496000" y="6543144"/>
            <a:ext cx="7875360" cy="3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 defTabSz="1219170">
              <a:defRPr/>
            </a:pPr>
            <a:r>
              <a:rPr lang="sl-SI" sz="1467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Naložbo sofinancirata Evropska unija iz Evropskega socialnega sklada in Republika Slovenija.</a:t>
            </a:r>
            <a:endParaRPr lang="sl-SI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9981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0" y="299398"/>
            <a:ext cx="4217158" cy="3106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31" y="299996"/>
            <a:ext cx="4844388" cy="310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1" y="3650848"/>
            <a:ext cx="4217158" cy="2811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39" y="3654086"/>
            <a:ext cx="4216590" cy="2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ARHIVOV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KDO JE KONSERVATOR-RESTAVRATOR FILMSKE DEDIŠČINE?</a:t>
            </a:r>
          </a:p>
        </p:txBody>
      </p:sp>
    </p:spTree>
    <p:extLst>
      <p:ext uri="{BB962C8B-B14F-4D97-AF65-F5344CB8AC3E}">
        <p14:creationId xmlns:p14="http://schemas.microsoft.com/office/powerpoint/2010/main" val="1290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78795" y="801859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Preventivna konservacija </a:t>
            </a:r>
            <a:r>
              <a:rPr lang="sl-SI" sz="2400" dirty="0">
                <a:latin typeface="Cambria" panose="02040503050406030204" pitchFamily="18" charset="0"/>
              </a:rPr>
              <a:t>je vrsta splošnih ukrepov, s katerimi učinkovito in celovito skrbimo za predmete kulturne dediščine in jo z ustvarjanjem optimalnih pogojev dolgoročno varujemo.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Aktivna konservacija </a:t>
            </a:r>
            <a:r>
              <a:rPr lang="sl-SI" sz="2400" dirty="0">
                <a:latin typeface="Cambria" panose="02040503050406030204" pitchFamily="18" charset="0"/>
              </a:rPr>
              <a:t>je vrsta ukrepov, s katerimi neposredno in aktivno posegamo v vsak predmet posebej, da bi upočasnili njihovo nadaljnje propadanje.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400" dirty="0">
                <a:latin typeface="Cambria" panose="02040503050406030204" pitchFamily="18" charset="0"/>
              </a:rPr>
              <a:t> pomeni neposredno poseganje v poškodovane predmete kulturne dediščine z namenom njihovega lažjega razumevanja ob sočasnem upoštevanju njihove estetske, zgodovinske in fizične celovitosti.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1400" i="1" dirty="0">
                <a:latin typeface="Cambria" panose="02040503050406030204" pitchFamily="18" charset="0"/>
              </a:rPr>
              <a:t>Vir: Kodeks konservatorsko-restavratorske etike, Društvo restavratorjev Slovenije.</a:t>
            </a:r>
          </a:p>
        </p:txBody>
      </p:sp>
    </p:spTree>
    <p:extLst>
      <p:ext uri="{BB962C8B-B14F-4D97-AF65-F5344CB8AC3E}">
        <p14:creationId xmlns:p14="http://schemas.microsoft.com/office/powerpoint/2010/main" val="29288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78795" y="801859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Preventivna konservacija </a:t>
            </a:r>
            <a:r>
              <a:rPr lang="sl-SI" sz="2400" dirty="0">
                <a:latin typeface="Cambria" panose="02040503050406030204" pitchFamily="18" charset="0"/>
              </a:rPr>
              <a:t>je vrsta splošnih ukrepov, s katerimi učinkovito in celovito skrbimo za predmete kulturne dediščine in jo z ustvarjanjem optimalnih pogojev dolgoročno varujemo.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Aktivna konservacija </a:t>
            </a:r>
            <a:r>
              <a:rPr lang="sl-SI" sz="2400" dirty="0">
                <a:latin typeface="Cambria" panose="02040503050406030204" pitchFamily="18" charset="0"/>
              </a:rPr>
              <a:t>je vrsta ukrepov, s katerimi </a:t>
            </a:r>
            <a:r>
              <a:rPr lang="sl-SI" sz="3200" dirty="0">
                <a:solidFill>
                  <a:srgbClr val="C00000"/>
                </a:solidFill>
                <a:latin typeface="Cambria" panose="02040503050406030204" pitchFamily="18" charset="0"/>
              </a:rPr>
              <a:t>neposredno</a:t>
            </a:r>
            <a:r>
              <a:rPr lang="sl-SI" sz="2400" dirty="0">
                <a:latin typeface="Cambria" panose="02040503050406030204" pitchFamily="18" charset="0"/>
              </a:rPr>
              <a:t> in </a:t>
            </a:r>
            <a:r>
              <a:rPr lang="sl-SI" sz="3200" dirty="0">
                <a:solidFill>
                  <a:srgbClr val="C00000"/>
                </a:solidFill>
                <a:latin typeface="Cambria" panose="02040503050406030204" pitchFamily="18" charset="0"/>
              </a:rPr>
              <a:t>aktivno</a:t>
            </a:r>
            <a:r>
              <a:rPr lang="sl-SI" sz="2400" dirty="0">
                <a:latin typeface="Cambria" panose="02040503050406030204" pitchFamily="18" charset="0"/>
              </a:rPr>
              <a:t> posegamo v </a:t>
            </a:r>
            <a:r>
              <a:rPr lang="sl-SI" sz="3200" dirty="0">
                <a:solidFill>
                  <a:srgbClr val="C00000"/>
                </a:solidFill>
                <a:latin typeface="Cambria" panose="02040503050406030204" pitchFamily="18" charset="0"/>
              </a:rPr>
              <a:t>vsak predmet posebej</a:t>
            </a:r>
            <a:r>
              <a:rPr lang="sl-SI" sz="2400" dirty="0">
                <a:latin typeface="Cambria" panose="02040503050406030204" pitchFamily="18" charset="0"/>
              </a:rPr>
              <a:t>, da bi upočasnili njihovo nadaljnje propadanje.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400" dirty="0">
                <a:latin typeface="Cambria" panose="02040503050406030204" pitchFamily="18" charset="0"/>
              </a:rPr>
              <a:t> pomeni </a:t>
            </a:r>
            <a:r>
              <a:rPr lang="sl-SI" sz="3200" dirty="0">
                <a:solidFill>
                  <a:srgbClr val="C00000"/>
                </a:solidFill>
                <a:latin typeface="Cambria" panose="02040503050406030204" pitchFamily="18" charset="0"/>
              </a:rPr>
              <a:t>neposredno poseganje </a:t>
            </a:r>
            <a:r>
              <a:rPr lang="sl-SI" sz="2400" dirty="0">
                <a:latin typeface="Cambria" panose="02040503050406030204" pitchFamily="18" charset="0"/>
              </a:rPr>
              <a:t>v poškodovane predmete kulturne dediščine z namenom njihovega lažjega razumevanja ob sočasnem upoštevanju njihove estetske, zgodovinske in fizične celovitosti.</a:t>
            </a: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1400" i="1" dirty="0">
                <a:latin typeface="Cambria" panose="02040503050406030204" pitchFamily="18" charset="0"/>
              </a:rPr>
              <a:t>Vir: Kodeks konservatorsko-restavratorske etike, Društvo restavratorjev Slovenije.</a:t>
            </a:r>
          </a:p>
        </p:txBody>
      </p:sp>
    </p:spTree>
    <p:extLst>
      <p:ext uri="{BB962C8B-B14F-4D97-AF65-F5344CB8AC3E}">
        <p14:creationId xmlns:p14="http://schemas.microsoft.com/office/powerpoint/2010/main" val="72154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988992" y="12918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Konserviranje-restavriranje filmske dediščine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ohranjanje izvornih materialov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preventivna konservacija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minimalno rokovanje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izdelava kopij za dostop</a:t>
            </a:r>
          </a:p>
        </p:txBody>
      </p:sp>
    </p:spTree>
    <p:extLst>
      <p:ext uri="{BB962C8B-B14F-4D97-AF65-F5344CB8AC3E}">
        <p14:creationId xmlns:p14="http://schemas.microsoft.com/office/powerpoint/2010/main" val="72062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</a:t>
            </a:r>
            <a:r>
              <a:rPr lang="sl-SI" dirty="0" smtClean="0">
                <a:latin typeface="Cambria" panose="02040503050406030204" pitchFamily="18" charset="0"/>
              </a:rPr>
              <a:t>ARHIVOV</a:t>
            </a:r>
            <a:endParaRPr lang="sl-S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2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4400" dirty="0">
                <a:solidFill>
                  <a:srgbClr val="C00000"/>
                </a:solidFill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ZBIRKE FILMSKIH </a:t>
            </a:r>
            <a:r>
              <a:rPr lang="sl-SI" sz="2400" dirty="0" smtClean="0">
                <a:latin typeface="Cambria" panose="02040503050406030204" pitchFamily="18" charset="0"/>
              </a:rPr>
              <a:t>ARHIVOV</a:t>
            </a:r>
            <a:endParaRPr lang="sl-SI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17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KONSERVIRANJE</a:t>
            </a:r>
            <a:r>
              <a:rPr lang="sl-SI" dirty="0">
                <a:latin typeface="Cambria" panose="02040503050406030204" pitchFamily="18" charset="0"/>
              </a:rPr>
              <a:t> </a:t>
            </a:r>
            <a:r>
              <a:rPr lang="sl-SI" sz="2000" dirty="0">
                <a:latin typeface="Cambria" panose="02040503050406030204" pitchFamily="18" charset="0"/>
              </a:rPr>
              <a:t>filma pomeni izvajanje ukrepov na izvornih filmskih nosilcih in ustvarjanje optimalnih pogojev za njihovo dolgoročno hranjenje z namenom, da bi </a:t>
            </a:r>
            <a:r>
              <a:rPr lang="sl-SI" sz="2000" dirty="0" smtClean="0">
                <a:latin typeface="Cambria" panose="02040503050406030204" pitchFamily="18" charset="0"/>
              </a:rPr>
              <a:t>upočasnili propadanje</a:t>
            </a:r>
            <a:r>
              <a:rPr lang="sl-SI" sz="2000" dirty="0">
                <a:latin typeface="Cambria" panose="020405030504060302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identifikacija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negativ – pozitiv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intermediati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obračilni trak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90" y="1689436"/>
            <a:ext cx="5320635" cy="2120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0" y="4711716"/>
            <a:ext cx="7000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4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identifikacija </a:t>
            </a:r>
            <a:r>
              <a:rPr lang="sl-SI" dirty="0" smtClean="0">
                <a:latin typeface="Cambria" panose="02040503050406030204" pitchFamily="18" charset="0"/>
              </a:rPr>
              <a:t>slike</a:t>
            </a:r>
            <a:endParaRPr lang="sl-SI" dirty="0">
              <a:latin typeface="Cambria" panose="02040503050406030204" pitchFamily="18" charset="0"/>
            </a:endParaRPr>
          </a:p>
          <a:p>
            <a:r>
              <a:rPr lang="sl-SI" sz="2000" dirty="0">
                <a:latin typeface="Cambria" panose="02040503050406030204" pitchFamily="18" charset="0"/>
              </a:rPr>
              <a:t>barvni – črnobeli</a:t>
            </a:r>
          </a:p>
          <a:p>
            <a:r>
              <a:rPr lang="sl-SI" sz="2000" dirty="0">
                <a:latin typeface="Cambria" panose="02040503050406030204" pitchFamily="18" charset="0"/>
              </a:rPr>
              <a:t>70-mm, 35-mm, 16-mm, 8-mm, </a:t>
            </a: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S8-mm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smtClean="0">
                <a:latin typeface="Cambria" panose="02040503050406030204" pitchFamily="18" charset="0"/>
              </a:rPr>
              <a:t>9.5-mm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r>
              <a:rPr lang="sl-SI" sz="2000" dirty="0">
                <a:latin typeface="Cambria" panose="02040503050406030204" pitchFamily="18" charset="0"/>
              </a:rPr>
              <a:t>format slike (</a:t>
            </a:r>
            <a:r>
              <a:rPr lang="sl-SI" sz="2000" dirty="0" smtClean="0">
                <a:latin typeface="Cambria" panose="02040503050406030204" pitchFamily="18" charset="0"/>
              </a:rPr>
              <a:t>aspect </a:t>
            </a:r>
            <a:r>
              <a:rPr lang="sl-SI" sz="2000" dirty="0">
                <a:latin typeface="Cambria" panose="02040503050406030204" pitchFamily="18" charset="0"/>
              </a:rPr>
              <a:t>ratio)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5" y="2326975"/>
            <a:ext cx="6210947" cy="4209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77480"/>
            <a:ext cx="2819400" cy="20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latin typeface="Cambria" panose="02040503050406030204" pitchFamily="18" charset="0"/>
              </a:rPr>
              <a:t>Ohranimo gibljive podobe!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>
                <a:latin typeface="Cambria" panose="02040503050406030204" pitchFamily="18" charset="0"/>
              </a:rPr>
              <a:t>Nadja Šičarov, Slovenska kinoteka</a:t>
            </a: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2500"/>
          <a:stretch/>
        </p:blipFill>
        <p:spPr>
          <a:xfrm>
            <a:off x="0" y="-1701794"/>
            <a:ext cx="12192000" cy="75195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3911979"/>
            <a:ext cx="9462448" cy="2691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dirty="0" smtClean="0">
                <a:latin typeface="Cambria" panose="02040503050406030204" pitchFamily="18" charset="0"/>
              </a:rPr>
              <a:t>Restavriranje filmske dediščine</a:t>
            </a:r>
          </a:p>
          <a:p>
            <a:endParaRPr lang="sl-SI" sz="2000" dirty="0" smtClean="0">
              <a:latin typeface="Cambria" panose="02040503050406030204" pitchFamily="18" charset="0"/>
            </a:endParaRPr>
          </a:p>
          <a:p>
            <a:r>
              <a:rPr lang="sl-SI" sz="2000" dirty="0" smtClean="0">
                <a:latin typeface="Cambria" panose="02040503050406030204" pitchFamily="18" charset="0"/>
              </a:rPr>
              <a:t>Nadja Šičarov, Slovenska kinoteka</a:t>
            </a:r>
            <a:endParaRPr lang="sl-SI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identifikacija zvoka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r>
              <a:rPr lang="sl-SI" sz="2000" dirty="0">
                <a:latin typeface="Cambria" panose="02040503050406030204" pitchFamily="18" charset="0"/>
              </a:rPr>
              <a:t>nemi ali zvočni film</a:t>
            </a:r>
          </a:p>
          <a:p>
            <a:r>
              <a:rPr lang="sl-SI" sz="2000" dirty="0">
                <a:latin typeface="Cambria" panose="02040503050406030204" pitchFamily="18" charset="0"/>
              </a:rPr>
              <a:t>magnetni ali optični zvočni zapis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1282"/>
            <a:ext cx="5080000" cy="200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7" y="2408566"/>
            <a:ext cx="3369345" cy="3599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76" y="2408566"/>
            <a:ext cx="2441448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75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identifikacija materiala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nitrat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diacacetat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triacetat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poliester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77" y="1852316"/>
            <a:ext cx="4343210" cy="2179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77" y="4711716"/>
            <a:ext cx="4343210" cy="11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7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 </a:t>
            </a:r>
            <a:r>
              <a:rPr lang="sl-SI" dirty="0" smtClean="0">
                <a:latin typeface="Cambria" panose="02040503050406030204" pitchFamily="18" charset="0"/>
              </a:rPr>
              <a:t> nitratni celuloidni trak – do 1951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82377"/>
            <a:ext cx="5843896" cy="2921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93" y="455217"/>
            <a:ext cx="3765397" cy="2552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93" y="3482377"/>
            <a:ext cx="3765397" cy="29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8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identifikacija barvne tehnike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ročno obarvan</a:t>
            </a:r>
            <a:endParaRPr lang="en-US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šablonsko </a:t>
            </a:r>
            <a:r>
              <a:rPr lang="sl-SI" sz="2000" dirty="0" smtClean="0">
                <a:latin typeface="Cambria" panose="02040503050406030204" pitchFamily="18" charset="0"/>
              </a:rPr>
              <a:t>obarvan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„t</a:t>
            </a:r>
            <a:r>
              <a:rPr lang="en-US" sz="2000" dirty="0" smtClean="0">
                <a:latin typeface="Cambria" panose="02040503050406030204" pitchFamily="18" charset="0"/>
              </a:rPr>
              <a:t>in</a:t>
            </a:r>
            <a:r>
              <a:rPr lang="sl-SI" sz="2000" dirty="0" smtClean="0">
                <a:latin typeface="Cambria" panose="02040503050406030204" pitchFamily="18" charset="0"/>
              </a:rPr>
              <a:t>ting“</a:t>
            </a:r>
            <a:endParaRPr lang="en-US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„t</a:t>
            </a:r>
            <a:r>
              <a:rPr lang="en-US" sz="2000" dirty="0" err="1" smtClean="0">
                <a:latin typeface="Cambria" panose="02040503050406030204" pitchFamily="18" charset="0"/>
              </a:rPr>
              <a:t>oning</a:t>
            </a:r>
            <a:r>
              <a:rPr lang="sl-SI" sz="2000" dirty="0" smtClean="0">
                <a:latin typeface="Cambria" panose="02040503050406030204" pitchFamily="18" charset="0"/>
              </a:rPr>
              <a:t>“</a:t>
            </a:r>
            <a:endParaRPr lang="en-US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aditivni in subtraktivni barvni </a:t>
            </a:r>
            <a:r>
              <a:rPr lang="sl-SI" sz="2000" dirty="0" smtClean="0">
                <a:latin typeface="Cambria" panose="02040503050406030204" pitchFamily="18" charset="0"/>
              </a:rPr>
              <a:t>sistem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hlinkClick r:id="rId4"/>
              </a:rPr>
              <a:t>https://www.youtube.com/watch?v=rSRKTnjgpcs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35" y="3326551"/>
            <a:ext cx="2099308" cy="2850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03" y="787791"/>
            <a:ext cx="2705740" cy="2202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4" y="3326551"/>
            <a:ext cx="2585785" cy="28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datiranje filmskega traku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„</a:t>
            </a:r>
            <a:r>
              <a:rPr lang="sl-SI" sz="2000" i="1" dirty="0">
                <a:latin typeface="Cambria" panose="02040503050406030204" pitchFamily="18" charset="0"/>
              </a:rPr>
              <a:t>Edge codes</a:t>
            </a:r>
            <a:r>
              <a:rPr lang="sl-SI" sz="2000" dirty="0">
                <a:latin typeface="Cambria" panose="02040503050406030204" pitchFamily="18" charset="0"/>
              </a:rPr>
              <a:t>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670159"/>
            <a:ext cx="5104263" cy="38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diagnostika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vinegarjev </a:t>
            </a:r>
            <a:r>
              <a:rPr lang="sl-SI" sz="2000" dirty="0">
                <a:latin typeface="Cambria" panose="02040503050406030204" pitchFamily="18" charset="0"/>
              </a:rPr>
              <a:t>sindrom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60" y="3219729"/>
            <a:ext cx="4326341" cy="3244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89" y="3220404"/>
            <a:ext cx="2380977" cy="3244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73" y="653143"/>
            <a:ext cx="3705568" cy="22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diagnostika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p</a:t>
            </a:r>
            <a:r>
              <a:rPr lang="sl-SI" sz="2000" dirty="0" smtClean="0">
                <a:latin typeface="Cambria" panose="02040503050406030204" pitchFamily="18" charset="0"/>
              </a:rPr>
              <a:t>ropadanje emulzije – bledenje slike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plesen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propadanje </a:t>
            </a:r>
            <a:r>
              <a:rPr lang="sl-SI" sz="2000" dirty="0">
                <a:latin typeface="Cambria" panose="02040503050406030204" pitchFamily="18" charset="0"/>
              </a:rPr>
              <a:t>celuloidnega </a:t>
            </a:r>
            <a:r>
              <a:rPr lang="sl-SI" sz="2000" dirty="0" smtClean="0">
                <a:latin typeface="Cambria" panose="02040503050406030204" pitchFamily="18" charset="0"/>
              </a:rPr>
              <a:t>nosilca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zvijanje, krčenje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o</a:t>
            </a:r>
            <a:r>
              <a:rPr lang="sl-SI" sz="2000" dirty="0" smtClean="0">
                <a:latin typeface="Cambria" panose="02040503050406030204" pitchFamily="18" charset="0"/>
              </a:rPr>
              <a:t>dstopanje emulzije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>
                <a:latin typeface="Cambria" panose="02040503050406030204" pitchFamily="18" charset="0"/>
              </a:rPr>
              <a:t>r</a:t>
            </a:r>
            <a:r>
              <a:rPr lang="sl-SI" sz="2000" dirty="0" smtClean="0">
                <a:latin typeface="Cambria" panose="02040503050406030204" pitchFamily="18" charset="0"/>
              </a:rPr>
              <a:t>aztrganine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praske</a:t>
            </a: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81" y="3154280"/>
            <a:ext cx="5749118" cy="1477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80" y="787791"/>
            <a:ext cx="2701119" cy="2025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81" y="783525"/>
            <a:ext cx="2706806" cy="2030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80" y="4859810"/>
            <a:ext cx="2174543" cy="1668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3"/>
          <a:stretch/>
        </p:blipFill>
        <p:spPr>
          <a:xfrm>
            <a:off x="7990130" y="4877407"/>
            <a:ext cx="3364807" cy="16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čiščenje filmskega traku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79" y="3509205"/>
            <a:ext cx="4990408" cy="274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79" y="3509205"/>
            <a:ext cx="4108129" cy="27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6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lepljenje zlomljenih perforacij in spojev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2401732"/>
            <a:ext cx="3250463" cy="182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29" y="2401732"/>
            <a:ext cx="3113317" cy="182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4444559"/>
            <a:ext cx="3250463" cy="1828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5238786" y="4428855"/>
            <a:ext cx="3113644" cy="18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7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dokumentacija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96" y="2505866"/>
            <a:ext cx="6526395" cy="36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7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91" y="1690688"/>
            <a:ext cx="6969018" cy="46553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l-SI" sz="3600" dirty="0" smtClean="0">
                <a:latin typeface="Cambria" panose="02040503050406030204" pitchFamily="18" charset="0"/>
              </a:rPr>
              <a:t>27. </a:t>
            </a:r>
            <a:r>
              <a:rPr lang="sl-SI" sz="3600" dirty="0">
                <a:latin typeface="Cambria" panose="02040503050406030204" pitchFamily="18" charset="0"/>
              </a:rPr>
              <a:t>o</a:t>
            </a:r>
            <a:r>
              <a:rPr lang="sl-SI" sz="3600" dirty="0" smtClean="0">
                <a:latin typeface="Cambria" panose="02040503050406030204" pitchFamily="18" charset="0"/>
              </a:rPr>
              <a:t>ktober – svetovni dan avdiovizualne dediščine</a:t>
            </a:r>
            <a:endParaRPr lang="sl-SI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KONSERVIRANJE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vzdrževanje klimatskih pogojev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32" y="2411361"/>
            <a:ext cx="4844186" cy="3228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836" t="45172" r="53545" b="33325"/>
          <a:stretch/>
        </p:blipFill>
        <p:spPr>
          <a:xfrm>
            <a:off x="7005850" y="2411361"/>
            <a:ext cx="4708479" cy="1473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8545" t="44972" r="10112" b="24963"/>
          <a:stretch/>
        </p:blipFill>
        <p:spPr>
          <a:xfrm>
            <a:off x="7797420" y="4111121"/>
            <a:ext cx="2834186" cy="15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1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</a:t>
            </a:r>
            <a:r>
              <a:rPr lang="sl-SI" dirty="0" smtClean="0">
                <a:latin typeface="Cambria" panose="02040503050406030204" pitchFamily="18" charset="0"/>
              </a:rPr>
              <a:t>ARHIVOV</a:t>
            </a:r>
            <a:endParaRPr lang="sl-S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44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4400" dirty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ZBIRKE FILMSKIH </a:t>
            </a:r>
            <a:r>
              <a:rPr lang="sl-SI" sz="2400" dirty="0" smtClean="0">
                <a:latin typeface="Cambria" panose="02040503050406030204" pitchFamily="18" charset="0"/>
              </a:rPr>
              <a:t>ARHIVOV</a:t>
            </a:r>
            <a:endParaRPr lang="sl-SI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41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dirty="0">
                <a:latin typeface="Cambria" panose="02040503050406030204" pitchFamily="18" charset="0"/>
              </a:rPr>
              <a:t> </a:t>
            </a:r>
            <a:r>
              <a:rPr lang="sl-SI" sz="2000" dirty="0">
                <a:latin typeface="Cambria" panose="02040503050406030204" pitchFamily="18" charset="0"/>
              </a:rPr>
              <a:t>filma pomeni izvajanje posegov, s katerimi je obnovljeno določeno zgodovinsko stanje filma z namenom njegove dostopnosti, razumevanja, in ohranjanja estetske celovitosti.</a:t>
            </a:r>
          </a:p>
          <a:p>
            <a:pPr marL="0" indent="0" algn="ctr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a</a:t>
            </a:r>
            <a:r>
              <a:rPr lang="sl-SI" sz="2000" dirty="0" smtClean="0">
                <a:latin typeface="Cambria" panose="02040503050406030204" pitchFamily="18" charset="0"/>
              </a:rPr>
              <a:t>nalogna restavracija (laboratorij) 	                   digitalna restavracija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Kaj je </a:t>
            </a:r>
            <a:r>
              <a:rPr lang="sl-SI" sz="2000" dirty="0">
                <a:solidFill>
                  <a:srgbClr val="C00000"/>
                </a:solidFill>
                <a:latin typeface="Cambria" panose="02040503050406030204" pitchFamily="18" charset="0"/>
              </a:rPr>
              <a:t>ORIGINAL </a:t>
            </a:r>
            <a:r>
              <a:rPr lang="sl-SI" sz="2000" dirty="0">
                <a:latin typeface="Cambria" panose="02040503050406030204" pitchFamily="18" charset="0"/>
              </a:rPr>
              <a:t>oziroma </a:t>
            </a:r>
            <a:r>
              <a:rPr lang="sl-SI" sz="2000" dirty="0">
                <a:solidFill>
                  <a:srgbClr val="C00000"/>
                </a:solidFill>
                <a:latin typeface="Cambria" panose="02040503050406030204" pitchFamily="18" charset="0"/>
              </a:rPr>
              <a:t>IZVORNA VERZIJA FILMA</a:t>
            </a:r>
            <a:r>
              <a:rPr lang="sl-SI" sz="2000" dirty="0" smtClean="0">
                <a:latin typeface="Cambria" panose="02040503050406030204" pitchFamily="18" charset="0"/>
              </a:rPr>
              <a:t>?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04263" y="2442950"/>
            <a:ext cx="100993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103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Pred izvedbo restavratorskega posega: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raziskovalni </a:t>
            </a:r>
            <a:r>
              <a:rPr lang="sl-SI" sz="2000" dirty="0" smtClean="0">
                <a:latin typeface="Cambria" panose="02040503050406030204" pitchFamily="18" charset="0"/>
              </a:rPr>
              <a:t>del, pregled </a:t>
            </a:r>
            <a:r>
              <a:rPr lang="sl-SI" sz="2000" dirty="0">
                <a:latin typeface="Cambria" panose="02040503050406030204" pitchFamily="18" charset="0"/>
              </a:rPr>
              <a:t>obstoječih materialov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izbor materiala – izvorni in referenčni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priprava filmskega </a:t>
            </a:r>
            <a:r>
              <a:rPr lang="sl-SI" sz="2000" dirty="0" smtClean="0">
                <a:latin typeface="Cambria" panose="02040503050406030204" pitchFamily="18" charset="0"/>
              </a:rPr>
              <a:t>traku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72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3558" y="2137893"/>
            <a:ext cx="3084883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>
                <a:latin typeface="Cambria" panose="02040503050406030204" pitchFamily="18" charset="0"/>
              </a:rPr>
              <a:t>Izvorni obračilni trak, 16-mm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056" y="3343877"/>
            <a:ext cx="3339311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l-SI" dirty="0">
                <a:latin typeface="Cambria" panose="02040503050406030204" pitchFamily="18" charset="0"/>
              </a:rPr>
              <a:t>Kopija </a:t>
            </a:r>
            <a:r>
              <a:rPr lang="sl-SI" dirty="0" smtClean="0">
                <a:latin typeface="Cambria" panose="02040503050406030204" pitchFamily="18" charset="0"/>
              </a:rPr>
              <a:t>I, 16-mm</a:t>
            </a:r>
            <a:endParaRPr lang="sl-SI" dirty="0">
              <a:latin typeface="Cambria" panose="02040503050406030204" pitchFamily="18" charset="0"/>
            </a:endParaRPr>
          </a:p>
          <a:p>
            <a:pPr algn="ctr"/>
            <a:r>
              <a:rPr lang="sl-SI" dirty="0">
                <a:latin typeface="Cambria" panose="02040503050406030204" pitchFamily="18" charset="0"/>
              </a:rPr>
              <a:t>(Austrian </a:t>
            </a:r>
            <a:r>
              <a:rPr lang="sl-SI" dirty="0" smtClean="0">
                <a:latin typeface="Cambria" panose="02040503050406030204" pitchFamily="18" charset="0"/>
              </a:rPr>
              <a:t>Filmmuseum, Vienna)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9641" y="3205378"/>
            <a:ext cx="3609771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l-SI" dirty="0">
                <a:latin typeface="Cambria" panose="02040503050406030204" pitchFamily="18" charset="0"/>
              </a:rPr>
              <a:t>Kopija </a:t>
            </a:r>
            <a:r>
              <a:rPr lang="sl-SI" dirty="0" smtClean="0">
                <a:latin typeface="Cambria" panose="02040503050406030204" pitchFamily="18" charset="0"/>
              </a:rPr>
              <a:t>II, 16-mm</a:t>
            </a:r>
            <a:endParaRPr lang="sl-SI" dirty="0">
              <a:latin typeface="Cambria" panose="02040503050406030204" pitchFamily="18" charset="0"/>
            </a:endParaRPr>
          </a:p>
          <a:p>
            <a:pPr algn="ctr"/>
            <a:r>
              <a:rPr lang="sl-SI" dirty="0">
                <a:latin typeface="Cambria" panose="02040503050406030204" pitchFamily="18" charset="0"/>
              </a:rPr>
              <a:t>(Cinémathèque royale de </a:t>
            </a:r>
            <a:r>
              <a:rPr lang="sl-SI" dirty="0" smtClean="0">
                <a:latin typeface="Cambria" panose="02040503050406030204" pitchFamily="18" charset="0"/>
              </a:rPr>
              <a:t>Belgique,</a:t>
            </a:r>
          </a:p>
          <a:p>
            <a:pPr algn="ctr"/>
            <a:r>
              <a:rPr lang="sl-SI" dirty="0" smtClean="0">
                <a:latin typeface="Cambria" panose="02040503050406030204" pitchFamily="18" charset="0"/>
              </a:rPr>
              <a:t>Brussels)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4464" y="4711716"/>
            <a:ext cx="2815771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l-SI" dirty="0">
                <a:latin typeface="Cambria" panose="02040503050406030204" pitchFamily="18" charset="0"/>
              </a:rPr>
              <a:t>Kopija </a:t>
            </a:r>
            <a:r>
              <a:rPr lang="sl-SI" dirty="0" smtClean="0">
                <a:latin typeface="Cambria" panose="02040503050406030204" pitchFamily="18" charset="0"/>
              </a:rPr>
              <a:t>IV, 16-mm</a:t>
            </a:r>
            <a:endParaRPr lang="sl-SI" dirty="0">
              <a:latin typeface="Cambria" panose="02040503050406030204" pitchFamily="18" charset="0"/>
            </a:endParaRPr>
          </a:p>
          <a:p>
            <a:pPr algn="ctr"/>
            <a:r>
              <a:rPr lang="sl-SI" dirty="0" smtClean="0">
                <a:latin typeface="Cambria" panose="02040503050406030204" pitchFamily="18" charset="0"/>
              </a:rPr>
              <a:t>(Nasjonalbiblioteket, Oslo)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4161" y="3205378"/>
            <a:ext cx="3209981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l-SI" dirty="0">
                <a:latin typeface="Cambria" panose="02040503050406030204" pitchFamily="18" charset="0"/>
              </a:rPr>
              <a:t>Kopija </a:t>
            </a:r>
            <a:r>
              <a:rPr lang="sl-SI" dirty="0" smtClean="0">
                <a:latin typeface="Cambria" panose="02040503050406030204" pitchFamily="18" charset="0"/>
              </a:rPr>
              <a:t>III, 16-mm</a:t>
            </a:r>
            <a:endParaRPr lang="sl-SI" dirty="0">
              <a:latin typeface="Cambria" panose="02040503050406030204" pitchFamily="18" charset="0"/>
            </a:endParaRPr>
          </a:p>
          <a:p>
            <a:pPr algn="ctr"/>
            <a:r>
              <a:rPr lang="sl-SI" dirty="0">
                <a:latin typeface="Cambria" panose="02040503050406030204" pitchFamily="18" charset="0"/>
              </a:rPr>
              <a:t>(EYE Film Instituut </a:t>
            </a:r>
            <a:r>
              <a:rPr lang="sl-SI" dirty="0" smtClean="0">
                <a:latin typeface="Cambria" panose="02040503050406030204" pitchFamily="18" charset="0"/>
              </a:rPr>
              <a:t>Nederland,</a:t>
            </a:r>
          </a:p>
          <a:p>
            <a:pPr algn="ctr"/>
            <a:r>
              <a:rPr lang="sl-SI" dirty="0" smtClean="0">
                <a:latin typeface="Cambria" panose="02040503050406030204" pitchFamily="18" charset="0"/>
              </a:rPr>
              <a:t>Amsterdam)</a:t>
            </a:r>
            <a:endParaRPr lang="sl-SI" dirty="0">
              <a:latin typeface="Cambria" panose="020405030504060302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95998" y="2507225"/>
            <a:ext cx="0" cy="6981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25681" y="2507225"/>
            <a:ext cx="3447085" cy="8366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00800" y="2507225"/>
            <a:ext cx="3300849" cy="6981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10" idx="0"/>
          </p:cNvCxnSpPr>
          <p:nvPr/>
        </p:nvCxnSpPr>
        <p:spPr>
          <a:xfrm flipH="1">
            <a:off x="2432350" y="3990208"/>
            <a:ext cx="9362" cy="7215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1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notranji, monitor, zaslon, fotografija&#10;&#10;Opis, ustvarjen z zelo visoko stopnjo zanesljivosti.">
            <a:extLst>
              <a:ext uri="{FF2B5EF4-FFF2-40B4-BE49-F238E27FC236}">
                <a16:creationId xmlns:a16="http://schemas.microsoft.com/office/drawing/2014/main" id="{6CBDAE9F-D0A8-4AE2-9A81-C12C6DE14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29" y="1431907"/>
            <a:ext cx="8133907" cy="508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3292"/>
            <a:ext cx="12192000" cy="13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6" name="Slika 5" descr="Slika, ki vsebuje besede fotografija, oseba, stena, notranji&#10;&#10;Opis, ustvarjen z zelo visoko stopnjo zanesljivosti.">
            <a:extLst>
              <a:ext uri="{FF2B5EF4-FFF2-40B4-BE49-F238E27FC236}">
                <a16:creationId xmlns:a16="http://schemas.microsoft.com/office/drawing/2014/main" id="{7928B4A3-5DF6-40E6-845E-A8F624BF5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609968"/>
            <a:ext cx="8131685" cy="45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1470546"/>
            <a:ext cx="8124825" cy="457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avdiovizualna dediščina</a:t>
            </a:r>
            <a:endParaRPr lang="sl-SI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23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oseba, fotografija, moški, notranji&#10;&#10;Opis, ustvarjen z zelo visoko stopnjo zanesljivosti.">
            <a:extLst>
              <a:ext uri="{FF2B5EF4-FFF2-40B4-BE49-F238E27FC236}">
                <a16:creationId xmlns:a16="http://schemas.microsoft.com/office/drawing/2014/main" id="{34831EEA-9B7F-4694-BBC9-BAA841CB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9" y="1580762"/>
            <a:ext cx="8138378" cy="45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okno, notranji, stavba&#10;&#10;Opis, ustvarjen z zelo visoko stopnjo zanesljivosti.">
            <a:extLst>
              <a:ext uri="{FF2B5EF4-FFF2-40B4-BE49-F238E27FC236}">
                <a16:creationId xmlns:a16="http://schemas.microsoft.com/office/drawing/2014/main" id="{955E7226-9AEF-4E84-9E7F-2CDBF25BF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oseba, fotografija, moški, notranji&#10;&#10;Opis, ustvarjen z zelo visoko stopnjo zanesljivosti.">
            <a:extLst>
              <a:ext uri="{FF2B5EF4-FFF2-40B4-BE49-F238E27FC236}">
                <a16:creationId xmlns:a16="http://schemas.microsoft.com/office/drawing/2014/main" id="{34831EEA-9B7F-4694-BBC9-BAA841CB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9" y="1580762"/>
            <a:ext cx="8138378" cy="456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60" y="1580762"/>
            <a:ext cx="8138378" cy="45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oseba, fotografija, moški, notranji&#10;&#10;Opis, ustvarjen z zelo visoko stopnjo zanesljivosti.">
            <a:extLst>
              <a:ext uri="{FF2B5EF4-FFF2-40B4-BE49-F238E27FC236}">
                <a16:creationId xmlns:a16="http://schemas.microsoft.com/office/drawing/2014/main" id="{34831EEA-9B7F-4694-BBC9-BAA841CB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9" y="1580762"/>
            <a:ext cx="8138378" cy="456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60" y="1580763"/>
            <a:ext cx="8139014" cy="45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3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		</a:t>
            </a:r>
            <a:r>
              <a:rPr lang="sl-SI" sz="2000" i="1" dirty="0" err="1">
                <a:latin typeface="Cambria" panose="02040503050406030204" pitchFamily="18" charset="0"/>
              </a:rPr>
              <a:t>Twice</a:t>
            </a:r>
            <a:r>
              <a:rPr lang="sl-SI" sz="2000" i="1" dirty="0">
                <a:latin typeface="Cambria" panose="02040503050406030204" pitchFamily="18" charset="0"/>
              </a:rPr>
              <a:t> a Man</a:t>
            </a:r>
            <a:r>
              <a:rPr lang="sl-SI" sz="2000" dirty="0">
                <a:latin typeface="Cambria" panose="02040503050406030204" pitchFamily="18" charset="0"/>
              </a:rPr>
              <a:t>, </a:t>
            </a:r>
            <a:r>
              <a:rPr lang="sl-SI" sz="2000" dirty="0" err="1">
                <a:latin typeface="Cambria" panose="02040503050406030204" pitchFamily="18" charset="0"/>
              </a:rPr>
              <a:t>Gregory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err="1">
                <a:latin typeface="Cambria" panose="02040503050406030204" pitchFamily="18" charset="0"/>
              </a:rPr>
              <a:t>Markopoulos</a:t>
            </a:r>
            <a:r>
              <a:rPr lang="sl-SI" sz="2000" dirty="0">
                <a:latin typeface="Cambria" panose="02040503050406030204" pitchFamily="18" charset="0"/>
              </a:rPr>
              <a:t>, 1963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Slika 6" descr="Slika, ki vsebuje besede oseba, fotografija, stena, notranji&#10;&#10;Opis, ustvarjen z zelo visoko stopnjo zanesljivosti.">
            <a:extLst>
              <a:ext uri="{FF2B5EF4-FFF2-40B4-BE49-F238E27FC236}">
                <a16:creationId xmlns:a16="http://schemas.microsoft.com/office/drawing/2014/main" id="{D312A2B1-E56F-4FB3-80E8-5E960DCD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1580762"/>
            <a:ext cx="8133907" cy="4564050"/>
          </a:xfrm>
          <a:prstGeom prst="rect">
            <a:avLst/>
          </a:prstGeom>
        </p:spPr>
      </p:pic>
      <p:pic>
        <p:nvPicPr>
          <p:cNvPr id="6" name="Slika 5" descr="Slika, ki vsebuje besede oseba, fotografija, moški, notranji&#10;&#10;Opis, ustvarjen z zelo visoko stopnjo zanesljivosti.">
            <a:extLst>
              <a:ext uri="{FF2B5EF4-FFF2-40B4-BE49-F238E27FC236}">
                <a16:creationId xmlns:a16="http://schemas.microsoft.com/office/drawing/2014/main" id="{34831EEA-9B7F-4694-BBC9-BAA841CB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9" y="1580762"/>
            <a:ext cx="8138378" cy="456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60" y="1580763"/>
            <a:ext cx="8139014" cy="456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22" y="1580762"/>
            <a:ext cx="8139015" cy="45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digitalizacija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6" name="Slika 5" descr="Slika, ki vsebuje besede stena, notranji, miza, elektronika&#10;&#10;Opis, ustvarjen z zelo visoko stopnjo zanesljivosti.">
            <a:extLst>
              <a:ext uri="{FF2B5EF4-FFF2-40B4-BE49-F238E27FC236}">
                <a16:creationId xmlns:a16="http://schemas.microsoft.com/office/drawing/2014/main" id="{39D868C2-0225-49EB-8BFB-860374F0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98" y="272193"/>
            <a:ext cx="3861281" cy="2625671"/>
          </a:xfrm>
          <a:prstGeom prst="rect">
            <a:avLst/>
          </a:prstGeom>
        </p:spPr>
      </p:pic>
      <p:pic>
        <p:nvPicPr>
          <p:cNvPr id="8" name="Slika 7" descr="Slika, ki vsebuje besede moški, oseba, notranji, stena&#10;&#10;Opis, ustvarjen z zelo visoko stopnjo zanesljivosti.">
            <a:extLst>
              <a:ext uri="{FF2B5EF4-FFF2-40B4-BE49-F238E27FC236}">
                <a16:creationId xmlns:a16="http://schemas.microsoft.com/office/drawing/2014/main" id="{81B82108-C6EC-4D62-ABB1-50073E2C2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5" y="3668704"/>
            <a:ext cx="4585482" cy="2508259"/>
          </a:xfrm>
          <a:prstGeom prst="rect">
            <a:avLst/>
          </a:prstGeom>
        </p:spPr>
      </p:pic>
      <p:pic>
        <p:nvPicPr>
          <p:cNvPr id="10" name="Slika 9" descr="Slika, ki vsebuje besede notranji, stena, oddaljeno&#10;&#10;Opis, ustvarjen z visoko stopnjo zanesljivosti.">
            <a:extLst>
              <a:ext uri="{FF2B5EF4-FFF2-40B4-BE49-F238E27FC236}">
                <a16:creationId xmlns:a16="http://schemas.microsoft.com/office/drawing/2014/main" id="{C4CDA245-6E86-4AE3-AD19-75EE68E76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98" y="3281003"/>
            <a:ext cx="3861281" cy="28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digitalizacija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prenos traku 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43" y="4316704"/>
            <a:ext cx="4174365" cy="1728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42" y="792023"/>
            <a:ext cx="4174365" cy="28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digitalizacija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„wet-gate“ skeniranje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56" y="4397209"/>
            <a:ext cx="5407279" cy="2179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68" y="511077"/>
            <a:ext cx="6144257" cy="34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5" y="1411059"/>
            <a:ext cx="7946266" cy="48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digitalna 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stabilizacija </a:t>
            </a:r>
            <a:r>
              <a:rPr lang="sl-SI" sz="2000" dirty="0" smtClean="0">
                <a:latin typeface="Cambria" panose="02040503050406030204" pitchFamily="18" charset="0"/>
              </a:rPr>
              <a:t>slike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u</a:t>
            </a:r>
            <a:r>
              <a:rPr lang="sl-SI" sz="2000" dirty="0" smtClean="0">
                <a:latin typeface="Cambria" panose="02040503050406030204" pitchFamily="18" charset="0"/>
              </a:rPr>
              <a:t>ravnavanje svetlobnega utripanja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čiščenje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odstranjevanje prask in odrgnin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retuša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6143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53" y="1690688"/>
            <a:ext cx="3857025" cy="4535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31" y="2144491"/>
            <a:ext cx="5454736" cy="362757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avdiovizualna dediščina</a:t>
            </a:r>
            <a:endParaRPr lang="sl-SI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26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5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45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5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52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39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4786648" cy="45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9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4786648" cy="457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4936890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6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4786648" cy="457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6" y="1607645"/>
            <a:ext cx="4817312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2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7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29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03" y="1690688"/>
            <a:ext cx="5381578" cy="4162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9633" y="5996497"/>
            <a:ext cx="50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latin typeface="Cambria" panose="02040503050406030204" pitchFamily="18" charset="0"/>
              </a:rPr>
              <a:t>Nam June Paik, TV Garden, 1974, video instalacija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avdiovizualna dediščina</a:t>
            </a:r>
            <a:endParaRPr lang="sl-SI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15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RESTAVRIRANJE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digitalna </a:t>
            </a:r>
            <a:r>
              <a:rPr lang="sl-SI" dirty="0">
                <a:latin typeface="Cambria" panose="02040503050406030204" pitchFamily="18" charset="0"/>
              </a:rPr>
              <a:t>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1607646"/>
            <a:ext cx="7310907" cy="45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713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digitalna 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>
                <a:latin typeface="Cambria" panose="02040503050406030204" pitchFamily="18" charset="0"/>
                <a:hlinkClick r:id="rId4"/>
              </a:rPr>
              <a:t>https://</a:t>
            </a:r>
            <a:r>
              <a:rPr lang="sl-SI" sz="2000" dirty="0" smtClean="0">
                <a:latin typeface="Cambria" panose="02040503050406030204" pitchFamily="18" charset="0"/>
                <a:hlinkClick r:id="rId4"/>
              </a:rPr>
              <a:t>www.youtube.com/watch?v=8Gz50OlxCEY</a:t>
            </a: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8992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digitalna 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b</a:t>
            </a:r>
            <a:r>
              <a:rPr lang="sl-SI" sz="2000" dirty="0" smtClean="0">
                <a:latin typeface="Cambria" panose="02040503050406030204" pitchFamily="18" charset="0"/>
              </a:rPr>
              <a:t>arvna in svetlobna korekcija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izdelava prikazovalne kopije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hranjenje izvornih datotek in projekta (dokumentacija!)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447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digitalna restavracija</a:t>
            </a:r>
          </a:p>
          <a:p>
            <a:pPr marL="0" indent="0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solidFill>
                  <a:srgbClr val="C00000"/>
                </a:solidFill>
                <a:latin typeface="Cambria" panose="02040503050406030204" pitchFamily="18" charset="0"/>
              </a:rPr>
              <a:t>k</a:t>
            </a:r>
            <a:r>
              <a:rPr lang="sl-SI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oliko posegati v film?					Sodelovanje z avtorji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						      </a:t>
            </a:r>
            <a:r>
              <a:rPr lang="sl-SI" sz="3500" dirty="0" smtClean="0">
                <a:latin typeface="Cambria" panose="02040503050406030204" pitchFamily="18" charset="0"/>
              </a:rPr>
              <a:t>+	         -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d</a:t>
            </a:r>
            <a:r>
              <a:rPr lang="sl-SI" sz="2000" dirty="0" smtClean="0">
                <a:latin typeface="Cambria" panose="02040503050406030204" pitchFamily="18" charset="0"/>
              </a:rPr>
              <a:t>oločitev verzije restavriranega filma:</a:t>
            </a:r>
          </a:p>
          <a:p>
            <a:pPr marL="0" indent="0">
              <a:buNone/>
            </a:pPr>
            <a:r>
              <a:rPr lang="en-US" sz="1400" i="1" dirty="0">
                <a:latin typeface="Cambria" panose="02040503050406030204" pitchFamily="18" charset="0"/>
              </a:rPr>
              <a:t>1. </a:t>
            </a:r>
            <a:r>
              <a:rPr lang="sl-SI" sz="1400" i="1" dirty="0" smtClean="0">
                <a:latin typeface="Cambria" panose="02040503050406030204" pitchFamily="18" charset="0"/>
              </a:rPr>
              <a:t>Film, ki je v restavratorjevih rokah.</a:t>
            </a:r>
            <a:endParaRPr lang="en-US" sz="1400" i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i="1" dirty="0">
                <a:latin typeface="Cambria" panose="02040503050406030204" pitchFamily="18" charset="0"/>
              </a:rPr>
              <a:t>2. </a:t>
            </a:r>
            <a:r>
              <a:rPr lang="sl-SI" sz="1400" i="1" dirty="0" smtClean="0">
                <a:latin typeface="Cambria" panose="02040503050406030204" pitchFamily="18" charset="0"/>
              </a:rPr>
              <a:t>Film, ki si ga je ogledalo prvo občinstvo.</a:t>
            </a:r>
            <a:endParaRPr lang="en-US" sz="1400" i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i="1" dirty="0">
                <a:latin typeface="Cambria" panose="02040503050406030204" pitchFamily="18" charset="0"/>
              </a:rPr>
              <a:t>3. </a:t>
            </a:r>
            <a:r>
              <a:rPr lang="sl-SI" sz="1400" i="1" dirty="0">
                <a:latin typeface="Cambria" panose="02040503050406030204" pitchFamily="18" charset="0"/>
              </a:rPr>
              <a:t>Film, ki si ga je ogledalo </a:t>
            </a:r>
            <a:r>
              <a:rPr lang="sl-SI" sz="1400" i="1" dirty="0" smtClean="0">
                <a:latin typeface="Cambria" panose="02040503050406030204" pitchFamily="18" charset="0"/>
              </a:rPr>
              <a:t>kasnejše občinstvo</a:t>
            </a:r>
            <a:r>
              <a:rPr lang="sl-SI" sz="1400" i="1" dirty="0">
                <a:latin typeface="Cambria" panose="02040503050406030204" pitchFamily="18" charset="0"/>
              </a:rPr>
              <a:t>.</a:t>
            </a:r>
            <a:endParaRPr lang="en-US" sz="1400" i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i="1" dirty="0" smtClean="0">
                <a:latin typeface="Cambria" panose="02040503050406030204" pitchFamily="18" charset="0"/>
              </a:rPr>
              <a:t>4</a:t>
            </a:r>
            <a:r>
              <a:rPr lang="en-US" sz="1400" i="1" dirty="0">
                <a:latin typeface="Cambria" panose="02040503050406030204" pitchFamily="18" charset="0"/>
              </a:rPr>
              <a:t>. </a:t>
            </a:r>
            <a:r>
              <a:rPr lang="sl-SI" sz="1400" i="1" dirty="0" smtClean="0">
                <a:latin typeface="Cambria" panose="02040503050406030204" pitchFamily="18" charset="0"/>
              </a:rPr>
              <a:t>Film</a:t>
            </a:r>
            <a:r>
              <a:rPr lang="sl-SI" sz="1400" i="1" dirty="0">
                <a:latin typeface="Cambria" panose="02040503050406030204" pitchFamily="18" charset="0"/>
              </a:rPr>
              <a:t> </a:t>
            </a:r>
            <a:r>
              <a:rPr lang="sl-SI" sz="1400" i="1" dirty="0" smtClean="0">
                <a:latin typeface="Cambria" panose="02040503050406030204" pitchFamily="18" charset="0"/>
              </a:rPr>
              <a:t>po avtorjevih namerah.</a:t>
            </a:r>
            <a:endParaRPr lang="en-US" sz="1400" i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i="1" dirty="0" smtClean="0">
                <a:latin typeface="Cambria" panose="02040503050406030204" pitchFamily="18" charset="0"/>
              </a:rPr>
              <a:t>5</a:t>
            </a:r>
            <a:r>
              <a:rPr lang="en-US" sz="1400" i="1" dirty="0">
                <a:latin typeface="Cambria" panose="02040503050406030204" pitchFamily="18" charset="0"/>
              </a:rPr>
              <a:t>. </a:t>
            </a:r>
            <a:r>
              <a:rPr lang="sl-SI" sz="1400" i="1" dirty="0">
                <a:latin typeface="Cambria" panose="02040503050406030204" pitchFamily="18" charset="0"/>
              </a:rPr>
              <a:t>Film, ki </a:t>
            </a:r>
            <a:r>
              <a:rPr lang="sl-SI" sz="1400" i="1" dirty="0" smtClean="0">
                <a:latin typeface="Cambria" panose="02040503050406030204" pitchFamily="18" charset="0"/>
              </a:rPr>
              <a:t>naj bi si ga ogledalo sodobno občinstvo.</a:t>
            </a:r>
            <a:endParaRPr lang="en-US" sz="1400" i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i="1" dirty="0" smtClean="0">
                <a:latin typeface="Cambria" panose="02040503050406030204" pitchFamily="18" charset="0"/>
              </a:rPr>
              <a:t>6</a:t>
            </a:r>
            <a:r>
              <a:rPr lang="en-US" sz="1400" i="1" dirty="0">
                <a:latin typeface="Cambria" panose="02040503050406030204" pitchFamily="18" charset="0"/>
              </a:rPr>
              <a:t>. </a:t>
            </a:r>
            <a:r>
              <a:rPr lang="sl-SI" sz="1400" i="1" dirty="0" smtClean="0">
                <a:latin typeface="Cambria" panose="02040503050406030204" pitchFamily="18" charset="0"/>
              </a:rPr>
              <a:t>Nova verzija, predelava izvornega filma s strani sodobnega umetnika. </a:t>
            </a:r>
          </a:p>
          <a:p>
            <a:pPr marL="0" indent="0">
              <a:buNone/>
            </a:pPr>
            <a:r>
              <a:rPr lang="en-US" sz="1400" i="1" dirty="0" smtClean="0">
                <a:latin typeface="Cambria" panose="02040503050406030204" pitchFamily="18" charset="0"/>
              </a:rPr>
              <a:t>7</a:t>
            </a:r>
            <a:r>
              <a:rPr lang="en-US" sz="1400" i="1" dirty="0">
                <a:latin typeface="Cambria" panose="02040503050406030204" pitchFamily="18" charset="0"/>
              </a:rPr>
              <a:t>. </a:t>
            </a:r>
            <a:r>
              <a:rPr lang="sl-SI" sz="1400" i="1" dirty="0" smtClean="0">
                <a:latin typeface="Cambria" panose="02040503050406030204" pitchFamily="18" charset="0"/>
              </a:rPr>
              <a:t>Verzija za komercialno eksploatacijo.</a:t>
            </a:r>
          </a:p>
          <a:p>
            <a:pPr marL="0" indent="0">
              <a:buNone/>
            </a:pPr>
            <a:endParaRPr lang="sl-SI" sz="1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1400" dirty="0" smtClean="0">
                <a:latin typeface="Cambria" panose="02040503050406030204" pitchFamily="18" charset="0"/>
              </a:rPr>
              <a:t>Mark-Paul Meyer in Paul Read, </a:t>
            </a:r>
            <a:r>
              <a:rPr lang="sl-SI" sz="1400" i="1" dirty="0" smtClean="0">
                <a:latin typeface="Cambria" panose="02040503050406030204" pitchFamily="18" charset="0"/>
              </a:rPr>
              <a:t>Restoraion of Motion Picture</a:t>
            </a:r>
            <a:r>
              <a:rPr lang="sl-SI" sz="1400" dirty="0" smtClean="0">
                <a:latin typeface="Cambria" panose="02040503050406030204" pitchFamily="18" charset="0"/>
              </a:rPr>
              <a:t>, Butterworth-Heineman, 2000.</a:t>
            </a:r>
          </a:p>
        </p:txBody>
      </p:sp>
    </p:spTree>
    <p:extLst>
      <p:ext uri="{BB962C8B-B14F-4D97-AF65-F5344CB8AC3E}">
        <p14:creationId xmlns:p14="http://schemas.microsoft.com/office/powerpoint/2010/main" val="3516138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RESTAVRIRANJE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9E6EC925-3E1C-4BC5-A44F-A243EEA72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36" y="1578520"/>
            <a:ext cx="7230181" cy="3069656"/>
          </a:xfrm>
          <a:prstGeom prst="rect">
            <a:avLst/>
          </a:prstGeom>
        </p:spPr>
      </p:pic>
      <p:sp>
        <p:nvSpPr>
          <p:cNvPr id="6" name="Pravokotnik 3">
            <a:extLst>
              <a:ext uri="{FF2B5EF4-FFF2-40B4-BE49-F238E27FC236}">
                <a16:creationId xmlns:a16="http://schemas.microsoft.com/office/drawing/2014/main" id="{6BD987B2-8635-41D3-AAD6-107DB29268D0}"/>
              </a:ext>
            </a:extLst>
          </p:cNvPr>
          <p:cNvSpPr/>
          <p:nvPr/>
        </p:nvSpPr>
        <p:spPr>
          <a:xfrm>
            <a:off x="3225421" y="490278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“It’s like this is the movie I wanted it to be, and I’m sorry if you saw half a completed film and fell in love with it,” he said. “But I want it to be the way I want it to be.” </a:t>
            </a:r>
            <a:endParaRPr lang="sl-SI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l-SI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l-SI" i="1" dirty="0">
                <a:latin typeface="Cambria" panose="02040503050406030204" pitchFamily="18" charset="0"/>
                <a:ea typeface="Cambria" panose="02040503050406030204" pitchFamily="18" charset="0"/>
              </a:rPr>
              <a:t>George Lucas, Star </a:t>
            </a:r>
            <a:r>
              <a:rPr lang="sl-SI" i="1" dirty="0" err="1">
                <a:latin typeface="Cambria" panose="02040503050406030204" pitchFamily="18" charset="0"/>
                <a:ea typeface="Cambria" panose="02040503050406030204" pitchFamily="18" charset="0"/>
              </a:rPr>
              <a:t>Wars</a:t>
            </a:r>
            <a:r>
              <a:rPr lang="sl-SI" i="1" dirty="0">
                <a:latin typeface="Cambria" panose="02040503050406030204" pitchFamily="18" charset="0"/>
                <a:ea typeface="Cambria" panose="02040503050406030204" pitchFamily="18" charset="0"/>
              </a:rPr>
              <a:t> (1978)</a:t>
            </a:r>
          </a:p>
        </p:txBody>
      </p:sp>
    </p:spTree>
    <p:extLst>
      <p:ext uri="{BB962C8B-B14F-4D97-AF65-F5344CB8AC3E}">
        <p14:creationId xmlns:p14="http://schemas.microsoft.com/office/powerpoint/2010/main" val="18048961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</a:t>
            </a:r>
            <a:r>
              <a:rPr lang="sl-SI" dirty="0" smtClean="0">
                <a:latin typeface="Cambria" panose="02040503050406030204" pitchFamily="18" charset="0"/>
              </a:rPr>
              <a:t>ARHIVOV</a:t>
            </a:r>
            <a:endParaRPr lang="sl-S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16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4400" dirty="0">
                <a:solidFill>
                  <a:srgbClr val="C00000"/>
                </a:solidFill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latin typeface="Cambria" panose="02040503050406030204" pitchFamily="18" charset="0"/>
              </a:rPr>
              <a:t>ZBIRKE FILMSKIH </a:t>
            </a:r>
            <a:r>
              <a:rPr lang="sl-SI" sz="2400" dirty="0" smtClean="0">
                <a:latin typeface="Cambria" panose="02040503050406030204" pitchFamily="18" charset="0"/>
              </a:rPr>
              <a:t>ARHIVOV</a:t>
            </a:r>
            <a:endParaRPr lang="sl-SI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295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MED OHRANJANJEM IN PRIKAZOVANJEM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smtClean="0">
                <a:latin typeface="Cambria" panose="02040503050406030204" pitchFamily="18" charset="0"/>
              </a:rPr>
              <a:t>       ohranjanje analognega </a:t>
            </a:r>
            <a:r>
              <a:rPr lang="sl-SI" sz="2000" dirty="0">
                <a:latin typeface="Cambria" panose="02040503050406030204" pitchFamily="18" charset="0"/>
              </a:rPr>
              <a:t>filmskega </a:t>
            </a:r>
            <a:r>
              <a:rPr lang="sl-SI" sz="2000" dirty="0" smtClean="0">
                <a:latin typeface="Cambria" panose="02040503050406030204" pitchFamily="18" charset="0"/>
              </a:rPr>
              <a:t>traku	</a:t>
            </a: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ohranjanje </a:t>
            </a:r>
            <a:r>
              <a:rPr lang="sl-SI" sz="2000" dirty="0">
                <a:latin typeface="Cambria" panose="02040503050406030204" pitchFamily="18" charset="0"/>
              </a:rPr>
              <a:t>digitalnih datotek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07" y="2670159"/>
            <a:ext cx="4113344" cy="2630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23" y="2670159"/>
            <a:ext cx="3940144" cy="26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37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1033975" y="395686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latin typeface="Cambria" panose="02040503050406030204" pitchFamily="18" charset="0"/>
              </a:rPr>
              <a:t>ANALOGNI FILM						DIGITALNI FILM</a:t>
            </a:r>
          </a:p>
          <a:p>
            <a:pPr marL="0" indent="0">
              <a:buNone/>
            </a:pPr>
            <a:r>
              <a:rPr lang="sl-SI" dirty="0">
                <a:latin typeface="Cambria" panose="02040503050406030204" pitchFamily="18" charset="0"/>
              </a:rPr>
              <a:t>								(digitalizirani</a:t>
            </a:r>
            <a:r>
              <a:rPr lang="sl-SI" dirty="0" smtClean="0">
                <a:latin typeface="Cambria" panose="02040503050406030204" pitchFamily="18" charset="0"/>
              </a:rPr>
              <a:t>)</a:t>
            </a:r>
          </a:p>
          <a:p>
            <a:pPr marL="0" indent="0">
              <a:buNone/>
            </a:pPr>
            <a:endParaRPr lang="sl-SI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i</a:t>
            </a:r>
            <a:r>
              <a:rPr lang="sl-SI" sz="2000" dirty="0" smtClean="0">
                <a:latin typeface="Cambria" panose="02040503050406030204" pitchFamily="18" charset="0"/>
              </a:rPr>
              <a:t>zvorni nosilec avdiovizualnega zapisa			dostopnost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d</a:t>
            </a:r>
            <a:r>
              <a:rPr lang="sl-SI" sz="2000" dirty="0" smtClean="0">
                <a:latin typeface="Cambria" panose="02040503050406030204" pitchFamily="18" charset="0"/>
              </a:rPr>
              <a:t>olgotrajna obstojnost				</a:t>
            </a:r>
            <a:r>
              <a:rPr lang="sl-SI" sz="2000" dirty="0">
                <a:latin typeface="Cambria" panose="02040503050406030204" pitchFamily="18" charset="0"/>
              </a:rPr>
              <a:t> </a:t>
            </a:r>
            <a:r>
              <a:rPr lang="sl-SI" sz="2000" dirty="0" smtClean="0">
                <a:latin typeface="Cambria" panose="02040503050406030204" pitchFamily="18" charset="0"/>
              </a:rPr>
              <a:t>               (digitalizacija dvoran in medijev)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f</a:t>
            </a:r>
            <a:r>
              <a:rPr lang="sl-SI" sz="2000" dirty="0" smtClean="0">
                <a:latin typeface="Cambria" panose="02040503050406030204" pitchFamily="18" charset="0"/>
              </a:rPr>
              <a:t>ilmski medij kot umetnost				razvita tehnologija restavracije</a:t>
            </a:r>
            <a:endParaRPr lang="sl-SI" sz="2000" dirty="0">
              <a:latin typeface="Cambria" panose="020405030504060302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71498" y="545861"/>
            <a:ext cx="4121624" cy="13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971498" y="736979"/>
            <a:ext cx="4067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9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MED OHRANJANJEM IN PRIKAZOVANJEM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vzdrževanje digitalnega arhiva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ingest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validation &amp; fixity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metadata</a:t>
            </a: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arhivski paket</a:t>
            </a:r>
            <a:endParaRPr lang="sl-SI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16" y="2097698"/>
            <a:ext cx="3915770" cy="39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5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1033975" y="395686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latin typeface="Cambria" panose="02040503050406030204" pitchFamily="18" charset="0"/>
              </a:rPr>
              <a:t>ANALOGNI FILM						DIGITALNI FILM</a:t>
            </a:r>
          </a:p>
          <a:p>
            <a:pPr marL="0" indent="0">
              <a:buNone/>
            </a:pPr>
            <a:r>
              <a:rPr lang="sl-SI" dirty="0">
                <a:latin typeface="Cambria" panose="02040503050406030204" pitchFamily="18" charset="0"/>
              </a:rPr>
              <a:t>								(digitalizirani)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71498" y="545861"/>
            <a:ext cx="4121624" cy="13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971498" y="736979"/>
            <a:ext cx="4067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71" y="4094328"/>
            <a:ext cx="4304460" cy="2590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71" y="1495598"/>
            <a:ext cx="4304460" cy="24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5" y="1495598"/>
            <a:ext cx="4111231" cy="2740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5" y="4575301"/>
            <a:ext cx="4957392" cy="2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MED OHRANJANJEM IN PRIKAZOVANJEM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vzdrževanje digitalnega arhiva in nevarnosti:</a:t>
            </a:r>
          </a:p>
          <a:p>
            <a:pPr marL="0" indent="0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p</a:t>
            </a:r>
            <a:r>
              <a:rPr lang="sl-SI" sz="2000" dirty="0" smtClean="0">
                <a:latin typeface="Cambria" panose="02040503050406030204" pitchFamily="18" charset="0"/>
              </a:rPr>
              <a:t>oškodovana strojna in programska oprema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ZASTARELOST</a:t>
            </a:r>
            <a:r>
              <a:rPr lang="sl-SI" sz="2000" dirty="0" smtClean="0">
                <a:latin typeface="Cambria" panose="02040503050406030204" pitchFamily="18" charset="0"/>
              </a:rPr>
              <a:t> strojne in programske opreme!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p</a:t>
            </a:r>
            <a:r>
              <a:rPr lang="sl-SI" sz="2000" dirty="0" smtClean="0">
                <a:latin typeface="Cambria" panose="02040503050406030204" pitchFamily="18" charset="0"/>
              </a:rPr>
              <a:t>oškodbe datotek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MIGRACIJA!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47203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MED OHRANJANJEM IN PRIKAZOVANJEM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ANALOGNA FILMSKA PROJEKCIJA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18302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MED OHRANJANJEM IN PRIKAZOVANJEM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endParaRPr lang="sl-SI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98" y="1653260"/>
            <a:ext cx="3268551" cy="4781423"/>
          </a:xfrm>
          <a:prstGeom prst="rect">
            <a:avLst/>
          </a:prstGeom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5699124" y="1658023"/>
            <a:ext cx="5752563" cy="4776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Nova svetloba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„S projekcijami filmov odpiramo vrata v arhivske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depoje in gledamo filmske naslove, ki dandanes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lahko znova zaživijo – zahvaljujoč tradiciji filmske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restavracije. Prostor na platnu nikakor ni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namenjen digitalno izčiščenim podobam v visoki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resoluciji, pač pa se temu zoperstavljamo in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razmišljamo tako o prednostih kot o pasteh, ki</a:t>
            </a:r>
          </a:p>
          <a:p>
            <a:pPr marL="0" indent="0">
              <a:buNone/>
            </a:pPr>
            <a:r>
              <a:rPr lang="sl-SI" sz="2000" i="1" dirty="0">
                <a:latin typeface="Cambria" panose="02040503050406030204" pitchFamily="18" charset="0"/>
              </a:rPr>
              <a:t>spremljajo tehnologijo za digitalno restavracijo.“</a:t>
            </a:r>
            <a:endParaRPr lang="sl-SI" sz="2000" i="1" dirty="0" smtClean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31" y="74662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63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</a:t>
            </a:r>
            <a:r>
              <a:rPr lang="sl-SI" dirty="0" smtClean="0">
                <a:latin typeface="Cambria" panose="02040503050406030204" pitchFamily="18" charset="0"/>
              </a:rPr>
              <a:t>ARHIVOV</a:t>
            </a:r>
            <a:endParaRPr lang="sl-S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4400" dirty="0">
                <a:solidFill>
                  <a:srgbClr val="C00000"/>
                </a:solidFill>
                <a:latin typeface="Cambria" panose="02040503050406030204" pitchFamily="18" charset="0"/>
              </a:rPr>
              <a:t>ZBIRKE FILMSKIH </a:t>
            </a:r>
            <a:r>
              <a:rPr lang="sl-SI" sz="4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ARHIVOV</a:t>
            </a:r>
            <a:endParaRPr lang="sl-SI" sz="4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11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ZBIRKE FILMSKIH ARHIVOV</a:t>
            </a:r>
            <a:endParaRPr lang="sl-SI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kanonizacija filmov in digitalizacija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2000" dirty="0" smtClean="0">
                <a:latin typeface="Cambria" panose="02040503050406030204" pitchFamily="18" charset="0"/>
              </a:rPr>
              <a:t>različni pristopi glede na filmske zvrsti</a:t>
            </a:r>
          </a:p>
          <a:p>
            <a:pPr marL="0" indent="0">
              <a:buNone/>
            </a:pPr>
            <a:r>
              <a:rPr lang="sl-SI" sz="2000" dirty="0">
                <a:latin typeface="Cambria" panose="02040503050406030204" pitchFamily="18" charset="0"/>
              </a:rPr>
              <a:t>	</a:t>
            </a:r>
            <a:r>
              <a:rPr lang="sl-SI" sz="1400" i="1" dirty="0" smtClean="0">
                <a:latin typeface="Cambria" panose="02040503050406030204" pitchFamily="18" charset="0"/>
              </a:rPr>
              <a:t>(Mark Toscano – Preservationist Insanity)</a:t>
            </a:r>
          </a:p>
          <a:p>
            <a:pPr marL="0" indent="0">
              <a:buNone/>
            </a:pPr>
            <a:endParaRPr lang="sl-SI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4" y="2938017"/>
            <a:ext cx="4205489" cy="3511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2691" y="4047044"/>
            <a:ext cx="3506804" cy="128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638" y="3379884"/>
            <a:ext cx="3502785" cy="262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86" y="787791"/>
            <a:ext cx="2561362" cy="20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90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ZBIRKE FILMSKIH ARHIVOV</a:t>
            </a:r>
            <a:r>
              <a:rPr lang="sl-SI" sz="3200" dirty="0">
                <a:latin typeface="Cambria" panose="02040503050406030204" pitchFamily="18" charset="0"/>
              </a:rPr>
              <a:t> </a:t>
            </a:r>
            <a:r>
              <a:rPr lang="sl-SI" sz="3200" dirty="0" smtClean="0">
                <a:latin typeface="Cambria" panose="02040503050406030204" pitchFamily="18" charset="0"/>
              </a:rPr>
              <a:t>		</a:t>
            </a: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zbirka domačega/družinskega filma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3" y="2956975"/>
            <a:ext cx="3821309" cy="2703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76" y="2956975"/>
            <a:ext cx="219456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21" y="2956975"/>
            <a:ext cx="3048000" cy="2703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75" y="4633780"/>
            <a:ext cx="2194561" cy="16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1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</a:t>
            </a:r>
            <a:r>
              <a:rPr lang="sl-SI" dirty="0" smtClean="0">
                <a:solidFill>
                  <a:srgbClr val="C00000"/>
                </a:solidFill>
                <a:latin typeface="Cambria" panose="02040503050406030204" pitchFamily="18" charset="0"/>
              </a:rPr>
              <a:t>ZBIRKE FILMSKIH ARHIVOV</a:t>
            </a:r>
            <a:r>
              <a:rPr lang="sl-SI" sz="3200" dirty="0">
                <a:latin typeface="Cambria" panose="02040503050406030204" pitchFamily="18" charset="0"/>
              </a:rPr>
              <a:t>	 </a:t>
            </a:r>
            <a:r>
              <a:rPr lang="sl-SI" sz="3200" dirty="0" smtClean="0">
                <a:latin typeface="Cambria" panose="02040503050406030204" pitchFamily="18" charset="0"/>
              </a:rPr>
              <a:t> </a:t>
            </a:r>
            <a:r>
              <a:rPr lang="sl-SI" sz="2400" dirty="0" smtClean="0">
                <a:latin typeface="Cambria" panose="02040503050406030204" pitchFamily="18" charset="0"/>
              </a:rPr>
              <a:t>domači film  - 8, S8, 16 mm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</a:t>
            </a:r>
          </a:p>
          <a:p>
            <a:pPr marL="0" indent="0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	</a:t>
            </a:r>
            <a:r>
              <a:rPr lang="sl-SI" dirty="0"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7" y="1675265"/>
            <a:ext cx="4279710" cy="240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44" y="4272532"/>
            <a:ext cx="3048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35" y="1675265"/>
            <a:ext cx="4267539" cy="2400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19" y="4272532"/>
            <a:ext cx="3035830" cy="170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/>
          <a:stretch/>
        </p:blipFill>
        <p:spPr>
          <a:xfrm>
            <a:off x="7661030" y="4275786"/>
            <a:ext cx="2338243" cy="17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61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>
          <a:xfrm>
            <a:off x="838200" y="787791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Cambria" panose="02040503050406030204" pitchFamily="18" charset="0"/>
              </a:rPr>
              <a:t>	ZBIRKE FILMSKIH ARHIVOV</a:t>
            </a:r>
            <a:r>
              <a:rPr lang="sl-SI" sz="3600" dirty="0">
                <a:latin typeface="Cambria" panose="02040503050406030204" pitchFamily="18" charset="0"/>
              </a:rPr>
              <a:t>	  </a:t>
            </a:r>
            <a:r>
              <a:rPr lang="sl-SI" dirty="0">
                <a:latin typeface="Cambria" panose="02040503050406030204" pitchFamily="18" charset="0"/>
              </a:rPr>
              <a:t>domači film  - 8, S8, 16 </a:t>
            </a:r>
            <a:r>
              <a:rPr lang="sl-SI" dirty="0" smtClean="0">
                <a:latin typeface="Cambria" panose="02040503050406030204" pitchFamily="18" charset="0"/>
              </a:rPr>
              <a:t>mm</a:t>
            </a:r>
          </a:p>
          <a:p>
            <a:pPr marL="0" indent="0" algn="ctr"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sl-SI" dirty="0" smtClean="0">
                <a:latin typeface="Cambria" panose="02040503050406030204" pitchFamily="18" charset="0"/>
              </a:rPr>
              <a:t>ZGODBE IZ OMARE</a:t>
            </a:r>
          </a:p>
          <a:p>
            <a:pPr marL="0" indent="0" algn="ctr"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Zbiramo domače filme na 8, S8 in 16 mm traku!</a:t>
            </a:r>
            <a:endParaRPr lang="sl-SI" sz="2000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48" y="3045716"/>
            <a:ext cx="8459337" cy="31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391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36592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KONSERVIRANJE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̶̶̶̶̶̶̶̶̶̶̶̶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RESTAVRIRANJE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MED OHRANJANJEM IN PRIKAZOVANJEM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̶̶̶̶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ZBIRKE FILMSKIH </a:t>
            </a:r>
            <a:r>
              <a:rPr lang="sl-SI" dirty="0" smtClean="0">
                <a:latin typeface="Cambria" panose="02040503050406030204" pitchFamily="18" charset="0"/>
              </a:rPr>
              <a:t>ARHIVOV</a:t>
            </a:r>
            <a:endParaRPr lang="sl-S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878795" y="801859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400" dirty="0">
              <a:latin typeface="Cambria" panose="02040503050406030204" pitchFamily="18" charset="0"/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956385" y="1139484"/>
            <a:ext cx="10515600" cy="538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Cambria" panose="02040503050406030204" pitchFamily="18" charset="0"/>
              </a:rPr>
              <a:t>ANALOGNI FILM						DIGITALNI FILM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latin typeface="Cambria" panose="02040503050406030204" pitchFamily="18" charset="0"/>
              </a:rPr>
              <a:t>	</a:t>
            </a:r>
            <a:r>
              <a:rPr lang="sl-SI" dirty="0" smtClean="0">
                <a:latin typeface="Cambria" panose="02040503050406030204" pitchFamily="18" charset="0"/>
              </a:rPr>
              <a:t>							(digitalizirani)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>
              <a:latin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Slovenski filmski arhiv pri Arhivu Slovenije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Slovenska kinoteka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Radiotelevizija Slovenija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000" dirty="0" smtClean="0">
                <a:latin typeface="Cambria" panose="02040503050406030204" pitchFamily="18" charset="0"/>
              </a:rPr>
              <a:t>Slovenski filmski center</a:t>
            </a:r>
            <a:endParaRPr lang="sl-SI" sz="2000" dirty="0">
              <a:latin typeface="Cambria" panose="020405030504060302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07725" y="1816937"/>
            <a:ext cx="4121624" cy="13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835021" y="2006221"/>
            <a:ext cx="4067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5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182" cy="2670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5" y="4711716"/>
            <a:ext cx="642425" cy="2146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41" y="515554"/>
            <a:ext cx="8348790" cy="2555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2" y="3904438"/>
            <a:ext cx="42926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43" y="4272928"/>
            <a:ext cx="2005175" cy="161455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337481" y="3348672"/>
            <a:ext cx="996286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595</Words>
  <Application>Microsoft Office PowerPoint</Application>
  <PresentationFormat>Širokozaslonsko</PresentationFormat>
  <Paragraphs>507</Paragraphs>
  <Slides>79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Cambria</vt:lpstr>
      <vt:lpstr>Office Theme</vt:lpstr>
      <vt:lpstr>PowerPointova predstavitev</vt:lpstr>
      <vt:lpstr>Ohranimo gibljive podobe!</vt:lpstr>
      <vt:lpstr>27. oktober – svetovni dan avdiovizualne dediščine</vt:lpstr>
      <vt:lpstr>avdiovizualna dediščina</vt:lpstr>
      <vt:lpstr>avdiovizualna dediščina</vt:lpstr>
      <vt:lpstr>avdiovizualna dediščina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ziga.BPhys@gmail.com</dc:creator>
  <cp:lastModifiedBy>Petra</cp:lastModifiedBy>
  <cp:revision>86</cp:revision>
  <dcterms:created xsi:type="dcterms:W3CDTF">2017-12-11T16:47:38Z</dcterms:created>
  <dcterms:modified xsi:type="dcterms:W3CDTF">2018-10-25T10:07:56Z</dcterms:modified>
</cp:coreProperties>
</file>