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1" r:id="rId2"/>
    <p:sldId id="256" r:id="rId3"/>
    <p:sldId id="268" r:id="rId4"/>
    <p:sldId id="269" r:id="rId5"/>
    <p:sldId id="262" r:id="rId6"/>
    <p:sldId id="259" r:id="rId7"/>
    <p:sldId id="261" r:id="rId8"/>
    <p:sldId id="270" r:id="rId9"/>
    <p:sldId id="258" r:id="rId10"/>
  </p:sldIdLst>
  <p:sldSz cx="9144000" cy="5143500" type="screen16x9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63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325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9C70D-1010-44E5-8054-27DC7A96285E}" type="datetimeFigureOut">
              <a:rPr lang="sl-SI" smtClean="0"/>
              <a:pPr/>
              <a:t>19. 03. 2018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FD9A5-557C-4CE0-8835-9955AE4390F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7182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757907"/>
          </a:xfrm>
        </p:spPr>
        <p:txBody>
          <a:bodyPr>
            <a:noAutofit/>
          </a:bodyPr>
          <a:lstStyle>
            <a:lvl1pPr algn="l">
              <a:defRPr sz="4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2643758"/>
            <a:ext cx="7776864" cy="504056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8716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5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928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n vsebin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4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01705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slov in vsebin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4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78137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5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49420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slov in vsebin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4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30863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5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40994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slov in vsebin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4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4508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slov in vsebin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4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38753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aslov in vsebin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4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31175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aslov in vsebin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4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7716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757907"/>
          </a:xfrm>
        </p:spPr>
        <p:txBody>
          <a:bodyPr>
            <a:noAutofit/>
          </a:bodyPr>
          <a:lstStyle>
            <a:lvl1pPr algn="l">
              <a:defRPr sz="4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2643758"/>
            <a:ext cx="7776864" cy="504056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35113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aslov in vsebin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4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1665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757907"/>
          </a:xfrm>
        </p:spPr>
        <p:txBody>
          <a:bodyPr>
            <a:noAutofit/>
          </a:bodyPr>
          <a:lstStyle>
            <a:lvl1pPr algn="l">
              <a:defRPr sz="4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2643758"/>
            <a:ext cx="7776864" cy="504056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6024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757907"/>
          </a:xfrm>
        </p:spPr>
        <p:txBody>
          <a:bodyPr>
            <a:noAutofit/>
          </a:bodyPr>
          <a:lstStyle>
            <a:lvl1pPr algn="l">
              <a:defRPr sz="4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2643758"/>
            <a:ext cx="7776864" cy="504056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7778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757907"/>
          </a:xfrm>
        </p:spPr>
        <p:txBody>
          <a:bodyPr>
            <a:noAutofit/>
          </a:bodyPr>
          <a:lstStyle>
            <a:lvl1pPr algn="l">
              <a:defRPr sz="4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2643758"/>
            <a:ext cx="7776864" cy="504056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9233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757907"/>
          </a:xfrm>
        </p:spPr>
        <p:txBody>
          <a:bodyPr>
            <a:noAutofit/>
          </a:bodyPr>
          <a:lstStyle>
            <a:lvl1pPr algn="l">
              <a:defRPr sz="4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2643758"/>
            <a:ext cx="7776864" cy="504056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493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757907"/>
          </a:xfrm>
        </p:spPr>
        <p:txBody>
          <a:bodyPr>
            <a:noAutofit/>
          </a:bodyPr>
          <a:lstStyle>
            <a:lvl1pPr algn="l">
              <a:defRPr sz="4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2643758"/>
            <a:ext cx="7776864" cy="504056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6039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Naslovni diapozitiv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757907"/>
          </a:xfrm>
        </p:spPr>
        <p:txBody>
          <a:bodyPr>
            <a:noAutofit/>
          </a:bodyPr>
          <a:lstStyle>
            <a:lvl1pPr algn="l">
              <a:defRPr sz="4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2643758"/>
            <a:ext cx="7776864" cy="504056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3272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3528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5957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929CA-29FF-4549-9B35-69524C5342AB}" type="datetimeFigureOut">
              <a:rPr lang="sl-SI" smtClean="0"/>
              <a:pPr/>
              <a:t>19. 03. 2018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53EAF-52FD-4DFF-8094-52CC99EFE9E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186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50" r:id="rId9"/>
    <p:sldLayoutId id="2147483680" r:id="rId10"/>
    <p:sldLayoutId id="2147483672" r:id="rId11"/>
    <p:sldLayoutId id="2147483673" r:id="rId12"/>
    <p:sldLayoutId id="2147483681" r:id="rId13"/>
    <p:sldLayoutId id="2147483674" r:id="rId14"/>
    <p:sldLayoutId id="2147483682" r:id="rId15"/>
    <p:sldLayoutId id="2147483675" r:id="rId16"/>
    <p:sldLayoutId id="2147483676" r:id="rId17"/>
    <p:sldLayoutId id="2147483677" r:id="rId18"/>
    <p:sldLayoutId id="2147483678" r:id="rId19"/>
    <p:sldLayoutId id="2147483679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faweb.org/wp-content/uploads/2013/10/Discussion_Quality.pdf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emf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16449" y="2795045"/>
            <a:ext cx="6805748" cy="813134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sl-SI" b="1" i="0" dirty="0">
                <a:latin typeface="+mn-lt"/>
              </a:rPr>
              <a:t>Uvodni modul: Filmska vzgoja v učilnici in v kinu </a:t>
            </a:r>
            <a:r>
              <a:rPr lang="sl-SI" b="1" i="0" dirty="0" smtClean="0">
                <a:latin typeface="+mn-lt"/>
              </a:rPr>
              <a:t>– Načela filmske vzgoje programa Kinobalon</a:t>
            </a:r>
          </a:p>
          <a:p>
            <a:pPr algn="l"/>
            <a:r>
              <a:rPr lang="sl-SI" b="1" i="0" dirty="0" smtClean="0">
                <a:latin typeface="+mn-lt"/>
              </a:rPr>
              <a:t>Predavateljica: Barbara Kelbl</a:t>
            </a:r>
            <a:endParaRPr lang="sl-SI" b="1" i="0" dirty="0">
              <a:latin typeface="+mn-lt"/>
            </a:endParaRPr>
          </a:p>
          <a:p>
            <a:pPr algn="l"/>
            <a:r>
              <a:rPr lang="sl-SI" b="1" i="0" dirty="0" smtClean="0">
                <a:latin typeface="+mn-lt"/>
              </a:rPr>
              <a:t>Radovljica, 7.12.2017</a:t>
            </a:r>
            <a:endParaRPr lang="sl-SI" b="1" i="0" dirty="0">
              <a:latin typeface="+mn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50405"/>
            <a:ext cx="2320290" cy="71953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362363"/>
            <a:ext cx="1579300" cy="76438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515966"/>
            <a:ext cx="1425785" cy="351473"/>
          </a:xfrm>
          <a:prstGeom prst="rect">
            <a:avLst/>
          </a:prstGeom>
        </p:spPr>
      </p:pic>
      <p:pic>
        <p:nvPicPr>
          <p:cNvPr id="8" name="Picture 3" descr="../Downloads/Evropski%20socialni%20sklad/¶ivali%20barvne/sova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74360"/>
            <a:ext cx="471488" cy="63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88" y="43371"/>
            <a:ext cx="4968552" cy="276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630221" y="123478"/>
            <a:ext cx="7772400" cy="1224135"/>
          </a:xfrm>
        </p:spPr>
        <p:txBody>
          <a:bodyPr/>
          <a:lstStyle/>
          <a:p>
            <a:r>
              <a:rPr lang="sl-SI" sz="3200" b="1" dirty="0" smtClean="0"/>
              <a:t>Filmska vzgoja – vodenje pogovorov</a:t>
            </a:r>
            <a:endParaRPr lang="sl-SI" sz="3200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630221" y="3651870"/>
            <a:ext cx="7776864" cy="504056"/>
          </a:xfrm>
        </p:spPr>
        <p:txBody>
          <a:bodyPr>
            <a:normAutofit/>
          </a:bodyPr>
          <a:lstStyle/>
          <a:p>
            <a:r>
              <a:rPr lang="sl-SI" sz="2000" i="0" dirty="0" smtClean="0"/>
              <a:t>Barbara Kelbl, Kinodvor</a:t>
            </a:r>
          </a:p>
          <a:p>
            <a:endParaRPr lang="sl-SI" sz="2000" i="0" dirty="0"/>
          </a:p>
        </p:txBody>
      </p:sp>
      <p:pic>
        <p:nvPicPr>
          <p:cNvPr id="6" name="Označba mesta vseb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"/>
          <a:stretch/>
        </p:blipFill>
        <p:spPr>
          <a:xfrm>
            <a:off x="755576" y="1275606"/>
            <a:ext cx="3245492" cy="2195905"/>
          </a:xfrm>
          <a:prstGeom prst="rect">
            <a:avLst/>
          </a:prstGeom>
        </p:spPr>
      </p:pic>
      <p:pic>
        <p:nvPicPr>
          <p:cNvPr id="7" name="Slika 6" descr="121005_Otroci_z_gore_Napf_PREDPREMIERA_003.jpg"/>
          <p:cNvPicPr>
            <a:picLocks noChangeAspect="1"/>
          </p:cNvPicPr>
          <p:nvPr/>
        </p:nvPicPr>
        <p:blipFill rotWithShape="1">
          <a:blip r:embed="rId3" cstate="print"/>
          <a:srcRect l="3826" t="1" b="-4488"/>
          <a:stretch/>
        </p:blipFill>
        <p:spPr>
          <a:xfrm>
            <a:off x="4036092" y="1275606"/>
            <a:ext cx="3322221" cy="2299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1. korak – izbira filma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457200" y="771550"/>
            <a:ext cx="4690864" cy="36004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sl-SI" sz="2300" b="1" dirty="0" smtClean="0"/>
              <a:t>(</a:t>
            </a:r>
            <a:r>
              <a:rPr lang="sl-SI" sz="2300" b="1" dirty="0" err="1" smtClean="0"/>
              <a:t>Pre</a:t>
            </a:r>
            <a:r>
              <a:rPr lang="sl-SI" sz="2300" b="1" dirty="0" smtClean="0"/>
              <a:t>)velika izbira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sl-SI" sz="2300" b="1" dirty="0"/>
              <a:t>V</a:t>
            </a:r>
            <a:r>
              <a:rPr lang="sl-SI" sz="2300" b="1" dirty="0" smtClean="0"/>
              <a:t>loga šole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buNone/>
            </a:pPr>
            <a:endParaRPr lang="sl-SI" sz="700" b="1" dirty="0" smtClean="0"/>
          </a:p>
          <a:p>
            <a:pPr marL="0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sl-SI" sz="2300" b="1" dirty="0" smtClean="0"/>
              <a:t>Raznovrstnost – širjenje filmskih obzorij</a:t>
            </a:r>
          </a:p>
          <a:p>
            <a:pPr lvl="0"/>
            <a:r>
              <a:rPr lang="sl-SI" sz="1800" dirty="0"/>
              <a:t>vrste (animirani, igrani, dokumentarni, eksperimentalni) </a:t>
            </a:r>
          </a:p>
          <a:p>
            <a:pPr lvl="0"/>
            <a:r>
              <a:rPr lang="sl-SI" sz="1800" dirty="0"/>
              <a:t>kratki in celovečerni</a:t>
            </a:r>
          </a:p>
          <a:p>
            <a:pPr lvl="0"/>
            <a:r>
              <a:rPr lang="sl-SI" sz="1800" dirty="0"/>
              <a:t>žanri </a:t>
            </a:r>
            <a:endParaRPr lang="sl-SI" sz="1800" dirty="0" smtClean="0"/>
          </a:p>
          <a:p>
            <a:pPr lvl="0"/>
            <a:r>
              <a:rPr lang="sl-SI" sz="1800" dirty="0" smtClean="0"/>
              <a:t>bližina </a:t>
            </a:r>
            <a:r>
              <a:rPr lang="sl-SI" sz="1800" dirty="0"/>
              <a:t>– oddaljenost (teme, </a:t>
            </a:r>
            <a:r>
              <a:rPr lang="sl-SI" sz="1800" dirty="0" smtClean="0"/>
              <a:t>avt. pristopi, </a:t>
            </a:r>
            <a:r>
              <a:rPr lang="sl-SI" sz="1800" dirty="0"/>
              <a:t>jaz – </a:t>
            </a:r>
            <a:r>
              <a:rPr lang="sl-SI" sz="1800" dirty="0" smtClean="0"/>
              <a:t>drugi)</a:t>
            </a:r>
            <a:endParaRPr lang="sl-SI" sz="1800" dirty="0"/>
          </a:p>
          <a:p>
            <a:pPr lvl="0"/>
            <a:r>
              <a:rPr lang="sl-SI" sz="1800" dirty="0"/>
              <a:t>sodobni film – klasike</a:t>
            </a:r>
          </a:p>
          <a:p>
            <a:pPr lvl="0"/>
            <a:r>
              <a:rPr lang="sl-SI" sz="1800" dirty="0"/>
              <a:t>slovenski film – filmi drugih držav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sl-SI" sz="1800" b="1" dirty="0" smtClean="0"/>
              <a:t>Filmska vzgoja je v marsičem prav v primerjavi.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buNone/>
            </a:pPr>
            <a:endParaRPr lang="sl-SI" sz="700" b="1" dirty="0" smtClean="0"/>
          </a:p>
          <a:p>
            <a:pPr marL="0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sl-SI" sz="2300" b="1" dirty="0" smtClean="0"/>
              <a:t>Kakovost</a:t>
            </a:r>
          </a:p>
        </p:txBody>
      </p:sp>
      <p:pic>
        <p:nvPicPr>
          <p:cNvPr id="14" name="Picture 2" descr="http://www.kinodvor.org/spored/arhiv-filmov/couleur-de-peau-miel/images/iman/medena-koza_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89" y="1882447"/>
            <a:ext cx="2482338" cy="134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kinoptuj.si/wp-content/uploads/2013/01/ernest-in-celest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611" y="339502"/>
            <a:ext cx="2081657" cy="153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cityofwomen.org/sites/default/files/projekti/HANA%20MAKMALBAF%20web.jpg?12845799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731" y="339502"/>
            <a:ext cx="2308369" cy="153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Rezultat iskanja slik za film le ballon rou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60" y="1879986"/>
            <a:ext cx="1400941" cy="153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Rezultat iskanja slik za razredni sovražni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80" y="3223874"/>
            <a:ext cx="2010695" cy="134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http://www.kinodvor.org/spored/arhiv/american-honey/images/iman/getimageimage-id-3678_11118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1" r="-4187"/>
          <a:stretch/>
        </p:blipFill>
        <p:spPr bwMode="auto">
          <a:xfrm>
            <a:off x="7736202" y="3198935"/>
            <a:ext cx="1397656" cy="135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33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Kaj je kakovosten film?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457200" y="771550"/>
            <a:ext cx="8435280" cy="367240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sl-SI" sz="1800" b="1" dirty="0" smtClean="0"/>
              <a:t>ECFA - vodila, kaj je kakovosten film za otroke in mlade: </a:t>
            </a:r>
            <a:r>
              <a:rPr lang="sl-SI" sz="1800" u="sng" dirty="0" smtClean="0">
                <a:hlinkClick r:id="rId2"/>
              </a:rPr>
              <a:t>http</a:t>
            </a:r>
            <a:r>
              <a:rPr lang="sl-SI" sz="1800" u="sng" dirty="0">
                <a:hlinkClick r:id="rId2"/>
              </a:rPr>
              <a:t>://</a:t>
            </a:r>
            <a:r>
              <a:rPr lang="sl-SI" sz="1800" u="sng" dirty="0" smtClean="0">
                <a:hlinkClick r:id="rId2"/>
              </a:rPr>
              <a:t>www.ecfaweb.org</a:t>
            </a:r>
            <a:endParaRPr lang="sl-SI" sz="1800" b="1" dirty="0" smtClean="0"/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sl-SI" sz="1800" b="1" dirty="0" smtClean="0"/>
              <a:t>govori s perspektive otroke ali mladega 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sl-SI" sz="1800" b="1" dirty="0" smtClean="0"/>
              <a:t>večplastnost </a:t>
            </a:r>
            <a:r>
              <a:rPr lang="sl-SI" sz="1800" dirty="0" smtClean="0"/>
              <a:t>(aktivni gledalec)</a:t>
            </a:r>
            <a:endParaRPr lang="sl-SI" sz="1800" b="1" dirty="0" smtClean="0"/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sl-SI" sz="1800" b="1" dirty="0" smtClean="0"/>
              <a:t>odprtost </a:t>
            </a:r>
            <a:r>
              <a:rPr lang="sl-SI" sz="1800" dirty="0" smtClean="0"/>
              <a:t>(vprašanja, ne enoznačni odgovori)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sl-SI" sz="1800" b="1" dirty="0"/>
              <a:t>presega ustaljene stereotipe in klišeje</a:t>
            </a:r>
            <a:r>
              <a:rPr lang="sl-SI" sz="1800" dirty="0"/>
              <a:t> (zgodba, liki, prikaz)</a:t>
            </a:r>
            <a:endParaRPr lang="sl-SI" sz="1800" b="1" dirty="0"/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sl-SI" sz="1800" b="1" dirty="0" smtClean="0"/>
              <a:t>širina</a:t>
            </a:r>
            <a:r>
              <a:rPr lang="sl-SI" sz="1800" dirty="0" smtClean="0"/>
              <a:t> (novi svetovi, že poznani – novi zorni kot)</a:t>
            </a:r>
            <a:endParaRPr lang="sl-SI" sz="1800" b="1" dirty="0" smtClean="0"/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sl-SI" sz="1800" b="1" dirty="0"/>
              <a:t>„nagovarjajo srce in </a:t>
            </a:r>
            <a:r>
              <a:rPr lang="sl-SI" sz="1800" b="1" dirty="0" smtClean="0"/>
              <a:t>zaposlijo razum</a:t>
            </a:r>
            <a:r>
              <a:rPr lang="sl-SI" sz="1800" b="1" dirty="0"/>
              <a:t>“ </a:t>
            </a:r>
            <a:r>
              <a:rPr lang="sl-SI" sz="1800" dirty="0"/>
              <a:t>(Borčić</a:t>
            </a:r>
            <a:r>
              <a:rPr lang="sl-SI" sz="1800" dirty="0" smtClean="0"/>
              <a:t>) - razmislek</a:t>
            </a:r>
            <a:endParaRPr lang="sl-SI" sz="1800" dirty="0"/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sl-SI" sz="1800" b="1" dirty="0" smtClean="0"/>
              <a:t>vsebina neločljivo povezana z obliko</a:t>
            </a:r>
            <a:r>
              <a:rPr lang="sl-SI" sz="1800" dirty="0" smtClean="0"/>
              <a:t> (vpliv na doživetje)</a:t>
            </a:r>
            <a:endParaRPr lang="sl-SI" sz="1800" b="1" dirty="0" smtClean="0"/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sl-SI" sz="1800" b="1" dirty="0" smtClean="0"/>
              <a:t>avtorski pečat </a:t>
            </a:r>
            <a:r>
              <a:rPr lang="sl-SI" sz="1800" dirty="0" smtClean="0"/>
              <a:t>(kakovostna vizualna podoba, nove, svojevrstne filmske govorice)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sl-SI" sz="1800" b="1" dirty="0" smtClean="0"/>
              <a:t>kakovost celostne izkušnje </a:t>
            </a:r>
            <a:r>
              <a:rPr lang="sl-SI" sz="1800" dirty="0" smtClean="0"/>
              <a:t>(film kot celostno umetniško doživetje, film kot pripomoček in ilustracija)</a:t>
            </a:r>
            <a:endParaRPr lang="sl-SI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9785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Vsiljivki </a:t>
            </a:r>
            <a:r>
              <a:rPr lang="sl-SI" sz="2400" b="1" dirty="0"/>
              <a:t>(</a:t>
            </a:r>
            <a:r>
              <a:rPr lang="sl-SI" sz="2400" b="1" dirty="0" err="1"/>
              <a:t>Thea</a:t>
            </a:r>
            <a:r>
              <a:rPr lang="sl-SI" sz="2400" b="1" dirty="0"/>
              <a:t> </a:t>
            </a:r>
            <a:r>
              <a:rPr lang="sl-SI" sz="2400" b="1" dirty="0" err="1" smtClean="0"/>
              <a:t>Hvistendahl</a:t>
            </a:r>
            <a:r>
              <a:rPr lang="sl-SI" sz="2400" b="1" dirty="0" smtClean="0"/>
              <a:t>, Norveška</a:t>
            </a:r>
            <a:r>
              <a:rPr lang="sl-SI" sz="2400" b="1" dirty="0"/>
              <a:t>, </a:t>
            </a:r>
            <a:r>
              <a:rPr lang="sl-SI" sz="2400" b="1" dirty="0" smtClean="0"/>
              <a:t>2016, 5 min)</a:t>
            </a:r>
            <a:endParaRPr lang="sl-SI" sz="2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payload471.cargocollective.com/1/21/699752/11733578/Skjermbilde-2016-07-10-kl.-01.38.39_100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08" y="915988"/>
            <a:ext cx="6691852" cy="34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9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Pogovor - načela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457200" y="750945"/>
            <a:ext cx="8686800" cy="403244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sl-SI" sz="1800" b="1" dirty="0" smtClean="0"/>
              <a:t>izhajamo iz filma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sl-SI" sz="1800" b="1" dirty="0" smtClean="0"/>
              <a:t>opredeljevanje do filma </a:t>
            </a:r>
            <a:endParaRPr lang="sl-SI" sz="1800" dirty="0" smtClean="0"/>
          </a:p>
          <a:p>
            <a:pPr lvl="1">
              <a:lnSpc>
                <a:spcPct val="13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</a:pPr>
            <a:r>
              <a:rPr lang="sl-SI" sz="1800" dirty="0" smtClean="0"/>
              <a:t>vprašanja: kaj se je zgodilo</a:t>
            </a:r>
            <a:r>
              <a:rPr lang="sl-SI" sz="1800" dirty="0"/>
              <a:t>, kdo </a:t>
            </a:r>
            <a:r>
              <a:rPr lang="sl-SI" sz="1800" dirty="0" smtClean="0"/>
              <a:t>…, kako ste to videli, kako je bilo prikazano, zakaj, kako razumete ..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</a:pPr>
            <a:r>
              <a:rPr lang="sl-SI" sz="1800" dirty="0" smtClean="0"/>
              <a:t>trikotnik </a:t>
            </a:r>
            <a:r>
              <a:rPr lang="sl-SI" sz="1800" dirty="0"/>
              <a:t>–film, gledalec, </a:t>
            </a:r>
            <a:r>
              <a:rPr lang="sl-SI" sz="1800" dirty="0" smtClean="0"/>
              <a:t>življenje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</a:pPr>
            <a:r>
              <a:rPr lang="sl-SI" sz="1800" dirty="0" smtClean="0"/>
              <a:t>ni cilj (samo) znanje, ampak raziskujemo čustveno in estetsko doživetje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sl-SI" sz="1800" b="1" dirty="0"/>
              <a:t>ubesedit </a:t>
            </a:r>
            <a:r>
              <a:rPr lang="sl-SI" sz="1800" b="1" dirty="0" smtClean="0"/>
              <a:t>doživetje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</a:pPr>
            <a:r>
              <a:rPr lang="sl-SI" sz="1800" dirty="0"/>
              <a:t>različne poti </a:t>
            </a:r>
            <a:r>
              <a:rPr lang="sl-SI" sz="1800" dirty="0" smtClean="0"/>
              <a:t>do izražanja</a:t>
            </a:r>
            <a:endParaRPr lang="sl-SI" sz="1800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sl-SI" sz="1800" b="1" dirty="0" smtClean="0"/>
              <a:t>dialog </a:t>
            </a:r>
            <a:r>
              <a:rPr lang="sl-SI" sz="1800" dirty="0" smtClean="0"/>
              <a:t>(s filmom in drugimi gledalci)</a:t>
            </a:r>
            <a:endParaRPr lang="sl-SI" sz="1800" b="1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sl-SI" sz="1800" b="1" dirty="0" smtClean="0"/>
              <a:t>spodbujati občutljivost </a:t>
            </a:r>
            <a:r>
              <a:rPr lang="sl-SI" sz="1800" b="1" dirty="0"/>
              <a:t>za filmski </a:t>
            </a:r>
            <a:r>
              <a:rPr lang="sl-SI" sz="1800" b="1" dirty="0" smtClean="0"/>
              <a:t>izraz </a:t>
            </a:r>
            <a:r>
              <a:rPr lang="sl-SI" sz="1800" dirty="0" smtClean="0"/>
              <a:t>(razlika s filmsko analizo </a:t>
            </a:r>
            <a:r>
              <a:rPr lang="sl-SI" sz="1800" dirty="0"/>
              <a:t>v ozkem pomenu </a:t>
            </a:r>
            <a:r>
              <a:rPr lang="sl-SI" sz="1800" dirty="0" smtClean="0"/>
              <a:t>besede)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sl-SI" sz="1800" b="1" dirty="0" smtClean="0"/>
              <a:t>iskanje pomena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sl-SI" sz="1800" b="1" dirty="0" smtClean="0"/>
              <a:t>postopnost (gledanje – doživljanje – interpretacija – gledanje …  primerjava …)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</a:pPr>
            <a:r>
              <a:rPr lang="sl-SI" sz="1800" dirty="0"/>
              <a:t>kontinuiran proces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</a:pPr>
            <a:r>
              <a:rPr lang="sl-SI" sz="1800" dirty="0"/>
              <a:t>bolj dolgotrajen, a manj tehničen od klasičnega podajanja znanja, bolj dinamičen, dialoški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</a:pPr>
            <a:r>
              <a:rPr lang="sl-SI" sz="1800" dirty="0"/>
              <a:t>aktivna vloga učencev  </a:t>
            </a:r>
            <a:r>
              <a:rPr lang="sl-SI" sz="1800" b="1" dirty="0" smtClean="0"/>
              <a:t>	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sl-SI" sz="1800" b="1" dirty="0" smtClean="0"/>
              <a:t>			„</a:t>
            </a:r>
            <a:r>
              <a:rPr lang="sl-SI" sz="1800" b="1" i="1" dirty="0" smtClean="0"/>
              <a:t>Ustvarit pogoje za stik, ki se bo morda razvil v srečanje</a:t>
            </a:r>
            <a:r>
              <a:rPr lang="sl-SI" sz="1800" b="1" dirty="0" smtClean="0"/>
              <a:t>“ </a:t>
            </a:r>
            <a:r>
              <a:rPr lang="sl-SI" sz="1800" dirty="0" smtClean="0"/>
              <a:t>(</a:t>
            </a:r>
            <a:r>
              <a:rPr lang="sl-SI" sz="1800" dirty="0" err="1" smtClean="0"/>
              <a:t>Bergala</a:t>
            </a:r>
            <a:r>
              <a:rPr lang="sl-SI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1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Vloga odraslega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403244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sl-SI" sz="1800" b="1" dirty="0" smtClean="0"/>
              <a:t>usmerjanje pogleda </a:t>
            </a:r>
            <a:r>
              <a:rPr lang="sl-SI" sz="1800" dirty="0" smtClean="0"/>
              <a:t>(kdo, kaj, zakaj, kako ste to videli, kako razumete …)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sl-SI" sz="1800" b="1" dirty="0" smtClean="0"/>
              <a:t>poslušanje</a:t>
            </a:r>
            <a:r>
              <a:rPr lang="sl-SI" sz="1800" dirty="0" smtClean="0"/>
              <a:t> (medsebojno, ne vsiljevanje in interpretacija)</a:t>
            </a:r>
            <a:endParaRPr lang="sl-SI" sz="1800" b="1" dirty="0" smtClean="0"/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sl-SI" sz="1800" b="1" dirty="0" smtClean="0"/>
              <a:t>usmerjanje dialoga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sl-SI" sz="1800" b="1" dirty="0" smtClean="0"/>
              <a:t>spodbujanje navdušenja, raziskovanja, zanimanja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sl-SI" sz="1800" b="1" dirty="0" smtClean="0"/>
              <a:t>širjenje filmskih obzorij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sl-SI" sz="1800" b="1" dirty="0" smtClean="0"/>
              <a:t>srečanje z </a:t>
            </a:r>
            <a:r>
              <a:rPr lang="sl-SI" sz="1800" b="1" dirty="0" err="1" smtClean="0"/>
              <a:t>drugostjo</a:t>
            </a:r>
            <a:r>
              <a:rPr lang="sl-SI" sz="1800" b="1" dirty="0" smtClean="0"/>
              <a:t> – v filmu / in drugačne metode, pristop</a:t>
            </a:r>
          </a:p>
        </p:txBody>
      </p:sp>
    </p:spTree>
    <p:extLst>
      <p:ext uri="{BB962C8B-B14F-4D97-AF65-F5344CB8AC3E}">
        <p14:creationId xmlns:p14="http://schemas.microsoft.com/office/powerpoint/2010/main" val="427889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Povzetek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4032448"/>
          </a:xfrm>
        </p:spPr>
        <p:txBody>
          <a:bodyPr/>
          <a:lstStyle/>
          <a:p>
            <a:pPr lvl="0"/>
            <a:r>
              <a:rPr lang="sl-SI" sz="1800" dirty="0"/>
              <a:t>Ne razlagamo zgodbe, ne sugeriramo njenega sporočila.</a:t>
            </a:r>
          </a:p>
          <a:p>
            <a:pPr lvl="0"/>
            <a:r>
              <a:rPr lang="sl-SI" sz="1800" dirty="0"/>
              <a:t> S podvprašanju spodbujamo k natančnejšemu opazovanju in utemeljevanju. </a:t>
            </a:r>
          </a:p>
          <a:p>
            <a:pPr lvl="0"/>
            <a:r>
              <a:rPr lang="sl-SI" sz="1800" dirty="0"/>
              <a:t> Spodbujamo k strpnemu poslušanju drug drugega, upoštevanju različnih pogledov.</a:t>
            </a:r>
          </a:p>
          <a:p>
            <a:pPr lvl="0"/>
            <a:r>
              <a:rPr lang="sl-SI" sz="1800" dirty="0"/>
              <a:t> Morebitna skupna stališča otroci oblikujejo sami.</a:t>
            </a:r>
          </a:p>
          <a:p>
            <a:pPr lvl="0"/>
            <a:r>
              <a:rPr lang="sl-SI" sz="1800" dirty="0"/>
              <a:t> Lahko jih spomnimo na kakšen detajl v zgodbi in spodbudimo, da razmislijo o njem. </a:t>
            </a:r>
          </a:p>
          <a:p>
            <a:pPr lvl="0"/>
            <a:r>
              <a:rPr lang="sl-SI" sz="1800" dirty="0"/>
              <a:t> Ključno je otrokovo doživljanje, vživetje v like in zgodbo in izražanje tega s pripovedovanjem in drugimi ustvarjalnimi dejavnostmi. 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buNone/>
            </a:pPr>
            <a:endParaRPr lang="sl-SI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16706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značba mesta vsebi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197775"/>
              </p:ext>
            </p:extLst>
          </p:nvPr>
        </p:nvGraphicFramePr>
        <p:xfrm>
          <a:off x="1144453" y="1276135"/>
          <a:ext cx="2050750" cy="2901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Acrobat Document" r:id="rId3" imgW="7557840" imgH="10695960" progId="AcroExch.Document.7">
                  <p:embed/>
                </p:oleObj>
              </mc:Choice>
              <mc:Fallback>
                <p:oleObj name="Acrobat Document" r:id="rId3" imgW="7557840" imgH="10695960" progId="AcroExch.Document.7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453" y="1276135"/>
                        <a:ext cx="2050750" cy="290159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>
                            <a:alpha val="32156"/>
                          </a:schemeClr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Slika 7" descr="anim-film-nas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01428" y="2938695"/>
            <a:ext cx="1003386" cy="1421477"/>
          </a:xfrm>
          <a:prstGeom prst="rect">
            <a:avLst/>
          </a:prstGeom>
        </p:spPr>
      </p:pic>
      <p:pic>
        <p:nvPicPr>
          <p:cNvPr id="9" name="Slika 8" descr="pikapacka-ns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3704" y="2908455"/>
            <a:ext cx="1038014" cy="1470534"/>
          </a:xfrm>
          <a:prstGeom prst="rect">
            <a:avLst/>
          </a:prstGeom>
        </p:spPr>
      </p:pic>
      <p:pic>
        <p:nvPicPr>
          <p:cNvPr id="10" name="Slika 9" descr="balon-ns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3656" y="2908456"/>
            <a:ext cx="1038023" cy="1470534"/>
          </a:xfrm>
          <a:prstGeom prst="rect">
            <a:avLst/>
          </a:prstGeom>
        </p:spPr>
      </p:pic>
      <p:sp>
        <p:nvSpPr>
          <p:cNvPr id="12" name="Ograda vsebine 4"/>
          <p:cNvSpPr txBox="1">
            <a:spLocks/>
          </p:cNvSpPr>
          <p:nvPr/>
        </p:nvSpPr>
        <p:spPr>
          <a:xfrm>
            <a:off x="4228416" y="279616"/>
            <a:ext cx="3753299" cy="1166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Zbirka Kinobalon </a:t>
            </a:r>
          </a:p>
          <a:p>
            <a:pPr marL="0" indent="0" algn="ctr">
              <a:buNone/>
            </a:pPr>
            <a:r>
              <a:rPr lang="sl-SI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knjižice za otroke</a:t>
            </a:r>
          </a:p>
          <a:p>
            <a:pPr marL="0" indent="0" algn="ctr">
              <a:buNone/>
            </a:pPr>
            <a:endParaRPr lang="sl-S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grada vsebine 4"/>
          <p:cNvSpPr txBox="1">
            <a:spLocks/>
          </p:cNvSpPr>
          <p:nvPr/>
        </p:nvSpPr>
        <p:spPr>
          <a:xfrm>
            <a:off x="111240" y="260419"/>
            <a:ext cx="4172728" cy="1043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Pedagoška gradiva</a:t>
            </a:r>
          </a:p>
          <a:p>
            <a:pPr marL="0" indent="0" algn="ctr">
              <a:buNone/>
            </a:pPr>
            <a:r>
              <a:rPr lang="sl-SI" sz="1800" b="1" dirty="0" smtClean="0">
                <a:solidFill>
                  <a:srgbClr val="FF0000"/>
                </a:solidFill>
              </a:rPr>
              <a:t>za učitelje in starše</a:t>
            </a:r>
          </a:p>
          <a:p>
            <a:pPr marL="0" indent="0" algn="ctr">
              <a:buNone/>
            </a:pPr>
            <a:endParaRPr lang="sl-SI" sz="1800" dirty="0" smtClean="0"/>
          </a:p>
        </p:txBody>
      </p:sp>
      <p:pic>
        <p:nvPicPr>
          <p:cNvPr id="2053" name="Picture 5" descr="http://www.kinodvor.org/kinobalon/knjizna-zbirka-kinobalon/images/custom/najinsvet-ns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672" y="1272738"/>
            <a:ext cx="1044142" cy="148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kinodvor.org/kinobalon/knjizna-zbirka-kinobalon/images/custom/sova.in.miska_naslovk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563" y="1272737"/>
            <a:ext cx="1053126" cy="149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www.kinodvor.org/kinobalon/knjizna-zbirka-kinobalon/images/custom/decek-ns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516" y="1283442"/>
            <a:ext cx="1038023" cy="147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oljeZBesedilom 16"/>
          <p:cNvSpPr txBox="1"/>
          <p:nvPr/>
        </p:nvSpPr>
        <p:spPr>
          <a:xfrm>
            <a:off x="2555776" y="4414481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Brezplačno dostopna na spletni strani. Posredujemo pred ogledom.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01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489</Words>
  <Application>Microsoft Office PowerPoint</Application>
  <PresentationFormat>Diaprojekcija na zaslonu (16:9)</PresentationFormat>
  <Paragraphs>67</Paragraphs>
  <Slides>9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Times New Roman</vt:lpstr>
      <vt:lpstr>Officeova tema</vt:lpstr>
      <vt:lpstr>Acrobat Document</vt:lpstr>
      <vt:lpstr> </vt:lpstr>
      <vt:lpstr>Filmska vzgoja – vodenje pogovorov</vt:lpstr>
      <vt:lpstr>1. korak – izbira filma</vt:lpstr>
      <vt:lpstr>Kaj je kakovosten film?</vt:lpstr>
      <vt:lpstr>Vsiljivki (Thea Hvistendahl, Norveška, 2016, 5 min)</vt:lpstr>
      <vt:lpstr>Pogovor - načela</vt:lpstr>
      <vt:lpstr>Vloga odraslega</vt:lpstr>
      <vt:lpstr>Povzetek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yfyfdS&lt;fv</dc:title>
  <dc:creator>Uporabnik</dc:creator>
  <cp:lastModifiedBy>Petra</cp:lastModifiedBy>
  <cp:revision>131</cp:revision>
  <dcterms:created xsi:type="dcterms:W3CDTF">2013-03-21T13:46:56Z</dcterms:created>
  <dcterms:modified xsi:type="dcterms:W3CDTF">2018-03-19T07:27:20Z</dcterms:modified>
</cp:coreProperties>
</file>