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7" r:id="rId2"/>
    <p:sldId id="325" r:id="rId3"/>
    <p:sldId id="374" r:id="rId4"/>
    <p:sldId id="338" r:id="rId5"/>
    <p:sldId id="347" r:id="rId6"/>
    <p:sldId id="348" r:id="rId7"/>
    <p:sldId id="409" r:id="rId8"/>
    <p:sldId id="339" r:id="rId9"/>
    <p:sldId id="350" r:id="rId10"/>
    <p:sldId id="379" r:id="rId11"/>
    <p:sldId id="377" r:id="rId12"/>
    <p:sldId id="351" r:id="rId13"/>
    <p:sldId id="355" r:id="rId14"/>
    <p:sldId id="394" r:id="rId15"/>
    <p:sldId id="395" r:id="rId16"/>
    <p:sldId id="396" r:id="rId17"/>
    <p:sldId id="397" r:id="rId18"/>
    <p:sldId id="398" r:id="rId19"/>
    <p:sldId id="356" r:id="rId20"/>
    <p:sldId id="383" r:id="rId21"/>
    <p:sldId id="385" r:id="rId22"/>
    <p:sldId id="410" r:id="rId23"/>
    <p:sldId id="387" r:id="rId24"/>
    <p:sldId id="359" r:id="rId25"/>
    <p:sldId id="390" r:id="rId26"/>
    <p:sldId id="399" r:id="rId27"/>
    <p:sldId id="400" r:id="rId28"/>
    <p:sldId id="401" r:id="rId29"/>
    <p:sldId id="402" r:id="rId30"/>
    <p:sldId id="404" r:id="rId31"/>
    <p:sldId id="405" r:id="rId32"/>
    <p:sldId id="406" r:id="rId33"/>
    <p:sldId id="407" r:id="rId34"/>
    <p:sldId id="408" r:id="rId35"/>
    <p:sldId id="393" r:id="rId36"/>
    <p:sldId id="411" r:id="rId3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08"/>
    <a:srgbClr val="007AD6"/>
    <a:srgbClr val="0081E2"/>
    <a:srgbClr val="E6BA00"/>
    <a:srgbClr val="DAB000"/>
    <a:srgbClr val="BFB605"/>
    <a:srgbClr val="C49F00"/>
    <a:srgbClr val="C8A200"/>
    <a:srgbClr val="0072C8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28.2.2018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načelo osredotočenosti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dirty="0">
                <a:cs typeface="Times New Roman" pitchFamily="18" charset="0"/>
              </a:rPr>
              <a:t>prizadevanja za zavzemanje perspektive, ki v svoji striktni </a:t>
            </a:r>
            <a:r>
              <a:rPr lang="sl-SI" sz="2400" b="1" dirty="0">
                <a:cs typeface="Times New Roman" pitchFamily="18" charset="0"/>
              </a:rPr>
              <a:t>osredotočenosti</a:t>
            </a:r>
            <a:r>
              <a:rPr lang="sl-SI" sz="2400" dirty="0">
                <a:cs typeface="Times New Roman" pitchFamily="18" charset="0"/>
              </a:rPr>
              <a:t> omogoča </a:t>
            </a:r>
            <a:r>
              <a:rPr lang="sl-SI" sz="2400" b="1" dirty="0">
                <a:cs typeface="Times New Roman" pitchFamily="18" charset="0"/>
              </a:rPr>
              <a:t>izločanje odvečnih dejavnikov </a:t>
            </a:r>
            <a:r>
              <a:rPr lang="sl-SI" sz="2400" dirty="0">
                <a:cs typeface="Times New Roman" pitchFamily="18" charset="0"/>
              </a:rPr>
              <a:t>iz</a:t>
            </a:r>
            <a:r>
              <a:rPr lang="sl-SI" sz="2400" b="1" dirty="0">
                <a:cs typeface="Times New Roman" pitchFamily="18" charset="0"/>
              </a:rPr>
              <a:t> konkretne </a:t>
            </a:r>
            <a:r>
              <a:rPr lang="sl-SI" sz="2400" dirty="0">
                <a:cs typeface="Times New Roman" pitchFamily="18" charset="0"/>
              </a:rPr>
              <a:t>– tudi najbolj običajne – </a:t>
            </a:r>
            <a:r>
              <a:rPr lang="sl-SI" sz="2400" b="1" dirty="0">
                <a:cs typeface="Times New Roman" pitchFamily="18" charset="0"/>
              </a:rPr>
              <a:t>izkušnje</a:t>
            </a:r>
            <a:r>
              <a:rPr lang="sl-SI" sz="2400" dirty="0">
                <a:cs typeface="Times New Roman" pitchFamily="18" charset="0"/>
              </a:rPr>
              <a:t> in tako razkriva njen </a:t>
            </a:r>
            <a:r>
              <a:rPr lang="sl-SI" sz="2400" b="1" dirty="0">
                <a:cs typeface="Times New Roman" pitchFamily="18" charset="0"/>
              </a:rPr>
              <a:t>dejanski pomen</a:t>
            </a:r>
          </a:p>
        </p:txBody>
      </p:sp>
    </p:spTree>
    <p:extLst>
      <p:ext uri="{BB962C8B-B14F-4D97-AF65-F5344CB8AC3E}">
        <p14:creationId xmlns:p14="http://schemas.microsoft.com/office/powerpoint/2010/main" val="356132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načelo izčiščenosti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dirty="0" smtClean="0">
                <a:cs typeface="Times New Roman" pitchFamily="18" charset="0"/>
              </a:rPr>
              <a:t>neposreden </a:t>
            </a:r>
            <a:r>
              <a:rPr lang="sl-SI" sz="2400" b="1" dirty="0">
                <a:cs typeface="Times New Roman" pitchFamily="18" charset="0"/>
              </a:rPr>
              <a:t>estetski angažma</a:t>
            </a:r>
            <a:r>
              <a:rPr lang="sl-SI" sz="2400" dirty="0">
                <a:cs typeface="Times New Roman" pitchFamily="18" charset="0"/>
              </a:rPr>
              <a:t>, ki v svoji </a:t>
            </a:r>
            <a:r>
              <a:rPr lang="sl-SI" sz="2400" b="1" dirty="0">
                <a:cs typeface="Times New Roman" pitchFamily="18" charset="0"/>
              </a:rPr>
              <a:t>izčiščenosti </a:t>
            </a:r>
            <a:r>
              <a:rPr lang="sl-SI" sz="2400" dirty="0">
                <a:cs typeface="Times New Roman" pitchFamily="18" charset="0"/>
              </a:rPr>
              <a:t>ne oživlja le zanimanja za </a:t>
            </a:r>
            <a:r>
              <a:rPr lang="sl-SI" sz="2400" b="1" dirty="0">
                <a:cs typeface="Times New Roman" pitchFamily="18" charset="0"/>
              </a:rPr>
              <a:t>običajnost življenja</a:t>
            </a:r>
            <a:r>
              <a:rPr lang="sl-SI" sz="2400" dirty="0">
                <a:cs typeface="Times New Roman" pitchFamily="18" charset="0"/>
              </a:rPr>
              <a:t>, temveč s prizadevanjem za umeščanje v </a:t>
            </a:r>
            <a:r>
              <a:rPr lang="sl-SI" sz="2400" b="1" dirty="0">
                <a:cs typeface="Times New Roman" pitchFamily="18" charset="0"/>
              </a:rPr>
              <a:t>neposredno aktualnost </a:t>
            </a:r>
            <a:r>
              <a:rPr lang="sl-SI" sz="2400" dirty="0">
                <a:cs typeface="Times New Roman" pitchFamily="18" charset="0"/>
              </a:rPr>
              <a:t>omogoča tudi </a:t>
            </a:r>
            <a:r>
              <a:rPr lang="sl-SI" sz="2400" b="1" dirty="0">
                <a:cs typeface="Times New Roman" pitchFamily="18" charset="0"/>
              </a:rPr>
              <a:t>raziskavo lastnih ustvarjalnih pogojev </a:t>
            </a:r>
          </a:p>
        </p:txBody>
      </p:sp>
    </p:spTree>
    <p:extLst>
      <p:ext uri="{BB962C8B-B14F-4D97-AF65-F5344CB8AC3E}">
        <p14:creationId xmlns:p14="http://schemas.microsoft.com/office/powerpoint/2010/main" val="623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sovpadanje načel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1"/>
            <a:ext cx="7848872" cy="3168353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Končni rezultat »uspešnega« sovpadanja načel </a:t>
            </a:r>
          </a:p>
          <a:p>
            <a:pPr marL="0" indent="0">
              <a:buNone/>
            </a:pPr>
            <a:endParaRPr lang="sl-SI" sz="48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predstavlja delo</a:t>
            </a:r>
            <a:r>
              <a:rPr lang="sl-SI" sz="8000" dirty="0">
                <a:cs typeface="Times New Roman" pitchFamily="18" charset="0"/>
              </a:rPr>
              <a:t>, ki v dosega čim večjo </a:t>
            </a:r>
            <a:r>
              <a:rPr lang="sl-SI" sz="8000" b="1" dirty="0">
                <a:cs typeface="Times New Roman" pitchFamily="18" charset="0"/>
              </a:rPr>
              <a:t>stopnjo izpolnjenosti</a:t>
            </a:r>
            <a:r>
              <a:rPr lang="sl-SI" sz="8000" dirty="0">
                <a:cs typeface="Times New Roman" pitchFamily="18" charset="0"/>
              </a:rPr>
              <a:t>, vendar ni svojevrstna realizacija izbrane ideje, temveč </a:t>
            </a:r>
            <a:r>
              <a:rPr lang="sl-SI" sz="8000" b="1" dirty="0">
                <a:cs typeface="Times New Roman" pitchFamily="18" charset="0"/>
              </a:rPr>
              <a:t>vzpostavljanje neposrednega razmerja s svetom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S strategijo </a:t>
            </a:r>
            <a:r>
              <a:rPr lang="sl-SI" sz="8000" b="1" dirty="0">
                <a:cs typeface="Times New Roman" pitchFamily="18" charset="0"/>
              </a:rPr>
              <a:t>zmanjševanja </a:t>
            </a:r>
            <a:r>
              <a:rPr lang="sl-SI" sz="8000" dirty="0">
                <a:cs typeface="Times New Roman" pitchFamily="18" charset="0"/>
              </a:rPr>
              <a:t>in </a:t>
            </a:r>
            <a:r>
              <a:rPr lang="sl-SI" sz="8000" b="1" dirty="0">
                <a:cs typeface="Times New Roman" pitchFamily="18" charset="0"/>
              </a:rPr>
              <a:t>omejevanja </a:t>
            </a:r>
            <a:r>
              <a:rPr lang="sl-SI" sz="8000" dirty="0">
                <a:cs typeface="Times New Roman" pitchFamily="18" charset="0"/>
              </a:rPr>
              <a:t>se stopnjuje </a:t>
            </a:r>
            <a:r>
              <a:rPr lang="sl-SI" sz="8000" b="1" dirty="0">
                <a:cs typeface="Times New Roman" pitchFamily="18" charset="0"/>
              </a:rPr>
              <a:t>ustvarjalna osredotočenost </a:t>
            </a:r>
            <a:r>
              <a:rPr lang="sl-SI" sz="8000" dirty="0">
                <a:cs typeface="Times New Roman" pitchFamily="18" charset="0"/>
              </a:rPr>
              <a:t>na »</a:t>
            </a:r>
            <a:r>
              <a:rPr lang="sl-SI" sz="8000" b="1" dirty="0">
                <a:cs typeface="Times New Roman" pitchFamily="18" charset="0"/>
              </a:rPr>
              <a:t>preostale</a:t>
            </a:r>
            <a:r>
              <a:rPr lang="sl-SI" sz="8000" dirty="0">
                <a:cs typeface="Times New Roman" pitchFamily="18" charset="0"/>
              </a:rPr>
              <a:t>« elemente, ki tako odločno </a:t>
            </a:r>
            <a:r>
              <a:rPr lang="sl-SI" sz="8000" b="1" dirty="0">
                <a:cs typeface="Times New Roman" pitchFamily="18" charset="0"/>
              </a:rPr>
              <a:t>pridobivajo </a:t>
            </a:r>
            <a:r>
              <a:rPr lang="sl-SI" sz="8000" dirty="0">
                <a:cs typeface="Times New Roman" pitchFamily="18" charset="0"/>
              </a:rPr>
              <a:t>v stopnjevanju svoje neposredne </a:t>
            </a:r>
            <a:r>
              <a:rPr lang="sl-SI" sz="8000" b="1" dirty="0">
                <a:cs typeface="Times New Roman" pitchFamily="18" charset="0"/>
              </a:rPr>
              <a:t>izrazne učinkovitosti</a:t>
            </a:r>
            <a:r>
              <a:rPr lang="sl-SI" sz="8000" dirty="0">
                <a:cs typeface="Times New Roman" pitchFamily="18" charset="0"/>
              </a:rPr>
              <a:t>.  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Hkrati se v usmerjenostjo v </a:t>
            </a:r>
            <a:r>
              <a:rPr lang="sl-SI" sz="8000" b="1" dirty="0">
                <a:cs typeface="Times New Roman" pitchFamily="18" charset="0"/>
              </a:rPr>
              <a:t>zdajšnjost</a:t>
            </a:r>
            <a:r>
              <a:rPr lang="sl-SI" sz="8000" dirty="0">
                <a:cs typeface="Times New Roman" pitchFamily="18" charset="0"/>
              </a:rPr>
              <a:t>, v neposrednost </a:t>
            </a:r>
            <a:r>
              <a:rPr lang="sl-SI" sz="8000" b="1" dirty="0">
                <a:cs typeface="Times New Roman" pitchFamily="18" charset="0"/>
              </a:rPr>
              <a:t>trenutnosti</a:t>
            </a:r>
            <a:r>
              <a:rPr lang="sl-SI" sz="8000" dirty="0">
                <a:cs typeface="Times New Roman" pitchFamily="18" charset="0"/>
              </a:rPr>
              <a:t>, ustvarjalna zavzemanja obračajo k problemom </a:t>
            </a:r>
            <a:r>
              <a:rPr lang="sl-SI" sz="8000" b="1" dirty="0">
                <a:cs typeface="Times New Roman" pitchFamily="18" charset="0"/>
              </a:rPr>
              <a:t>zaznavanja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dojemanja sveta</a:t>
            </a:r>
            <a:r>
              <a:rPr lang="sl-SI" sz="8000" dirty="0">
                <a:cs typeface="Times New Roman" pitchFamily="18" charset="0"/>
              </a:rPr>
              <a:t>, s tem pa k samemu </a:t>
            </a:r>
            <a:r>
              <a:rPr lang="sl-SI" sz="8000" b="1" dirty="0">
                <a:cs typeface="Times New Roman" pitchFamily="18" charset="0"/>
              </a:rPr>
              <a:t>subjektu</a:t>
            </a:r>
            <a:r>
              <a:rPr lang="sl-SI" sz="8000" dirty="0">
                <a:cs typeface="Times New Roman" pitchFamily="18" charset="0"/>
              </a:rPr>
              <a:t> in strukturi posameznikove </a:t>
            </a:r>
            <a:r>
              <a:rPr lang="sl-SI" sz="8000" b="1" dirty="0">
                <a:cs typeface="Times New Roman" pitchFamily="18" charset="0"/>
              </a:rPr>
              <a:t>istovetnosti</a:t>
            </a:r>
            <a:r>
              <a:rPr lang="sl-SI" sz="80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3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določila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OSNOVNA DOLOČILA MINIMALIZMA</a:t>
            </a:r>
          </a:p>
          <a:p>
            <a:pPr marL="0" indent="0">
              <a:buNone/>
            </a:pPr>
            <a:r>
              <a:rPr lang="sl-SI" sz="1400" dirty="0">
                <a:cs typeface="Times New Roman" pitchFamily="18" charset="0"/>
              </a:rPr>
              <a:t> 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nedramatičnost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redkobesednost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počasnost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odtujenost</a:t>
            </a:r>
            <a:r>
              <a:rPr lang="sl-SI" sz="2400" b="1" dirty="0">
                <a:cs typeface="Times New Roman" pitchFamily="18" charset="0"/>
              </a:rPr>
              <a:t>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zadržanost</a:t>
            </a:r>
          </a:p>
        </p:txBody>
      </p:sp>
    </p:spTree>
    <p:extLst>
      <p:ext uri="{BB962C8B-B14F-4D97-AF65-F5344CB8AC3E}">
        <p14:creationId xmlns:p14="http://schemas.microsoft.com/office/powerpoint/2010/main" val="271149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določila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9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nedramatičnost </a:t>
            </a:r>
          </a:p>
          <a:p>
            <a:pPr marL="0" indent="0">
              <a:buNone/>
            </a:pP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itchFamily="18" charset="0"/>
              </a:rPr>
              <a:t>nikakršne jasno razvidne </a:t>
            </a:r>
            <a:r>
              <a:rPr lang="sl-SI" sz="8800" b="1" dirty="0">
                <a:cs typeface="Times New Roman" pitchFamily="18" charset="0"/>
              </a:rPr>
              <a:t>dramatizacije</a:t>
            </a:r>
          </a:p>
          <a:p>
            <a:pPr marL="715963" indent="-357188">
              <a:buNone/>
            </a:pPr>
            <a:endParaRPr lang="sl-SI" sz="37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itchFamily="18" charset="0"/>
              </a:rPr>
              <a:t>brez </a:t>
            </a:r>
            <a:r>
              <a:rPr lang="sl-SI" sz="8800" b="1" dirty="0">
                <a:cs typeface="Times New Roman" pitchFamily="18" charset="0"/>
              </a:rPr>
              <a:t>začetka</a:t>
            </a:r>
            <a:r>
              <a:rPr lang="sl-SI" sz="8800" dirty="0">
                <a:cs typeface="Times New Roman" pitchFamily="18" charset="0"/>
              </a:rPr>
              <a:t>, brez </a:t>
            </a:r>
            <a:r>
              <a:rPr lang="sl-SI" sz="8800" b="1" dirty="0">
                <a:cs typeface="Times New Roman" pitchFamily="18" charset="0"/>
              </a:rPr>
              <a:t>razpleta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odprt zaključek </a:t>
            </a:r>
            <a:r>
              <a:rPr lang="sl-SI" sz="8800" dirty="0">
                <a:cs typeface="Times New Roman" pitchFamily="18" charset="0"/>
              </a:rPr>
              <a:t>…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endParaRPr lang="sl-SI" sz="37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itchFamily="18" charset="0"/>
              </a:rPr>
              <a:t>nobenega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gibala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napredka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endParaRPr lang="sl-SI" sz="31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itchFamily="18" charset="0"/>
              </a:rPr>
              <a:t>pripovedna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zadržanost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– nobenih temeljnih </a:t>
            </a:r>
            <a:r>
              <a:rPr lang="sl-SI" sz="8800" b="1" dirty="0">
                <a:cs typeface="Times New Roman" pitchFamily="18" charset="0"/>
              </a:rPr>
              <a:t>pripovednih trikov </a:t>
            </a:r>
            <a:r>
              <a:rPr lang="sl-SI" sz="8800" dirty="0">
                <a:cs typeface="Times New Roman" pitchFamily="18" charset="0"/>
              </a:rPr>
              <a:t>(zastranitve, </a:t>
            </a:r>
            <a:r>
              <a:rPr lang="sl-SI" sz="8800" dirty="0" err="1">
                <a:cs typeface="Times New Roman" pitchFamily="18" charset="0"/>
              </a:rPr>
              <a:t>mnogoplastnosti</a:t>
            </a:r>
            <a:r>
              <a:rPr lang="sl-SI" sz="8800" dirty="0">
                <a:cs typeface="Times New Roman" pitchFamily="18" charset="0"/>
              </a:rPr>
              <a:t> zgodbe) </a:t>
            </a:r>
          </a:p>
          <a:p>
            <a:pPr marL="715963" indent="-357188" defTabSz="442913">
              <a:buFont typeface="Wingdings" panose="05000000000000000000" pitchFamily="2" charset="2"/>
              <a:buChar char="Ø"/>
            </a:pPr>
            <a:endParaRPr lang="sl-SI" sz="31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8800" dirty="0">
                <a:cs typeface="Times New Roman" pitchFamily="18" charset="0"/>
              </a:rPr>
              <a:t>nikakršnih razvidnih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zunanjih vzrokov</a:t>
            </a:r>
            <a:r>
              <a:rPr lang="sl-SI" sz="8800" dirty="0">
                <a:cs typeface="Times New Roman" pitchFamily="18" charset="0"/>
              </a:rPr>
              <a:t>, ki bi izvajali pritisk na protagonista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9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določila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sl-SI" sz="9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redkobesednost </a:t>
            </a:r>
          </a:p>
          <a:p>
            <a:pPr marL="0" indent="0">
              <a:buNone/>
            </a:pPr>
            <a:endParaRPr lang="sl-SI" sz="30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dirty="0">
                <a:cs typeface="Times New Roman" pitchFamily="18" charset="0"/>
              </a:rPr>
              <a:t>jedrnate </a:t>
            </a:r>
            <a:r>
              <a:rPr lang="sl-SI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interakcije</a:t>
            </a:r>
            <a:r>
              <a:rPr lang="sl-SI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5500" dirty="0">
                <a:cs typeface="Times New Roman" pitchFamily="18" charset="0"/>
              </a:rPr>
              <a:t>(ali »nemi« </a:t>
            </a:r>
            <a:r>
              <a:rPr lang="sl-SI" sz="5500" b="1" dirty="0">
                <a:cs typeface="Times New Roman" pitchFamily="18" charset="0"/>
              </a:rPr>
              <a:t>redkobesedni</a:t>
            </a:r>
            <a:r>
              <a:rPr lang="sl-SI" sz="5500" dirty="0">
                <a:cs typeface="Times New Roman" pitchFamily="18" charset="0"/>
              </a:rPr>
              <a:t> protagonisti)</a:t>
            </a:r>
          </a:p>
          <a:p>
            <a:pPr marL="715963" indent="-357188">
              <a:buNone/>
            </a:pPr>
            <a:endParaRPr lang="sl-SI" sz="25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dirty="0">
                <a:cs typeface="Times New Roman" pitchFamily="18" charset="0"/>
              </a:rPr>
              <a:t>nikakršnih z zapletom pogojevanih </a:t>
            </a:r>
            <a:r>
              <a:rPr lang="sl-SI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mašil</a:t>
            </a:r>
          </a:p>
          <a:p>
            <a:pPr marL="715963" indent="-357188">
              <a:buNone/>
            </a:pPr>
            <a:endParaRPr lang="sl-SI" sz="25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dirty="0">
                <a:cs typeface="Times New Roman" pitchFamily="18" charset="0"/>
              </a:rPr>
              <a:t>odsotnost </a:t>
            </a:r>
            <a:r>
              <a:rPr lang="sl-SI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psiholoških</a:t>
            </a:r>
            <a:r>
              <a:rPr lang="sl-SI" sz="5500" dirty="0">
                <a:cs typeface="Times New Roman" pitchFamily="18" charset="0"/>
              </a:rPr>
              <a:t> utemeljitev oz. </a:t>
            </a:r>
            <a:r>
              <a:rPr lang="sl-SI" sz="5500" dirty="0" err="1">
                <a:cs typeface="Times New Roman" pitchFamily="18" charset="0"/>
              </a:rPr>
              <a:t>psihologiziranja</a:t>
            </a:r>
            <a:r>
              <a:rPr lang="sl-SI" sz="5500" dirty="0">
                <a:cs typeface="Times New Roman" pitchFamily="18" charset="0"/>
              </a:rPr>
              <a:t> </a:t>
            </a:r>
          </a:p>
          <a:p>
            <a:pPr marL="715963" indent="-357188">
              <a:buNone/>
            </a:pPr>
            <a:endParaRPr lang="sl-SI" sz="30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dirty="0">
                <a:cs typeface="Times New Roman" pitchFamily="18" charset="0"/>
              </a:rPr>
              <a:t>nikakršnega </a:t>
            </a:r>
            <a:r>
              <a:rPr lang="sl-SI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komentiranja</a:t>
            </a:r>
          </a:p>
          <a:p>
            <a:pPr marL="715963" indent="-357188">
              <a:buNone/>
            </a:pPr>
            <a:endParaRPr lang="sl-SI" sz="30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dirty="0">
                <a:cs typeface="Times New Roman" pitchFamily="18" charset="0"/>
              </a:rPr>
              <a:t>(omejeni) govor </a:t>
            </a:r>
            <a:r>
              <a:rPr lang="sl-SI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telesa</a:t>
            </a:r>
            <a:r>
              <a:rPr lang="sl-SI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5500" dirty="0">
                <a:cs typeface="Times New Roman" pitchFamily="18" charset="0"/>
              </a:rPr>
              <a:t>oz. gestikulacija 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38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določila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8064896" cy="40324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9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počasnost</a:t>
            </a:r>
            <a:r>
              <a:rPr lang="sl-SI" sz="9000" b="1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35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b="1" dirty="0">
                <a:cs typeface="Times New Roman" pitchFamily="18" charset="0"/>
              </a:rPr>
              <a:t>dolgi kadri </a:t>
            </a:r>
            <a:r>
              <a:rPr lang="sl-SI" sz="5500" dirty="0">
                <a:cs typeface="Times New Roman" pitchFamily="18" charset="0"/>
              </a:rPr>
              <a:t>oz. </a:t>
            </a:r>
            <a:r>
              <a:rPr lang="sl-SI" sz="5500" b="1" dirty="0">
                <a:cs typeface="Times New Roman" pitchFamily="18" charset="0"/>
              </a:rPr>
              <a:t>plani-</a:t>
            </a:r>
            <a:r>
              <a:rPr lang="sl-SI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sekvence</a:t>
            </a:r>
            <a:r>
              <a:rPr lang="sl-SI" sz="5500" dirty="0">
                <a:cs typeface="Times New Roman" pitchFamily="18" charset="0"/>
              </a:rPr>
              <a:t> </a:t>
            </a:r>
          </a:p>
          <a:p>
            <a:pPr marL="715963" indent="-357188">
              <a:buNone/>
            </a:pPr>
            <a:endParaRPr lang="sl-SI" sz="30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b="1" dirty="0">
                <a:cs typeface="Times New Roman" pitchFamily="18" charset="0"/>
              </a:rPr>
              <a:t>statični posnetki </a:t>
            </a:r>
            <a:r>
              <a:rPr lang="sl-SI" sz="5500" dirty="0">
                <a:cs typeface="Times New Roman" pitchFamily="18" charset="0"/>
              </a:rPr>
              <a:t>oz. »počasna« kamera</a:t>
            </a:r>
          </a:p>
          <a:p>
            <a:pPr marL="715963" indent="-357188">
              <a:buNone/>
            </a:pPr>
            <a:r>
              <a:rPr lang="sl-SI" sz="3000" dirty="0">
                <a:cs typeface="Times New Roman" pitchFamily="18" charset="0"/>
              </a:rPr>
              <a:t>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b="1" dirty="0">
                <a:cs typeface="Times New Roman" pitchFamily="18" charset="0"/>
              </a:rPr>
              <a:t>potrpežljivi tempo</a:t>
            </a:r>
            <a:r>
              <a:rPr lang="sl-SI" sz="5500" dirty="0">
                <a:cs typeface="Times New Roman" pitchFamily="18" charset="0"/>
              </a:rPr>
              <a:t>, brez posebnih </a:t>
            </a:r>
            <a:r>
              <a:rPr lang="sl-SI" sz="5500" b="1" dirty="0">
                <a:cs typeface="Times New Roman" pitchFamily="18" charset="0"/>
              </a:rPr>
              <a:t>dogodkov</a:t>
            </a:r>
            <a:r>
              <a:rPr lang="sl-SI" sz="5500" dirty="0">
                <a:cs typeface="Times New Roman" pitchFamily="18" charset="0"/>
              </a:rPr>
              <a:t> v razvoju časa </a:t>
            </a:r>
          </a:p>
          <a:p>
            <a:pPr marL="715963" indent="-357188">
              <a:buNone/>
            </a:pPr>
            <a:endParaRPr lang="sl-SI" sz="30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b="1" dirty="0">
                <a:cs typeface="Times New Roman" pitchFamily="18" charset="0"/>
              </a:rPr>
              <a:t>celostni prikaz </a:t>
            </a:r>
            <a:r>
              <a:rPr lang="sl-SI" sz="5500" dirty="0">
                <a:cs typeface="Times New Roman" pitchFamily="18" charset="0"/>
              </a:rPr>
              <a:t>določene dejavnosti</a:t>
            </a:r>
          </a:p>
          <a:p>
            <a:pPr marL="715963" indent="-357188">
              <a:buNone/>
            </a:pPr>
            <a:endParaRPr lang="sl-SI" sz="30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b="1" dirty="0">
                <a:cs typeface="Times New Roman" pitchFamily="18" charset="0"/>
              </a:rPr>
              <a:t>razvlečeni premori</a:t>
            </a:r>
            <a:r>
              <a:rPr lang="sl-SI" sz="5500" dirty="0">
                <a:cs typeface="Times New Roman" pitchFamily="18" charset="0"/>
              </a:rPr>
              <a:t>, prosti tek</a:t>
            </a:r>
          </a:p>
          <a:p>
            <a:pPr marL="715963" indent="-357188">
              <a:buNone/>
            </a:pPr>
            <a:endParaRPr lang="sl-SI" sz="30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5500" dirty="0">
                <a:cs typeface="Times New Roman" pitchFamily="18" charset="0"/>
              </a:rPr>
              <a:t>občutenje oz. </a:t>
            </a:r>
            <a:r>
              <a:rPr lang="sl-SI" sz="5500" b="1" dirty="0">
                <a:cs typeface="Times New Roman" pitchFamily="18" charset="0"/>
              </a:rPr>
              <a:t>zavedanje</a:t>
            </a:r>
            <a:r>
              <a:rPr lang="sl-SI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časa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določila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46805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l-SI" sz="1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odtujenost</a:t>
            </a:r>
            <a:r>
              <a:rPr lang="sl-SI" sz="11100" b="1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37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800" b="1" dirty="0">
                <a:cs typeface="Times New Roman" pitchFamily="18" charset="0"/>
              </a:rPr>
              <a:t>nepovezanost</a:t>
            </a:r>
            <a:r>
              <a:rPr lang="sl-SI" sz="6800" dirty="0">
                <a:cs typeface="Times New Roman" pitchFamily="18" charset="0"/>
              </a:rPr>
              <a:t> dogodkov (in protagonistov)</a:t>
            </a:r>
          </a:p>
          <a:p>
            <a:pPr marL="358775" indent="0">
              <a:buNone/>
            </a:pPr>
            <a:r>
              <a:rPr lang="sl-SI" sz="3700" dirty="0">
                <a:cs typeface="Times New Roman" pitchFamily="18" charset="0"/>
              </a:rPr>
              <a:t>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800" b="1" dirty="0">
                <a:cs typeface="Times New Roman" pitchFamily="18" charset="0"/>
              </a:rPr>
              <a:t>tavanje</a:t>
            </a:r>
            <a:r>
              <a:rPr lang="sl-SI" sz="6800" dirty="0">
                <a:cs typeface="Times New Roman" pitchFamily="18" charset="0"/>
              </a:rPr>
              <a:t> / </a:t>
            </a:r>
            <a:r>
              <a:rPr lang="sl-SI" sz="6800" b="1" dirty="0">
                <a:cs typeface="Times New Roman" pitchFamily="18" charset="0"/>
              </a:rPr>
              <a:t>brezdelje</a:t>
            </a:r>
            <a:r>
              <a:rPr lang="sl-SI" sz="6800" dirty="0">
                <a:cs typeface="Times New Roman" pitchFamily="18" charset="0"/>
              </a:rPr>
              <a:t> / </a:t>
            </a:r>
            <a:r>
              <a:rPr lang="sl-SI" sz="6800" b="1" dirty="0">
                <a:cs typeface="Times New Roman" pitchFamily="18" charset="0"/>
              </a:rPr>
              <a:t>ravnodušnost</a:t>
            </a:r>
            <a:r>
              <a:rPr lang="sl-SI" sz="6800" dirty="0">
                <a:cs typeface="Times New Roman" pitchFamily="18" charset="0"/>
              </a:rPr>
              <a:t> / </a:t>
            </a:r>
            <a:r>
              <a:rPr lang="sl-SI" sz="6800" b="1" dirty="0" err="1">
                <a:cs typeface="Times New Roman" pitchFamily="18" charset="0"/>
              </a:rPr>
              <a:t>malanholičnost</a:t>
            </a:r>
            <a:r>
              <a:rPr lang="sl-SI" sz="6800" b="1" dirty="0">
                <a:cs typeface="Times New Roman" pitchFamily="18" charset="0"/>
              </a:rPr>
              <a:t> </a:t>
            </a:r>
          </a:p>
          <a:p>
            <a:pPr marL="358775" indent="0">
              <a:buNone/>
            </a:pPr>
            <a:endParaRPr lang="sl-SI" sz="37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800" b="1" dirty="0">
                <a:cs typeface="Times New Roman" pitchFamily="18" charset="0"/>
              </a:rPr>
              <a:t>samota</a:t>
            </a:r>
            <a:r>
              <a:rPr lang="sl-SI" sz="6800" dirty="0">
                <a:cs typeface="Times New Roman" pitchFamily="18" charset="0"/>
              </a:rPr>
              <a:t> in </a:t>
            </a:r>
            <a:r>
              <a:rPr lang="sl-SI" sz="6800" b="1" dirty="0">
                <a:cs typeface="Times New Roman" pitchFamily="18" charset="0"/>
              </a:rPr>
              <a:t>osamljenost </a:t>
            </a:r>
          </a:p>
          <a:p>
            <a:pPr marL="358775" indent="0">
              <a:buNone/>
            </a:pPr>
            <a:endParaRPr lang="sl-SI" sz="37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800" b="1" dirty="0">
                <a:cs typeface="Times New Roman" pitchFamily="18" charset="0"/>
              </a:rPr>
              <a:t>vdanost v usodo</a:t>
            </a:r>
          </a:p>
          <a:p>
            <a:pPr marL="358775" indent="0">
              <a:buNone/>
            </a:pPr>
            <a:endParaRPr lang="sl-SI" sz="37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800" dirty="0">
                <a:cs typeface="Times New Roman" pitchFamily="18" charset="0"/>
              </a:rPr>
              <a:t>odmaknjenost protagonista od sveta in drugih likov </a:t>
            </a:r>
          </a:p>
          <a:p>
            <a:pPr marL="358775" indent="0">
              <a:buNone/>
            </a:pPr>
            <a:endParaRPr lang="sl-SI" sz="37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800" b="1" dirty="0">
                <a:cs typeface="Times New Roman" pitchFamily="18" charset="0"/>
              </a:rPr>
              <a:t>praznina</a:t>
            </a:r>
            <a:r>
              <a:rPr lang="sl-SI" sz="6800" dirty="0">
                <a:cs typeface="Times New Roman" pitchFamily="18" charset="0"/>
              </a:rPr>
              <a:t>, prazni kadri </a:t>
            </a:r>
          </a:p>
          <a:p>
            <a:pPr marL="358775" indent="0">
              <a:buNone/>
            </a:pPr>
            <a:endParaRPr lang="sl-SI" sz="37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800" b="1" dirty="0">
                <a:cs typeface="Times New Roman" pitchFamily="18" charset="0"/>
              </a:rPr>
              <a:t>distanciranost </a:t>
            </a:r>
            <a:r>
              <a:rPr lang="sl-SI" sz="6800" dirty="0">
                <a:cs typeface="Times New Roman" pitchFamily="18" charset="0"/>
              </a:rPr>
              <a:t>/ oddaljenost kamere od subjekta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5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določila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136904" cy="352839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zadržanost</a:t>
            </a:r>
            <a:endParaRPr lang="sl-SI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4600" dirty="0">
                <a:cs typeface="Times New Roman" pitchFamily="18" charset="0"/>
              </a:rPr>
              <a:t>v izbiri </a:t>
            </a:r>
            <a:r>
              <a:rPr lang="sl-SI" sz="4600" b="1" dirty="0">
                <a:cs typeface="Times New Roman" pitchFamily="18" charset="0"/>
              </a:rPr>
              <a:t>mizanscene</a:t>
            </a:r>
          </a:p>
          <a:p>
            <a:pPr marL="358775" indent="0">
              <a:buNone/>
            </a:pPr>
            <a:endParaRPr lang="sl-SI" sz="19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4600" dirty="0">
                <a:cs typeface="Times New Roman" pitchFamily="18" charset="0"/>
              </a:rPr>
              <a:t>v delu (gibanjih) </a:t>
            </a:r>
            <a:r>
              <a:rPr lang="sl-SI" sz="4600" b="1" dirty="0">
                <a:cs typeface="Times New Roman" pitchFamily="18" charset="0"/>
              </a:rPr>
              <a:t>kamere</a:t>
            </a:r>
          </a:p>
          <a:p>
            <a:pPr marL="358775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4600" dirty="0">
                <a:cs typeface="Times New Roman" pitchFamily="18" charset="0"/>
              </a:rPr>
              <a:t>v izbiri vrsta </a:t>
            </a:r>
            <a:r>
              <a:rPr lang="sl-SI" sz="4600" b="1" dirty="0">
                <a:cs typeface="Times New Roman" pitchFamily="18" charset="0"/>
              </a:rPr>
              <a:t>posnetkov</a:t>
            </a:r>
            <a:r>
              <a:rPr lang="sl-SI" sz="4600" dirty="0">
                <a:cs typeface="Times New Roman" pitchFamily="18" charset="0"/>
              </a:rPr>
              <a:t> /</a:t>
            </a:r>
            <a:r>
              <a:rPr lang="sl-SI" sz="4600" b="1" dirty="0">
                <a:cs typeface="Times New Roman" pitchFamily="18" charset="0"/>
              </a:rPr>
              <a:t>planov</a:t>
            </a:r>
          </a:p>
          <a:p>
            <a:pPr marL="715963" indent="-357188">
              <a:buNone/>
            </a:pPr>
            <a:endParaRPr lang="sl-SI" sz="22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4600" dirty="0">
                <a:cs typeface="Times New Roman" pitchFamily="18" charset="0"/>
              </a:rPr>
              <a:t>v </a:t>
            </a:r>
            <a:r>
              <a:rPr lang="sl-SI" sz="4600" b="1" dirty="0">
                <a:cs typeface="Times New Roman" pitchFamily="18" charset="0"/>
              </a:rPr>
              <a:t>igri</a:t>
            </a:r>
            <a:r>
              <a:rPr lang="sl-SI" sz="4600" dirty="0">
                <a:cs typeface="Times New Roman" pitchFamily="18" charset="0"/>
              </a:rPr>
              <a:t>, </a:t>
            </a:r>
            <a:r>
              <a:rPr lang="sl-SI" sz="4600" b="1" dirty="0">
                <a:cs typeface="Times New Roman" pitchFamily="18" charset="0"/>
              </a:rPr>
              <a:t>izraznosti </a:t>
            </a:r>
            <a:r>
              <a:rPr lang="sl-SI" sz="4600" dirty="0">
                <a:cs typeface="Times New Roman" pitchFamily="18" charset="0"/>
              </a:rPr>
              <a:t>in </a:t>
            </a:r>
            <a:r>
              <a:rPr lang="sl-SI" sz="4600" b="1" dirty="0">
                <a:cs typeface="Times New Roman" pitchFamily="18" charset="0"/>
              </a:rPr>
              <a:t>dialogih</a:t>
            </a:r>
          </a:p>
          <a:p>
            <a:pPr marL="715963" indent="-357188">
              <a:buNone/>
            </a:pPr>
            <a:endParaRPr lang="sl-SI" sz="22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4600" dirty="0">
                <a:cs typeface="Times New Roman" pitchFamily="18" charset="0"/>
              </a:rPr>
              <a:t>v </a:t>
            </a:r>
            <a:r>
              <a:rPr lang="sl-SI" sz="4600" b="1" dirty="0">
                <a:cs typeface="Times New Roman" pitchFamily="18" charset="0"/>
              </a:rPr>
              <a:t>zvočni</a:t>
            </a:r>
            <a:r>
              <a:rPr lang="sl-SI" sz="4600" dirty="0">
                <a:cs typeface="Times New Roman" pitchFamily="18" charset="0"/>
              </a:rPr>
              <a:t> razsežnosti (in rabi </a:t>
            </a:r>
            <a:r>
              <a:rPr lang="sl-SI" sz="4600" b="1" dirty="0">
                <a:cs typeface="Times New Roman" pitchFamily="18" charset="0"/>
              </a:rPr>
              <a:t>glasbe</a:t>
            </a:r>
            <a:r>
              <a:rPr lang="sl-SI" sz="4600" dirty="0">
                <a:cs typeface="Times New Roman" pitchFamily="18" charset="0"/>
              </a:rPr>
              <a:t>)</a:t>
            </a:r>
          </a:p>
          <a:p>
            <a:pPr marL="715963" indent="-357188">
              <a:buNone/>
            </a:pPr>
            <a:endParaRPr lang="sl-SI" sz="22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4600" dirty="0">
                <a:cs typeface="Times New Roman" pitchFamily="18" charset="0"/>
              </a:rPr>
              <a:t>v </a:t>
            </a:r>
            <a:r>
              <a:rPr lang="sl-SI" sz="4600" b="1" dirty="0">
                <a:cs typeface="Times New Roman" pitchFamily="18" charset="0"/>
              </a:rPr>
              <a:t>barvah</a:t>
            </a:r>
            <a:r>
              <a:rPr lang="sl-SI" sz="4600" dirty="0">
                <a:cs typeface="Times New Roman" pitchFamily="18" charset="0"/>
              </a:rPr>
              <a:t> (pogosto so filmi </a:t>
            </a:r>
            <a:r>
              <a:rPr lang="sl-SI" sz="4600" dirty="0" err="1">
                <a:cs typeface="Times New Roman" pitchFamily="18" charset="0"/>
              </a:rPr>
              <a:t>črnobeli</a:t>
            </a:r>
            <a:r>
              <a:rPr lang="sl-SI" sz="4600" dirty="0">
                <a:cs typeface="Times New Roman" pitchFamily="18" charset="0"/>
              </a:rPr>
              <a:t>)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36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stanje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cs typeface="Times New Roman" pitchFamily="18" charset="0"/>
              </a:rPr>
              <a:t>V dovršnih oblikah obravnave ravnodušnosti </a:t>
            </a:r>
            <a:r>
              <a:rPr lang="sl-SI" sz="2000" dirty="0">
                <a:cs typeface="Times New Roman" pitchFamily="18" charset="0"/>
              </a:rPr>
              <a:t>posameznikov se vzpostavlja situacije, na katere </a:t>
            </a:r>
            <a:r>
              <a:rPr lang="sl-SI" sz="2000" b="1" dirty="0">
                <a:cs typeface="Times New Roman" pitchFamily="18" charset="0"/>
              </a:rPr>
              <a:t>filmski liki </a:t>
            </a:r>
            <a:r>
              <a:rPr lang="sl-SI" sz="2000" dirty="0">
                <a:cs typeface="Times New Roman" pitchFamily="18" charset="0"/>
              </a:rPr>
              <a:t>ne morejo </a:t>
            </a:r>
            <a:r>
              <a:rPr lang="sl-SI" sz="2000" b="1" dirty="0">
                <a:cs typeface="Times New Roman" pitchFamily="18" charset="0"/>
              </a:rPr>
              <a:t>(od)reagirati</a:t>
            </a:r>
            <a:r>
              <a:rPr lang="sl-SI" sz="2000" dirty="0">
                <a:cs typeface="Times New Roman" pitchFamily="18" charset="0"/>
              </a:rPr>
              <a:t>, ampak se le še </a:t>
            </a:r>
            <a:r>
              <a:rPr lang="sl-SI" sz="2000" b="1" dirty="0">
                <a:cs typeface="Times New Roman" pitchFamily="18" charset="0"/>
              </a:rPr>
              <a:t>prepuščajo trenutnim vzgibom </a:t>
            </a:r>
            <a:r>
              <a:rPr lang="sl-SI" sz="2000" dirty="0">
                <a:cs typeface="Times New Roman" pitchFamily="18" charset="0"/>
              </a:rPr>
              <a:t>in </a:t>
            </a:r>
            <a:r>
              <a:rPr lang="sl-SI" sz="2000" b="1" dirty="0" err="1">
                <a:cs typeface="Times New Roman" pitchFamily="18" charset="0"/>
              </a:rPr>
              <a:t>nazanimanje</a:t>
            </a:r>
            <a:r>
              <a:rPr lang="sl-SI" sz="2000" b="1" dirty="0"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za</a:t>
            </a:r>
            <a:r>
              <a:rPr lang="sl-SI" sz="2000" b="1" dirty="0">
                <a:cs typeface="Times New Roman" pitchFamily="18" charset="0"/>
              </a:rPr>
              <a:t> morebitne posledice </a:t>
            </a:r>
            <a:r>
              <a:rPr lang="sl-SI" sz="2000" dirty="0">
                <a:cs typeface="Times New Roman" pitchFamily="18" charset="0"/>
              </a:rPr>
              <a:t>svoje</a:t>
            </a:r>
            <a:r>
              <a:rPr lang="sl-SI" sz="2000" b="1" dirty="0">
                <a:cs typeface="Times New Roman" pitchFamily="18" charset="0"/>
              </a:rPr>
              <a:t> (ne) dejavnosti.</a:t>
            </a:r>
            <a:endParaRPr lang="sl-SI" sz="2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itchFamily="18" charset="0"/>
              </a:rPr>
              <a:t>Osredotočenost </a:t>
            </a:r>
            <a:r>
              <a:rPr lang="sl-SI" sz="2000" dirty="0">
                <a:cs typeface="Times New Roman" pitchFamily="18" charset="0"/>
              </a:rPr>
              <a:t>na</a:t>
            </a:r>
            <a:r>
              <a:rPr lang="sl-SI" sz="2000" b="1" dirty="0">
                <a:cs typeface="Times New Roman" pitchFamily="18" charset="0"/>
              </a:rPr>
              <a:t> trenutnost</a:t>
            </a:r>
            <a:r>
              <a:rPr lang="sl-SI" sz="2000" dirty="0">
                <a:cs typeface="Times New Roman" pitchFamily="18" charset="0"/>
              </a:rPr>
              <a:t>, na </a:t>
            </a:r>
            <a:r>
              <a:rPr lang="sl-SI" sz="2000" b="1" dirty="0" err="1">
                <a:cs typeface="Times New Roman" pitchFamily="18" charset="0"/>
              </a:rPr>
              <a:t>brezkonfliktnost</a:t>
            </a:r>
            <a:r>
              <a:rPr lang="sl-SI" sz="2000" b="1" dirty="0"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opozarja na </a:t>
            </a:r>
            <a:r>
              <a:rPr lang="sl-SI" sz="2000" b="1" dirty="0">
                <a:cs typeface="Times New Roman" pitchFamily="18" charset="0"/>
              </a:rPr>
              <a:t>silovitost posledic </a:t>
            </a:r>
            <a:r>
              <a:rPr lang="sl-SI" sz="2000" dirty="0">
                <a:cs typeface="Times New Roman" pitchFamily="18" charset="0"/>
              </a:rPr>
              <a:t>brezdušnega </a:t>
            </a:r>
            <a:r>
              <a:rPr lang="sl-SI" sz="2000" b="1" dirty="0">
                <a:cs typeface="Times New Roman" pitchFamily="18" charset="0"/>
              </a:rPr>
              <a:t>kapitalskega izčrpavanja posameznika </a:t>
            </a:r>
            <a:r>
              <a:rPr lang="sl-SI" sz="2000" dirty="0">
                <a:cs typeface="Times New Roman" pitchFamily="18" charset="0"/>
              </a:rPr>
              <a:t>– dejanskega </a:t>
            </a:r>
            <a:r>
              <a:rPr lang="sl-SI" sz="2000" b="1" dirty="0">
                <a:cs typeface="Times New Roman" pitchFamily="18" charset="0"/>
              </a:rPr>
              <a:t>konflikta</a:t>
            </a:r>
            <a:r>
              <a:rPr lang="sl-SI" sz="2000" dirty="0">
                <a:cs typeface="Times New Roman" pitchFamily="18" charset="0"/>
              </a:rPr>
              <a:t> nikoli zares ne</a:t>
            </a:r>
            <a:r>
              <a:rPr lang="sl-SI" sz="2000" b="1" dirty="0">
                <a:cs typeface="Times New Roman" pitchFamily="18" charset="0"/>
              </a:rPr>
              <a:t>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»vidimo«</a:t>
            </a:r>
            <a:r>
              <a:rPr lang="sl-SI" sz="2000" b="1" dirty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sl-SI" sz="1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itchFamily="18" charset="0"/>
              </a:rPr>
              <a:t>»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’Vse’</a:t>
            </a:r>
            <a:r>
              <a:rPr lang="sl-SI" sz="2000" b="1" i="1" dirty="0">
                <a:cs typeface="Times New Roman" pitchFamily="18" charset="0"/>
              </a:rPr>
              <a:t> se je na nek način že odigralo pred začetkom zgodbe same, izven kadra, onstran pripovedne perspektive, ki beleži sedanje dogodke tako, da je povsem očitno, kako razlogi za tak ali drugačen razplet ležijo v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preteklosti</a:t>
            </a:r>
            <a:r>
              <a:rPr lang="sl-SI" sz="2000" b="1" i="1" dirty="0">
                <a:cs typeface="Times New Roman" pitchFamily="18" charset="0"/>
              </a:rPr>
              <a:t>.</a:t>
            </a:r>
            <a:r>
              <a:rPr lang="sl-SI" sz="2000" b="1" dirty="0">
                <a:cs typeface="Times New Roman" pitchFamily="18" charset="0"/>
              </a:rPr>
              <a:t>«</a:t>
            </a:r>
            <a:r>
              <a:rPr lang="sl-SI" sz="2000" b="1" i="1" dirty="0">
                <a:cs typeface="Times New Roman" pitchFamily="18" charset="0"/>
              </a:rPr>
              <a:t> </a:t>
            </a:r>
            <a:endParaRPr lang="sl-SI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                                                                                                             Aleš </a:t>
            </a:r>
            <a:r>
              <a:rPr lang="sl-SI" sz="2000" b="1" dirty="0">
                <a:cs typeface="Times New Roman" pitchFamily="18" charset="0"/>
              </a:rPr>
              <a:t>Debeljak</a:t>
            </a:r>
          </a:p>
        </p:txBody>
      </p:sp>
    </p:spTree>
    <p:extLst>
      <p:ext uri="{BB962C8B-B14F-4D97-AF65-F5344CB8AC3E}">
        <p14:creationId xmlns:p14="http://schemas.microsoft.com/office/powerpoint/2010/main" val="208326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9"/>
            <a:ext cx="7848872" cy="30243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RAZSEŽNOSTI FILMSKEGA </a:t>
            </a:r>
            <a:r>
              <a:rPr lang="sl-SI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MINIMALIZMA </a:t>
            </a: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</a:t>
            </a:r>
            <a:b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sl-SI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NEOMINIMALIZM</a:t>
            </a:r>
            <a:r>
              <a:rPr lang="sl-SI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</a:t>
            </a:r>
            <a:endParaRPr lang="sl-SI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dom</a:t>
            </a: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848872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DOMET – MINIMALISTIČNA </a:t>
            </a:r>
            <a:r>
              <a:rPr lang="sl-S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IZPOLNJENOST </a:t>
            </a:r>
            <a:endParaRPr lang="sl-SI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V kombinacijah izpostavljenih elementov se tako zasnavlja svojevrstna </a:t>
            </a:r>
            <a:r>
              <a:rPr lang="sl-SI" sz="2000" b="1" dirty="0">
                <a:cs typeface="Times New Roman" pitchFamily="18" charset="0"/>
              </a:rPr>
              <a:t>estetika odtegnitev</a:t>
            </a:r>
            <a:r>
              <a:rPr lang="sl-SI" sz="2000" dirty="0">
                <a:cs typeface="Times New Roman" pitchFamily="18" charset="0"/>
              </a:rPr>
              <a:t> in </a:t>
            </a:r>
            <a:r>
              <a:rPr lang="sl-SI" sz="2000" b="1" dirty="0">
                <a:cs typeface="Times New Roman" pitchFamily="18" charset="0"/>
              </a:rPr>
              <a:t>naključij</a:t>
            </a:r>
            <a:r>
              <a:rPr lang="sl-SI" sz="2000" dirty="0">
                <a:cs typeface="Times New Roman" pitchFamily="18" charset="0"/>
              </a:rPr>
              <a:t>, ki pa izraža težnjo po </a:t>
            </a:r>
            <a:r>
              <a:rPr lang="sl-SI" sz="2000" b="1" dirty="0">
                <a:cs typeface="Times New Roman" pitchFamily="18" charset="0"/>
              </a:rPr>
              <a:t>temeljitosti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premeščanja izkušnje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iz izjemnih situacij in stanj v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običajnost</a:t>
            </a:r>
            <a:r>
              <a:rPr lang="sl-SI" sz="2000" b="1" dirty="0">
                <a:cs typeface="Times New Roman" pitchFamily="18" charset="0"/>
              </a:rPr>
              <a:t> življenjske vsakdanjosti</a:t>
            </a:r>
            <a:r>
              <a:rPr lang="sl-SI" sz="2000" dirty="0">
                <a:cs typeface="Times New Roman" pitchFamily="18" charset="0"/>
              </a:rPr>
              <a:t>.  </a:t>
            </a:r>
          </a:p>
          <a:p>
            <a:pPr marL="0" indent="0">
              <a:buNone/>
            </a:pPr>
            <a:r>
              <a:rPr lang="sl-SI" sz="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Vendar </a:t>
            </a:r>
            <a:r>
              <a:rPr lang="sl-SI" sz="2000" b="1" dirty="0">
                <a:cs typeface="Times New Roman" pitchFamily="18" charset="0"/>
              </a:rPr>
              <a:t>minimalistična izpolnjenost</a:t>
            </a:r>
            <a:r>
              <a:rPr lang="sl-SI" sz="2000" dirty="0">
                <a:cs typeface="Times New Roman" pitchFamily="18" charset="0"/>
              </a:rPr>
              <a:t> v preprostosti »stapljanja z dejanskostjo« ni nekaj, kar bi bilo dosegljivo (zgolj) s poljubnim preigravanjem izpostavljenih določil: </a:t>
            </a:r>
          </a:p>
          <a:p>
            <a:pPr marL="0" indent="0">
              <a:buNone/>
            </a:pPr>
            <a:endParaRPr lang="sl-SI" sz="10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»</a:t>
            </a:r>
            <a:r>
              <a:rPr lang="sl-SI" sz="2000" b="1" i="1" dirty="0">
                <a:cs typeface="Times New Roman" pitchFamily="18" charset="0"/>
              </a:rPr>
              <a:t>Minimalistična polnost ni avtomatsko dosegljiva. Da bi dosegli novo, emocionalno bogatejšo izkušnjo, je ob brezkompromisnem omejevanju nujno tudi mnogo bolj izostreno opazovanje.</a:t>
            </a:r>
            <a:r>
              <a:rPr lang="sl-SI" sz="2000" i="1" dirty="0">
                <a:cs typeface="Times New Roman" pitchFamily="18" charset="0"/>
              </a:rPr>
              <a:t>«</a:t>
            </a:r>
            <a:r>
              <a:rPr lang="sl-SI" sz="20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sl-SI" sz="2000" dirty="0" err="1">
                <a:cs typeface="Times New Roman" pitchFamily="18" charset="0"/>
              </a:rPr>
              <a:t>Yvette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b="1" dirty="0">
                <a:cs typeface="Times New Roman" pitchFamily="18" charset="0"/>
              </a:rPr>
              <a:t>Bíró</a:t>
            </a:r>
          </a:p>
        </p:txBody>
      </p:sp>
    </p:spTree>
    <p:extLst>
      <p:ext uri="{BB962C8B-B14F-4D97-AF65-F5344CB8AC3E}">
        <p14:creationId xmlns:p14="http://schemas.microsoft.com/office/powerpoint/2010/main" val="233490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izkušnja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992888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OBIČAJNOST IZKUŠNJE – UNIVERZALNOST IZKUSTVA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b="1" dirty="0">
                <a:cs typeface="Times New Roman" pitchFamily="18" charset="0"/>
              </a:rPr>
              <a:t>V običajni izkušnji je mogoče </a:t>
            </a:r>
            <a:r>
              <a:rPr lang="sl-SI" sz="2400" b="1" dirty="0" err="1">
                <a:cs typeface="Times New Roman" pitchFamily="18" charset="0"/>
              </a:rPr>
              <a:t>odkri</a:t>
            </a:r>
            <a:r>
              <a:rPr lang="sl-SI" sz="2400" b="1" dirty="0">
                <a:cs typeface="Times New Roman" pitchFamily="18" charset="0"/>
              </a:rPr>
              <a:t>(</a:t>
            </a:r>
            <a:r>
              <a:rPr lang="sl-SI" sz="2400" b="1" dirty="0" err="1">
                <a:cs typeface="Times New Roman" pitchFamily="18" charset="0"/>
              </a:rPr>
              <a:t>va</a:t>
            </a:r>
            <a:r>
              <a:rPr lang="sl-SI" sz="2400" b="1" dirty="0">
                <a:cs typeface="Times New Roman" pitchFamily="18" charset="0"/>
              </a:rPr>
              <a:t>)ti najgloblje izkustvo</a:t>
            </a:r>
          </a:p>
          <a:p>
            <a:pPr marL="0" indent="0">
              <a:buNone/>
            </a:pPr>
            <a:r>
              <a:rPr lang="sl-SI" sz="1200" b="1" dirty="0">
                <a:cs typeface="Times New Roman" pitchFamily="18" charset="0"/>
              </a:rPr>
              <a:t/>
            </a:r>
            <a:br>
              <a:rPr lang="sl-SI" sz="1200" b="1" dirty="0">
                <a:cs typeface="Times New Roman" pitchFamily="18" charset="0"/>
              </a:rPr>
            </a:br>
            <a:r>
              <a:rPr lang="sl-SI" sz="2200" dirty="0">
                <a:cs typeface="Times New Roman" pitchFamily="18" charset="0"/>
              </a:rPr>
              <a:t>Iskanje in doseganje tiste stopnje </a:t>
            </a:r>
            <a:r>
              <a:rPr lang="sl-SI" sz="2200" b="1" dirty="0">
                <a:cs typeface="Times New Roman" pitchFamily="18" charset="0"/>
              </a:rPr>
              <a:t>enostavnosti</a:t>
            </a:r>
            <a:r>
              <a:rPr lang="sl-SI" sz="2200" dirty="0">
                <a:cs typeface="Times New Roman" pitchFamily="18" charset="0"/>
              </a:rPr>
              <a:t>, v kateri se izraža minimalistična gesta vzpostavljanja </a:t>
            </a:r>
            <a:r>
              <a:rPr lang="sl-SI" sz="2200" b="1" dirty="0">
                <a:cs typeface="Times New Roman" pitchFamily="18" charset="0"/>
              </a:rPr>
              <a:t>zanimanja za običajno(st) (življenja) </a:t>
            </a:r>
            <a:r>
              <a:rPr lang="sl-SI" sz="2200" dirty="0">
                <a:cs typeface="Times New Roman" pitchFamily="18" charset="0"/>
              </a:rPr>
              <a:t>in odločnost prepričanja, da si </a:t>
            </a:r>
            <a:r>
              <a:rPr lang="sl-SI" sz="2200" i="1" dirty="0">
                <a:cs typeface="Times New Roman" pitchFamily="18" charset="0"/>
              </a:rPr>
              <a:t>»navidezna </a:t>
            </a:r>
            <a:r>
              <a:rPr lang="sl-SI" sz="2200" b="1" i="1" dirty="0">
                <a:cs typeface="Times New Roman" pitchFamily="18" charset="0"/>
              </a:rPr>
              <a:t>plehkost </a:t>
            </a:r>
            <a:r>
              <a:rPr lang="sl-SI" sz="2200" i="1" dirty="0">
                <a:cs typeface="Times New Roman" pitchFamily="18" charset="0"/>
              </a:rPr>
              <a:t>naše vsakdanje izkušnje« </a:t>
            </a:r>
            <a:r>
              <a:rPr lang="sl-SI" sz="2200" dirty="0">
                <a:cs typeface="Times New Roman" pitchFamily="18" charset="0"/>
              </a:rPr>
              <a:t>zasluži neposredno, zavzeto </a:t>
            </a:r>
            <a:r>
              <a:rPr lang="sl-SI" sz="2200" b="1" dirty="0">
                <a:cs typeface="Times New Roman" pitchFamily="18" charset="0"/>
              </a:rPr>
              <a:t>raziskavo</a:t>
            </a:r>
            <a:r>
              <a:rPr lang="sl-SI" sz="22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/>
            </a:r>
            <a:br>
              <a:rPr lang="sl-SI" sz="2000" dirty="0">
                <a:cs typeface="Times New Roman" pitchFamily="18" charset="0"/>
              </a:rPr>
            </a:br>
            <a:endParaRPr lang="sl-SI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9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izkušnja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80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»Minimalistična umetnost z izrazitim premeščanjem poudarkov v </a:t>
            </a:r>
            <a:r>
              <a:rPr lang="sl-SI" sz="8000" b="1" i="1" dirty="0">
                <a:cs typeface="Times New Roman" pitchFamily="18" charset="0"/>
              </a:rPr>
              <a:t>neposredno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izkušnjo</a:t>
            </a:r>
            <a:r>
              <a:rPr lang="sl-SI" sz="8000" b="1" i="1" dirty="0">
                <a:cs typeface="Times New Roman" pitchFamily="18" charset="0"/>
              </a:rPr>
              <a:t> </a:t>
            </a:r>
            <a:r>
              <a:rPr lang="sl-SI" sz="8000" i="1" dirty="0">
                <a:cs typeface="Times New Roman" pitchFamily="18" charset="0"/>
              </a:rPr>
              <a:t>podaja jasno stališče o naravi realnosti. Njena navidezna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enostavnost</a:t>
            </a:r>
            <a:r>
              <a:rPr lang="sl-SI" sz="8000" i="1" dirty="0">
                <a:cs typeface="Times New Roman" pitchFamily="18" charset="0"/>
              </a:rPr>
              <a:t> je rezultat nepopustljive </a:t>
            </a:r>
            <a:r>
              <a:rPr lang="sl-SI" sz="8000" b="1" i="1" dirty="0">
                <a:cs typeface="Times New Roman" pitchFamily="18" charset="0"/>
              </a:rPr>
              <a:t>osredotočenosti</a:t>
            </a:r>
            <a:r>
              <a:rPr lang="sl-SI" sz="8000" i="1" dirty="0">
                <a:cs typeface="Times New Roman" pitchFamily="18" charset="0"/>
              </a:rPr>
              <a:t>, izločanja vseh motečih dejavnikov. </a:t>
            </a:r>
            <a:r>
              <a:rPr lang="sl-SI" sz="8000" b="1" i="1" dirty="0">
                <a:cs typeface="Times New Roman" pitchFamily="18" charset="0"/>
              </a:rPr>
              <a:t>Ni </a:t>
            </a:r>
            <a:r>
              <a:rPr lang="sl-SI" sz="8000" i="1" dirty="0">
                <a:cs typeface="Times New Roman" pitchFamily="18" charset="0"/>
              </a:rPr>
              <a:t>ne </a:t>
            </a:r>
            <a:r>
              <a:rPr lang="sl-SI" sz="8000" b="1" i="1" dirty="0">
                <a:cs typeface="Times New Roman" pitchFamily="18" charset="0"/>
              </a:rPr>
              <a:t>preprosta </a:t>
            </a:r>
            <a:r>
              <a:rPr lang="sl-SI" sz="8000" i="1" dirty="0">
                <a:cs typeface="Times New Roman" pitchFamily="18" charset="0"/>
              </a:rPr>
              <a:t>ne </a:t>
            </a:r>
            <a:r>
              <a:rPr lang="sl-SI" sz="8000" b="1" i="1" dirty="0">
                <a:cs typeface="Times New Roman" pitchFamily="18" charset="0"/>
              </a:rPr>
              <a:t>prazna, </a:t>
            </a:r>
            <a:r>
              <a:rPr lang="sl-SI" sz="8000" i="1" dirty="0">
                <a:cs typeface="Times New Roman" pitchFamily="18" charset="0"/>
              </a:rPr>
              <a:t>ni </a:t>
            </a:r>
            <a:r>
              <a:rPr lang="sl-SI" sz="8000" b="1" i="1" dirty="0">
                <a:cs typeface="Times New Roman" pitchFamily="18" charset="0"/>
              </a:rPr>
              <a:t>hladna </a:t>
            </a:r>
            <a:r>
              <a:rPr lang="sl-SI" sz="8000" i="1" dirty="0">
                <a:cs typeface="Times New Roman" pitchFamily="18" charset="0"/>
              </a:rPr>
              <a:t>ne </a:t>
            </a:r>
            <a:r>
              <a:rPr lang="sl-SI" sz="8000" b="1" i="1" dirty="0">
                <a:cs typeface="Times New Roman" pitchFamily="18" charset="0"/>
              </a:rPr>
              <a:t>obskurna. Minimalizem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preureja vrednote</a:t>
            </a:r>
            <a:r>
              <a:rPr lang="sl-SI" sz="8000" b="1" i="1" dirty="0">
                <a:cs typeface="Times New Roman" pitchFamily="18" charset="0"/>
              </a:rPr>
              <a:t>.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 običajni izkušnji odkriva najgloblje izkustvo</a:t>
            </a:r>
            <a:r>
              <a:rPr lang="sl-SI" sz="8000" i="1" dirty="0">
                <a:cs typeface="Times New Roman" pitchFamily="18" charset="0"/>
              </a:rPr>
              <a:t>.« 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sl-SI" sz="8000" dirty="0" smtClean="0">
                <a:cs typeface="Times New Roman" pitchFamily="18" charset="0"/>
              </a:rPr>
              <a:t>Nicholas </a:t>
            </a:r>
            <a:r>
              <a:rPr lang="sl-SI" sz="8000" b="1" dirty="0" err="1">
                <a:cs typeface="Times New Roman" pitchFamily="18" charset="0"/>
              </a:rPr>
              <a:t>Serota</a:t>
            </a:r>
            <a:endParaRPr lang="sl-SI" sz="8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»Če se resno posvetiš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običajnemu</a:t>
            </a:r>
            <a:r>
              <a:rPr lang="sl-SI" sz="8000" b="1" i="1" dirty="0">
                <a:cs typeface="Times New Roman" pitchFamily="18" charset="0"/>
              </a:rPr>
              <a:t> človeku</a:t>
            </a:r>
            <a:r>
              <a:rPr lang="sl-SI" sz="8000" i="1" dirty="0">
                <a:cs typeface="Times New Roman" pitchFamily="18" charset="0"/>
              </a:rPr>
              <a:t>, vselej spoznaš, kako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izjemen</a:t>
            </a:r>
            <a:r>
              <a:rPr lang="sl-SI" sz="8000" b="1" i="1" dirty="0">
                <a:cs typeface="Times New Roman" pitchFamily="18" charset="0"/>
              </a:rPr>
              <a:t> je</a:t>
            </a:r>
            <a:r>
              <a:rPr lang="sl-SI" sz="8000" i="1" dirty="0">
                <a:cs typeface="Times New Roman" pitchFamily="18" charset="0"/>
              </a:rPr>
              <a:t>. V tem se skriva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univerzalnost</a:t>
            </a:r>
            <a:r>
              <a:rPr lang="sl-SI" sz="8000" i="1" dirty="0">
                <a:cs typeface="Times New Roman" pitchFamily="18" charset="0"/>
              </a:rPr>
              <a:t>. /... / Dejstvo, da je človek </a:t>
            </a:r>
            <a:r>
              <a:rPr lang="sl-SI" sz="8000" b="1" i="1" dirty="0">
                <a:cs typeface="Times New Roman" pitchFamily="18" charset="0"/>
              </a:rPr>
              <a:t>običajen</a:t>
            </a:r>
            <a:r>
              <a:rPr lang="sl-SI" sz="8000" i="1" dirty="0">
                <a:cs typeface="Times New Roman" pitchFamily="18" charset="0"/>
              </a:rPr>
              <a:t>, nikakor ne pomeni, da njegovo življenje na premore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najglobljega izkustva</a:t>
            </a:r>
            <a:r>
              <a:rPr lang="sl-SI" sz="8000" i="1" dirty="0">
                <a:cs typeface="Times New Roman" pitchFamily="18" charset="0"/>
              </a:rPr>
              <a:t>.« 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                                                                                                                    Vlado </a:t>
            </a:r>
            <a:r>
              <a:rPr lang="sl-SI" sz="8000" b="1" dirty="0">
                <a:cs typeface="Times New Roman" pitchFamily="18" charset="0"/>
              </a:rPr>
              <a:t>Škafar</a:t>
            </a:r>
          </a:p>
          <a:p>
            <a:pPr marL="0" indent="0">
              <a:lnSpc>
                <a:spcPct val="107000"/>
              </a:lnSpc>
              <a:buNone/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1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vloga in pomen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84376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VLOGA IN POMEN MINIMALIZMA</a:t>
            </a:r>
            <a:endParaRPr lang="sl-SI" sz="1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dirty="0">
                <a:cs typeface="Times New Roman" pitchFamily="18" charset="0"/>
              </a:rPr>
              <a:t> </a:t>
            </a:r>
            <a:endParaRPr lang="sl-SI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b="1" dirty="0">
                <a:cs typeface="Times New Roman" pitchFamily="18" charset="0"/>
              </a:rPr>
              <a:t>Minimalizem </a:t>
            </a:r>
            <a:r>
              <a:rPr lang="sl-SI" sz="8800" dirty="0">
                <a:cs typeface="Times New Roman" pitchFamily="18" charset="0"/>
              </a:rPr>
              <a:t>je oblika </a:t>
            </a:r>
            <a:r>
              <a:rPr lang="sl-SI" sz="8800" b="1" dirty="0">
                <a:cs typeface="Times New Roman" pitchFamily="18" charset="0"/>
              </a:rPr>
              <a:t>odpora </a:t>
            </a:r>
            <a:r>
              <a:rPr lang="sl-SI" sz="8800" dirty="0">
                <a:cs typeface="Times New Roman" pitchFamily="18" charset="0"/>
              </a:rPr>
              <a:t>do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kulture presežkov </a:t>
            </a:r>
            <a:r>
              <a:rPr lang="sl-SI" sz="8800" dirty="0">
                <a:cs typeface="Times New Roman" pitchFamily="18" charset="0"/>
              </a:rPr>
              <a:t>(teženj po </a:t>
            </a:r>
            <a:r>
              <a:rPr lang="sl-SI" sz="8800" b="1" dirty="0">
                <a:cs typeface="Times New Roman" pitchFamily="18" charset="0"/>
              </a:rPr>
              <a:t>izjemnosti, preobilju, ekscesnosti</a:t>
            </a:r>
            <a:r>
              <a:rPr lang="sl-SI" sz="8800" dirty="0">
                <a:cs typeface="Times New Roman" pitchFamily="18" charset="0"/>
              </a:rPr>
              <a:t>)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in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potrošništva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(spodbujanje </a:t>
            </a:r>
            <a:r>
              <a:rPr lang="sl-SI" sz="8800" b="1" dirty="0">
                <a:cs typeface="Times New Roman" pitchFamily="18" charset="0"/>
              </a:rPr>
              <a:t>potrošniške mrzlice</a:t>
            </a:r>
            <a:r>
              <a:rPr lang="sl-SI" sz="8800" dirty="0">
                <a:cs typeface="Times New Roman" pitchFamily="18" charset="0"/>
              </a:rPr>
              <a:t>), ki v največji meri določajo </a:t>
            </a:r>
            <a:r>
              <a:rPr lang="sl-SI" sz="8800" b="1" dirty="0">
                <a:cs typeface="Times New Roman" pitchFamily="18" charset="0"/>
              </a:rPr>
              <a:t>sodobni t. i. »razviti« svet.</a:t>
            </a:r>
            <a:endParaRPr lang="sl-SI" sz="8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dirty="0">
                <a:cs typeface="Times New Roman" pitchFamily="18" charset="0"/>
              </a:rPr>
              <a:t>Obravnava posameznika, čigar vsakdanja izkušnja je zaznamovana z naraščajočo </a:t>
            </a:r>
            <a:r>
              <a:rPr lang="sl-SI" sz="8800" b="1" dirty="0">
                <a:cs typeface="Times New Roman" pitchFamily="18" charset="0"/>
              </a:rPr>
              <a:t>izolacijo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odtujenostjo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b="1" dirty="0">
                <a:cs typeface="Times New Roman" pitchFamily="18" charset="0"/>
              </a:rPr>
              <a:t>specializacijo</a:t>
            </a:r>
            <a:r>
              <a:rPr lang="sl-SI" sz="8800" dirty="0">
                <a:cs typeface="Times New Roman" pitchFamily="18" charset="0"/>
              </a:rPr>
              <a:t>; tj. subjekta, ki v pogojih razvite industrijske kulture živi kot vse bolj </a:t>
            </a:r>
            <a:r>
              <a:rPr lang="sl-SI" sz="8800" b="1" dirty="0" err="1">
                <a:cs typeface="Times New Roman" pitchFamily="18" charset="0"/>
              </a:rPr>
              <a:t>instrumentalizirano</a:t>
            </a:r>
            <a:r>
              <a:rPr lang="sl-SI" sz="8800" b="1" dirty="0">
                <a:cs typeface="Times New Roman" pitchFamily="18" charset="0"/>
              </a:rPr>
              <a:t> bitje</a:t>
            </a:r>
            <a:r>
              <a:rPr lang="sl-SI" sz="88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itchFamily="18" charset="0"/>
              </a:rPr>
              <a:t>Je </a:t>
            </a:r>
            <a:r>
              <a:rPr lang="sl-SI" sz="8800" b="1" dirty="0">
                <a:cs typeface="Times New Roman" pitchFamily="18" charset="0"/>
              </a:rPr>
              <a:t>dejanje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odpora</a:t>
            </a:r>
            <a:r>
              <a:rPr lang="sl-SI" sz="8800" b="1" dirty="0">
                <a:cs typeface="Times New Roman" pitchFamily="18" charset="0"/>
              </a:rPr>
              <a:t> proti </a:t>
            </a:r>
            <a:r>
              <a:rPr lang="sl-SI" sz="8800" b="1" dirty="0" err="1">
                <a:cs typeface="Times New Roman" pitchFamily="18" charset="0"/>
              </a:rPr>
              <a:t>serializaciji</a:t>
            </a:r>
            <a:r>
              <a:rPr lang="sl-SI" sz="8800" b="1" dirty="0">
                <a:cs typeface="Times New Roman" pitchFamily="18" charset="0"/>
              </a:rPr>
              <a:t>, </a:t>
            </a:r>
            <a:r>
              <a:rPr lang="sl-SI" sz="8800" b="1" dirty="0" err="1">
                <a:cs typeface="Times New Roman" pitchFamily="18" charset="0"/>
              </a:rPr>
              <a:t>stereotipizaciji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in </a:t>
            </a:r>
            <a:r>
              <a:rPr lang="sl-SI" sz="8800" b="1" dirty="0" err="1">
                <a:cs typeface="Times New Roman" pitchFamily="18" charset="0"/>
              </a:rPr>
              <a:t>banalizaciji</a:t>
            </a:r>
            <a:r>
              <a:rPr lang="sl-SI" sz="8800" b="1" dirty="0">
                <a:cs typeface="Times New Roman" pitchFamily="18" charset="0"/>
              </a:rPr>
              <a:t> blagovne proizvodnje</a:t>
            </a:r>
            <a:r>
              <a:rPr lang="sl-SI" sz="8800" dirty="0">
                <a:cs typeface="Times New Roman" pitchFamily="18" charset="0"/>
              </a:rPr>
              <a:t>, ki nas vse boj določa.</a:t>
            </a:r>
          </a:p>
        </p:txBody>
      </p:sp>
    </p:spTree>
    <p:extLst>
      <p:ext uri="{BB962C8B-B14F-4D97-AF65-F5344CB8AC3E}">
        <p14:creationId xmlns:p14="http://schemas.microsoft.com/office/powerpoint/2010/main" val="174758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zgodovina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848872" cy="316835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60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ZGODOVINA / RAZVOJ MINIMALIZMA</a:t>
            </a:r>
            <a:endParaRPr lang="sl-SI" sz="1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6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9600" b="1" dirty="0">
                <a:cs typeface="Times New Roman" pitchFamily="18" charset="0"/>
              </a:rPr>
              <a:t>V nekem smislu je minimalizem </a:t>
            </a:r>
            <a:r>
              <a:rPr lang="sl-SI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transhistoričen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(tj. presega zgodovinsko opredeljevanje);</a:t>
            </a:r>
            <a:r>
              <a:rPr lang="sl-SI" sz="9600" b="1" dirty="0"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če pa ga želimo obravnavati kot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umetniško smer </a:t>
            </a:r>
            <a:r>
              <a:rPr lang="sl-SI" sz="9600" dirty="0">
                <a:cs typeface="Times New Roman" pitchFamily="18" charset="0"/>
              </a:rPr>
              <a:t>in ne kot zgolj </a:t>
            </a:r>
            <a:r>
              <a:rPr lang="sl-SI" sz="9600" b="1" dirty="0">
                <a:cs typeface="Times New Roman" pitchFamily="18" charset="0"/>
              </a:rPr>
              <a:t>stilistično tendenco</a:t>
            </a:r>
            <a:r>
              <a:rPr lang="sl-SI" sz="9600" dirty="0">
                <a:cs typeface="Times New Roman" pitchFamily="18" charset="0"/>
              </a:rPr>
              <a:t>, je nujna </a:t>
            </a:r>
            <a:r>
              <a:rPr lang="sl-SI" sz="9600" b="1" dirty="0">
                <a:cs typeface="Times New Roman" pitchFamily="18" charset="0"/>
              </a:rPr>
              <a:t>kronološka umestitev</a:t>
            </a:r>
            <a:r>
              <a:rPr lang="sl-SI" sz="9600" dirty="0">
                <a:cs typeface="Times New Roman" pitchFamily="18" charset="0"/>
              </a:rPr>
              <a:t>, s katero pridobiva </a:t>
            </a:r>
            <a:r>
              <a:rPr lang="sl-SI" sz="9600" b="1" dirty="0">
                <a:cs typeface="Times New Roman" pitchFamily="18" charset="0"/>
              </a:rPr>
              <a:t>vrednost kulturnega pojava</a:t>
            </a:r>
            <a:r>
              <a:rPr lang="sl-SI" sz="9600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229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ustvarjalci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dirty="0">
                <a:cs typeface="Times New Roman" pitchFamily="18" charset="0"/>
              </a:rPr>
              <a:t>OSREDNJA AVTORSKA IMENA MINIMALIZMA</a:t>
            </a:r>
          </a:p>
          <a:p>
            <a:pPr marL="0" indent="0">
              <a:buNone/>
            </a:pPr>
            <a:endParaRPr lang="sl-SI" sz="1400" b="1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400" b="1" dirty="0">
                <a:cs typeface="Times New Roman" pitchFamily="18" charset="0"/>
              </a:rPr>
              <a:t>predhodniki</a:t>
            </a:r>
          </a:p>
          <a:p>
            <a:pPr marL="715963" indent="-357188">
              <a:buNone/>
            </a:pPr>
            <a:endParaRPr lang="sl-SI" sz="12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400" b="1" dirty="0">
                <a:cs typeface="Times New Roman" pitchFamily="18" charset="0"/>
              </a:rPr>
              <a:t>klasiki</a:t>
            </a:r>
          </a:p>
          <a:p>
            <a:pPr marL="715963" indent="-357188">
              <a:buNone/>
            </a:pPr>
            <a:endParaRPr lang="sl-SI" sz="1200" b="1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400" b="1" dirty="0" err="1">
                <a:cs typeface="Times New Roman" pitchFamily="18" charset="0"/>
              </a:rPr>
              <a:t>neominimalisti</a:t>
            </a:r>
            <a:endParaRPr lang="sl-SI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6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ustvarjalci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38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3800" b="1" dirty="0">
                <a:cs typeface="Times New Roman" pitchFamily="18" charset="0"/>
              </a:rPr>
              <a:t>PREDHODNIKI</a:t>
            </a:r>
          </a:p>
          <a:p>
            <a:pPr marL="0" indent="0">
              <a:buNone/>
            </a:pPr>
            <a:endParaRPr lang="sl-SI" sz="1400" b="1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b="1" dirty="0">
                <a:cs typeface="Times New Roman" pitchFamily="18" charset="0"/>
              </a:rPr>
              <a:t>  </a:t>
            </a:r>
            <a:r>
              <a:rPr lang="sl-SI" sz="2800" dirty="0">
                <a:cs typeface="Times New Roman" pitchFamily="18" charset="0"/>
              </a:rPr>
              <a:t>Carl </a:t>
            </a:r>
            <a:r>
              <a:rPr lang="sl-SI" sz="2800" dirty="0" err="1">
                <a:cs typeface="Times New Roman" pitchFamily="18" charset="0"/>
              </a:rPr>
              <a:t>Theodor</a:t>
            </a:r>
            <a:r>
              <a:rPr lang="sl-SI" sz="2800" dirty="0">
                <a:cs typeface="Times New Roman" pitchFamily="18" charset="0"/>
              </a:rPr>
              <a:t> </a:t>
            </a:r>
            <a:r>
              <a:rPr lang="sl-SI" sz="2800" b="1" dirty="0" err="1">
                <a:cs typeface="Times New Roman" pitchFamily="18" charset="0"/>
              </a:rPr>
              <a:t>Dreyer</a:t>
            </a:r>
            <a:r>
              <a:rPr lang="sl-SI" sz="2800" dirty="0">
                <a:cs typeface="Times New Roman" pitchFamily="18" charset="0"/>
              </a:rPr>
              <a:t> (Danska, </a:t>
            </a:r>
            <a:r>
              <a:rPr lang="sl-SI" sz="2800" dirty="0" smtClean="0">
                <a:cs typeface="Times New Roman" pitchFamily="18" charset="0"/>
              </a:rPr>
              <a:t>1889 </a:t>
            </a:r>
            <a:r>
              <a:rPr lang="sl-SI" sz="2800" dirty="0">
                <a:cs typeface="Times New Roman" pitchFamily="18" charset="0"/>
              </a:rPr>
              <a:t>– </a:t>
            </a:r>
            <a:r>
              <a:rPr lang="sl-SI" sz="2800" dirty="0" smtClean="0">
                <a:cs typeface="Times New Roman" pitchFamily="18" charset="0"/>
              </a:rPr>
              <a:t>1968)</a:t>
            </a:r>
            <a:endParaRPr lang="sl-SI" sz="28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itchFamily="18" charset="0"/>
              </a:rPr>
              <a:t>   </a:t>
            </a:r>
            <a:r>
              <a:rPr lang="sl-SI" sz="2800" dirty="0" err="1">
                <a:cs typeface="Times New Roman" pitchFamily="18" charset="0"/>
              </a:rPr>
              <a:t>Yasujiro</a:t>
            </a:r>
            <a:r>
              <a:rPr lang="sl-SI" sz="2800" dirty="0">
                <a:cs typeface="Times New Roman" pitchFamily="18" charset="0"/>
              </a:rPr>
              <a:t> </a:t>
            </a:r>
            <a:r>
              <a:rPr lang="sl-SI" sz="2800" b="1" dirty="0" err="1">
                <a:cs typeface="Times New Roman" pitchFamily="18" charset="0"/>
              </a:rPr>
              <a:t>Ozu</a:t>
            </a:r>
            <a:r>
              <a:rPr lang="sl-SI" sz="2800" dirty="0">
                <a:cs typeface="Times New Roman" pitchFamily="18" charset="0"/>
              </a:rPr>
              <a:t> (Japonska, </a:t>
            </a:r>
            <a:r>
              <a:rPr lang="sl-SI" sz="2800" dirty="0" smtClean="0">
                <a:cs typeface="Times New Roman" pitchFamily="18" charset="0"/>
              </a:rPr>
              <a:t>1903 </a:t>
            </a:r>
            <a:r>
              <a:rPr lang="sl-SI" sz="2800" dirty="0">
                <a:cs typeface="Times New Roman" pitchFamily="18" charset="0"/>
              </a:rPr>
              <a:t>– </a:t>
            </a:r>
            <a:r>
              <a:rPr lang="sl-SI" sz="2800" dirty="0" smtClean="0">
                <a:cs typeface="Times New Roman" pitchFamily="18" charset="0"/>
              </a:rPr>
              <a:t>1963)</a:t>
            </a:r>
            <a:endParaRPr lang="sl-SI" sz="28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dirty="0">
                <a:cs typeface="Times New Roman" pitchFamily="18" charset="0"/>
              </a:rPr>
              <a:t>   Robert </a:t>
            </a:r>
            <a:r>
              <a:rPr lang="sl-SI" sz="2800" b="1" dirty="0" err="1">
                <a:cs typeface="Times New Roman" pitchFamily="18" charset="0"/>
              </a:rPr>
              <a:t>Bresson</a:t>
            </a:r>
            <a:r>
              <a:rPr lang="sl-SI" sz="2800" dirty="0">
                <a:cs typeface="Times New Roman" pitchFamily="18" charset="0"/>
              </a:rPr>
              <a:t> (Francija, </a:t>
            </a:r>
            <a:r>
              <a:rPr lang="sl-SI" sz="2800" dirty="0" smtClean="0">
                <a:cs typeface="Times New Roman" pitchFamily="18" charset="0"/>
              </a:rPr>
              <a:t>1901 </a:t>
            </a:r>
            <a:r>
              <a:rPr lang="sl-SI" sz="2800" dirty="0">
                <a:cs typeface="Times New Roman" pitchFamily="18" charset="0"/>
              </a:rPr>
              <a:t>– </a:t>
            </a:r>
            <a:r>
              <a:rPr lang="sl-SI" sz="2800" dirty="0" smtClean="0">
                <a:cs typeface="Times New Roman" pitchFamily="18" charset="0"/>
              </a:rPr>
              <a:t>1999)</a:t>
            </a:r>
            <a:endParaRPr lang="sl-SI" sz="2800" dirty="0"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3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ustvarjalci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45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3800" b="1" dirty="0">
                <a:cs typeface="Times New Roman" pitchFamily="18" charset="0"/>
              </a:rPr>
              <a:t>MINIMALISTIČNI KLASIKI</a:t>
            </a:r>
          </a:p>
          <a:p>
            <a:pPr marL="0" indent="0">
              <a:buNone/>
            </a:pPr>
            <a:endParaRPr lang="sl-SI" sz="1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600" dirty="0">
                <a:cs typeface="Times New Roman" pitchFamily="18" charset="0"/>
              </a:rPr>
              <a:t>Michelangelo </a:t>
            </a:r>
            <a:r>
              <a:rPr lang="sl-SI" sz="2600" b="1" dirty="0" err="1">
                <a:cs typeface="Times New Roman" pitchFamily="18" charset="0"/>
              </a:rPr>
              <a:t>Antonioni</a:t>
            </a:r>
            <a:r>
              <a:rPr lang="sl-SI" sz="2600" dirty="0">
                <a:cs typeface="Times New Roman" pitchFamily="18" charset="0"/>
              </a:rPr>
              <a:t> (Italija), Éric </a:t>
            </a:r>
            <a:r>
              <a:rPr lang="sl-SI" sz="2600" b="1" dirty="0">
                <a:cs typeface="Times New Roman" pitchFamily="18" charset="0"/>
              </a:rPr>
              <a:t>Rohmer</a:t>
            </a:r>
            <a:r>
              <a:rPr lang="sl-SI" sz="2600" dirty="0">
                <a:cs typeface="Times New Roman" pitchFamily="18" charset="0"/>
              </a:rPr>
              <a:t> in Alain </a:t>
            </a:r>
            <a:r>
              <a:rPr lang="sl-SI" sz="2600" b="1" dirty="0" err="1">
                <a:cs typeface="Times New Roman" pitchFamily="18" charset="0"/>
              </a:rPr>
              <a:t>Resnais</a:t>
            </a:r>
            <a:r>
              <a:rPr lang="sl-SI" sz="2600" dirty="0">
                <a:cs typeface="Times New Roman" pitchFamily="18" charset="0"/>
              </a:rPr>
              <a:t> (Francija), </a:t>
            </a:r>
            <a:r>
              <a:rPr lang="sl-SI" sz="2600" dirty="0" err="1">
                <a:cs typeface="Times New Roman" pitchFamily="18" charset="0"/>
              </a:rPr>
              <a:t>Manoel</a:t>
            </a:r>
            <a:r>
              <a:rPr lang="sl-SI" sz="2600" dirty="0">
                <a:cs typeface="Times New Roman" pitchFamily="18" charset="0"/>
              </a:rPr>
              <a:t> de </a:t>
            </a:r>
            <a:r>
              <a:rPr lang="sl-SI" sz="2600" b="1" dirty="0" err="1">
                <a:cs typeface="Times New Roman" pitchFamily="18" charset="0"/>
              </a:rPr>
              <a:t>Oliveira</a:t>
            </a:r>
            <a:r>
              <a:rPr lang="sl-SI" sz="2600" dirty="0">
                <a:cs typeface="Times New Roman" pitchFamily="18" charset="0"/>
              </a:rPr>
              <a:t> (Portugalska), John </a:t>
            </a:r>
            <a:r>
              <a:rPr lang="sl-SI" sz="2600" b="1" dirty="0">
                <a:cs typeface="Times New Roman" pitchFamily="18" charset="0"/>
              </a:rPr>
              <a:t>Cassavetes</a:t>
            </a:r>
            <a:r>
              <a:rPr lang="sl-SI" sz="2600" dirty="0">
                <a:cs typeface="Times New Roman" pitchFamily="18" charset="0"/>
              </a:rPr>
              <a:t> in </a:t>
            </a:r>
            <a:r>
              <a:rPr lang="sl-SI" sz="2600" dirty="0" err="1">
                <a:cs typeface="Times New Roman" pitchFamily="18" charset="0"/>
              </a:rPr>
              <a:t>Shirley</a:t>
            </a:r>
            <a:r>
              <a:rPr lang="sl-SI" sz="2600" dirty="0">
                <a:cs typeface="Times New Roman" pitchFamily="18" charset="0"/>
              </a:rPr>
              <a:t> </a:t>
            </a:r>
            <a:r>
              <a:rPr lang="sl-SI" sz="2600" b="1" dirty="0">
                <a:cs typeface="Times New Roman" pitchFamily="18" charset="0"/>
              </a:rPr>
              <a:t>Clarke</a:t>
            </a:r>
            <a:r>
              <a:rPr lang="sl-SI" sz="2600" dirty="0">
                <a:cs typeface="Times New Roman" pitchFamily="18" charset="0"/>
              </a:rPr>
              <a:t> (ZDA), (zgodnja) Rainer Werner </a:t>
            </a:r>
            <a:r>
              <a:rPr lang="sl-SI" sz="2600" b="1" dirty="0" smtClean="0">
                <a:cs typeface="Times New Roman" pitchFamily="18" charset="0"/>
              </a:rPr>
              <a:t>Fassbinder </a:t>
            </a:r>
            <a:r>
              <a:rPr lang="sl-SI" sz="2600" dirty="0" smtClean="0">
                <a:cs typeface="Times New Roman" pitchFamily="18" charset="0"/>
              </a:rPr>
              <a:t>in </a:t>
            </a:r>
            <a:r>
              <a:rPr lang="sl-SI" sz="2600" dirty="0" err="1">
                <a:cs typeface="Times New Roman" pitchFamily="18" charset="0"/>
              </a:rPr>
              <a:t>Wim</a:t>
            </a:r>
            <a:r>
              <a:rPr lang="sl-SI" sz="2600" dirty="0">
                <a:cs typeface="Times New Roman" pitchFamily="18" charset="0"/>
              </a:rPr>
              <a:t> </a:t>
            </a:r>
            <a:r>
              <a:rPr lang="sl-SI" sz="2600" b="1" dirty="0" err="1">
                <a:cs typeface="Times New Roman" pitchFamily="18" charset="0"/>
              </a:rPr>
              <a:t>Wenders</a:t>
            </a:r>
            <a:r>
              <a:rPr lang="sl-SI" sz="2600" dirty="0">
                <a:cs typeface="Times New Roman" pitchFamily="18" charset="0"/>
              </a:rPr>
              <a:t> (Nemčija)</a:t>
            </a:r>
          </a:p>
        </p:txBody>
      </p:sp>
    </p:spTree>
    <p:extLst>
      <p:ext uri="{BB962C8B-B14F-4D97-AF65-F5344CB8AC3E}">
        <p14:creationId xmlns:p14="http://schemas.microsoft.com/office/powerpoint/2010/main" val="783342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ustvarjalci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4400" b="1" dirty="0">
                <a:cs typeface="Times New Roman" pitchFamily="18" charset="0"/>
              </a:rPr>
              <a:t>NEOMINIMALSTI</a:t>
            </a: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600" dirty="0">
                <a:cs typeface="Times New Roman" pitchFamily="18" charset="0"/>
              </a:rPr>
              <a:t>Med raziskovalci aktualnega </a:t>
            </a:r>
            <a:r>
              <a:rPr lang="sl-SI" sz="9600" b="1" dirty="0">
                <a:cs typeface="Times New Roman" pitchFamily="18" charset="0"/>
              </a:rPr>
              <a:t>»minimalnega« </a:t>
            </a:r>
            <a:r>
              <a:rPr lang="sl-SI" sz="9600" dirty="0">
                <a:cs typeface="Times New Roman" pitchFamily="18" charset="0"/>
              </a:rPr>
              <a:t>(tj. manjšinskega, marginalnega, prezrtega in preziranega)</a:t>
            </a:r>
            <a:r>
              <a:rPr lang="sl-SI" sz="9600" b="1" dirty="0">
                <a:cs typeface="Times New Roman" pitchFamily="18" charset="0"/>
              </a:rPr>
              <a:t> sveta in jaza</a:t>
            </a:r>
            <a:r>
              <a:rPr lang="sl-SI" sz="9600" dirty="0"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itchFamily="18" charset="0"/>
              </a:rPr>
              <a:t>Jim </a:t>
            </a:r>
            <a:r>
              <a:rPr lang="sl-SI" sz="8800" b="1" dirty="0" err="1">
                <a:cs typeface="Times New Roman" pitchFamily="18" charset="0"/>
              </a:rPr>
              <a:t>Jarmusch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dirty="0" err="1">
                <a:cs typeface="Times New Roman" pitchFamily="18" charset="0"/>
              </a:rPr>
              <a:t>Harmony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Korine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dirty="0" err="1">
                <a:cs typeface="Times New Roman" pitchFamily="18" charset="0"/>
              </a:rPr>
              <a:t>Gus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>
                <a:cs typeface="Times New Roman" pitchFamily="18" charset="0"/>
              </a:rPr>
              <a:t>Van </a:t>
            </a:r>
            <a:r>
              <a:rPr lang="sl-SI" sz="8800" b="1" dirty="0" err="1">
                <a:cs typeface="Times New Roman" pitchFamily="18" charset="0"/>
              </a:rPr>
              <a:t>Sant</a:t>
            </a:r>
            <a:r>
              <a:rPr lang="sl-SI" sz="8800" dirty="0">
                <a:cs typeface="Times New Roman" pitchFamily="18" charset="0"/>
              </a:rPr>
              <a:t>, Hal </a:t>
            </a:r>
            <a:r>
              <a:rPr lang="sl-SI" sz="8800" b="1" dirty="0" err="1">
                <a:cs typeface="Times New Roman" pitchFamily="18" charset="0"/>
              </a:rPr>
              <a:t>Hartley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dirty="0" err="1">
                <a:cs typeface="Times New Roman" pitchFamily="18" charset="0"/>
              </a:rPr>
              <a:t>Lance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Hammer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dirty="0" err="1">
                <a:cs typeface="Times New Roman" pitchFamily="18" charset="0"/>
              </a:rPr>
              <a:t>Ramin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Bahrani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dirty="0" err="1">
                <a:cs typeface="Times New Roman" pitchFamily="18" charset="0"/>
              </a:rPr>
              <a:t>Lodge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Kerrigan</a:t>
            </a:r>
            <a:r>
              <a:rPr lang="sl-SI" sz="8800" dirty="0">
                <a:cs typeface="Times New Roman" pitchFamily="18" charset="0"/>
              </a:rPr>
              <a:t> (vsi ZDA), (zgodnji) Atom </a:t>
            </a:r>
            <a:r>
              <a:rPr lang="sl-SI" sz="8800" b="1" dirty="0" err="1">
                <a:cs typeface="Times New Roman" pitchFamily="18" charset="0"/>
              </a:rPr>
              <a:t>Egoyan</a:t>
            </a:r>
            <a:r>
              <a:rPr lang="sl-SI" sz="8800" dirty="0">
                <a:cs typeface="Times New Roman" pitchFamily="18" charset="0"/>
              </a:rPr>
              <a:t> (Kanada), </a:t>
            </a:r>
            <a:r>
              <a:rPr lang="sl-SI" sz="8800" dirty="0" err="1">
                <a:cs typeface="Times New Roman" pitchFamily="18" charset="0"/>
              </a:rPr>
              <a:t>Abbas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Kiarostami</a:t>
            </a:r>
            <a:r>
              <a:rPr lang="sl-SI" sz="8800" dirty="0">
                <a:cs typeface="Times New Roman" pitchFamily="18" charset="0"/>
              </a:rPr>
              <a:t> (Iran), </a:t>
            </a:r>
            <a:r>
              <a:rPr lang="sl-SI" sz="8800" dirty="0" err="1">
                <a:cs typeface="Times New Roman" pitchFamily="18" charset="0"/>
              </a:rPr>
              <a:t>Philippe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Garrel</a:t>
            </a:r>
            <a:r>
              <a:rPr lang="sl-SI" sz="8800" dirty="0">
                <a:cs typeface="Times New Roman" pitchFamily="18" charset="0"/>
              </a:rPr>
              <a:t> in Bruno </a:t>
            </a:r>
            <a:r>
              <a:rPr lang="sl-SI" sz="8800" b="1" dirty="0" err="1">
                <a:cs typeface="Times New Roman" pitchFamily="18" charset="0"/>
              </a:rPr>
              <a:t>Dumont</a:t>
            </a:r>
            <a:r>
              <a:rPr lang="sl-SI" sz="8800" dirty="0">
                <a:cs typeface="Times New Roman" pitchFamily="18" charset="0"/>
              </a:rPr>
              <a:t> (Francija), Jean-Pierre in </a:t>
            </a:r>
            <a:r>
              <a:rPr lang="sl-SI" sz="8800" dirty="0" err="1">
                <a:cs typeface="Times New Roman" pitchFamily="18" charset="0"/>
              </a:rPr>
              <a:t>Luc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Dardenne</a:t>
            </a:r>
            <a:r>
              <a:rPr lang="sl-SI" sz="8800" dirty="0">
                <a:cs typeface="Times New Roman" pitchFamily="18" charset="0"/>
              </a:rPr>
              <a:t> (Belgija), Lav </a:t>
            </a:r>
            <a:r>
              <a:rPr lang="sl-SI" sz="8800" b="1" dirty="0">
                <a:cs typeface="Times New Roman" pitchFamily="18" charset="0"/>
              </a:rPr>
              <a:t>Diaz</a:t>
            </a:r>
            <a:r>
              <a:rPr lang="sl-SI" sz="8800" dirty="0">
                <a:cs typeface="Times New Roman" pitchFamily="18" charset="0"/>
              </a:rPr>
              <a:t> (Filipini), </a:t>
            </a:r>
            <a:r>
              <a:rPr lang="sl-SI" sz="8800" dirty="0" err="1">
                <a:cs typeface="Times New Roman" pitchFamily="18" charset="0"/>
              </a:rPr>
              <a:t>Hou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Hsiao-hsien</a:t>
            </a:r>
            <a:r>
              <a:rPr lang="sl-SI" sz="8800" dirty="0">
                <a:cs typeface="Times New Roman" pitchFamily="18" charset="0"/>
              </a:rPr>
              <a:t> in </a:t>
            </a:r>
            <a:r>
              <a:rPr lang="sl-SI" sz="8800" dirty="0" err="1">
                <a:cs typeface="Times New Roman" pitchFamily="18" charset="0"/>
              </a:rPr>
              <a:t>Tsai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Ming-liang</a:t>
            </a:r>
            <a:r>
              <a:rPr lang="sl-SI" sz="8800" dirty="0">
                <a:cs typeface="Times New Roman" pitchFamily="18" charset="0"/>
              </a:rPr>
              <a:t> (Tajvan), </a:t>
            </a:r>
            <a:r>
              <a:rPr lang="sl-SI" sz="8800" dirty="0" err="1">
                <a:cs typeface="Times New Roman" pitchFamily="18" charset="0"/>
              </a:rPr>
              <a:t>Wong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>
                <a:cs typeface="Times New Roman" pitchFamily="18" charset="0"/>
              </a:rPr>
              <a:t>Kar-</a:t>
            </a:r>
            <a:r>
              <a:rPr lang="sl-SI" sz="8800" b="1" dirty="0" err="1">
                <a:cs typeface="Times New Roman" pitchFamily="18" charset="0"/>
              </a:rPr>
              <a:t>wai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(</a:t>
            </a:r>
            <a:r>
              <a:rPr lang="sl-SI" sz="8800" dirty="0" err="1">
                <a:cs typeface="Times New Roman" pitchFamily="18" charset="0"/>
              </a:rPr>
              <a:t>Hong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dirty="0" err="1">
                <a:cs typeface="Times New Roman" pitchFamily="18" charset="0"/>
              </a:rPr>
              <a:t>Kong</a:t>
            </a:r>
            <a:r>
              <a:rPr lang="sl-SI" sz="8800" dirty="0">
                <a:cs typeface="Times New Roman" pitchFamily="18" charset="0"/>
              </a:rPr>
              <a:t>), </a:t>
            </a:r>
            <a:r>
              <a:rPr lang="sl-SI" sz="8800" dirty="0" err="1">
                <a:cs typeface="Times New Roman" pitchFamily="18" charset="0"/>
              </a:rPr>
              <a:t>Jia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Zhangke</a:t>
            </a:r>
            <a:r>
              <a:rPr lang="sl-SI" sz="8800" dirty="0">
                <a:cs typeface="Times New Roman" pitchFamily="18" charset="0"/>
              </a:rPr>
              <a:t> (Kitajska), </a:t>
            </a:r>
            <a:r>
              <a:rPr lang="sl-SI" sz="8800" dirty="0" err="1">
                <a:cs typeface="Times New Roman" pitchFamily="18" charset="0"/>
              </a:rPr>
              <a:t>Naomi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Kawase</a:t>
            </a:r>
            <a:r>
              <a:rPr lang="sl-SI" sz="8800" dirty="0">
                <a:cs typeface="Times New Roman" pitchFamily="18" charset="0"/>
              </a:rPr>
              <a:t> (Japonska), </a:t>
            </a:r>
            <a:r>
              <a:rPr lang="sl-SI" sz="8800" dirty="0" err="1">
                <a:cs typeface="Times New Roman" pitchFamily="18" charset="0"/>
              </a:rPr>
              <a:t>Apitchatpong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Weerasethakul</a:t>
            </a:r>
            <a:r>
              <a:rPr lang="sl-SI" sz="8800" dirty="0">
                <a:cs typeface="Times New Roman" pitchFamily="18" charset="0"/>
              </a:rPr>
              <a:t> (Tajska), </a:t>
            </a:r>
            <a:r>
              <a:rPr lang="sl-SI" sz="8800" dirty="0" err="1">
                <a:cs typeface="Times New Roman" pitchFamily="18" charset="0"/>
              </a:rPr>
              <a:t>Hong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Sang-soo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dirty="0" err="1">
                <a:cs typeface="Times New Roman" pitchFamily="18" charset="0"/>
              </a:rPr>
              <a:t>Kim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>
                <a:cs typeface="Times New Roman" pitchFamily="18" charset="0"/>
              </a:rPr>
              <a:t>Ki-</a:t>
            </a:r>
            <a:r>
              <a:rPr lang="sl-SI" sz="8800" b="1" dirty="0" err="1">
                <a:cs typeface="Times New Roman" pitchFamily="18" charset="0"/>
              </a:rPr>
              <a:t>duk</a:t>
            </a:r>
            <a:r>
              <a:rPr lang="sl-SI" sz="8800" dirty="0">
                <a:cs typeface="Times New Roman" pitchFamily="18" charset="0"/>
              </a:rPr>
              <a:t> in </a:t>
            </a:r>
            <a:r>
              <a:rPr lang="sl-SI" sz="8800" dirty="0" err="1">
                <a:cs typeface="Times New Roman" pitchFamily="18" charset="0"/>
              </a:rPr>
              <a:t>Hur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>
                <a:cs typeface="Times New Roman" pitchFamily="18" charset="0"/>
              </a:rPr>
              <a:t>Jin-ho</a:t>
            </a:r>
            <a:r>
              <a:rPr lang="sl-SI" sz="8800" dirty="0">
                <a:cs typeface="Times New Roman" pitchFamily="18" charset="0"/>
              </a:rPr>
              <a:t> (Južna Koreja), </a:t>
            </a:r>
            <a:r>
              <a:rPr lang="sl-SI" sz="8800" dirty="0" err="1">
                <a:cs typeface="Times New Roman" pitchFamily="18" charset="0"/>
              </a:rPr>
              <a:t>Lisandro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Alonso</a:t>
            </a:r>
            <a:r>
              <a:rPr lang="sl-SI" sz="8800" dirty="0">
                <a:cs typeface="Times New Roman" pitchFamily="18" charset="0"/>
              </a:rPr>
              <a:t> in Ana </a:t>
            </a:r>
            <a:r>
              <a:rPr lang="sl-SI" sz="8800" b="1" dirty="0" err="1">
                <a:cs typeface="Times New Roman" pitchFamily="18" charset="0"/>
              </a:rPr>
              <a:t>Poliak</a:t>
            </a:r>
            <a:r>
              <a:rPr lang="sl-SI" sz="8800" dirty="0">
                <a:cs typeface="Times New Roman" pitchFamily="18" charset="0"/>
              </a:rPr>
              <a:t> (Argentina), </a:t>
            </a:r>
            <a:r>
              <a:rPr lang="sl-SI" sz="8800" dirty="0" err="1">
                <a:cs typeface="Times New Roman" pitchFamily="18" charset="0"/>
              </a:rPr>
              <a:t>Cristi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Puiu</a:t>
            </a:r>
            <a:r>
              <a:rPr lang="sl-SI" sz="8800" dirty="0">
                <a:cs typeface="Times New Roman" pitchFamily="18" charset="0"/>
              </a:rPr>
              <a:t> in </a:t>
            </a:r>
            <a:r>
              <a:rPr lang="sl-SI" sz="8800" dirty="0" err="1">
                <a:cs typeface="Times New Roman" pitchFamily="18" charset="0"/>
              </a:rPr>
              <a:t>Corneliu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Porumboiu</a:t>
            </a:r>
            <a:r>
              <a:rPr lang="sl-SI" sz="8800" dirty="0">
                <a:cs typeface="Times New Roman" pitchFamily="18" charset="0"/>
              </a:rPr>
              <a:t> (Romunija)</a:t>
            </a:r>
          </a:p>
          <a:p>
            <a:pPr marL="0" indent="0">
              <a:lnSpc>
                <a:spcPct val="107000"/>
              </a:lnSpc>
              <a:buNone/>
            </a:pPr>
            <a:endParaRPr lang="sl-SI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9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ustvarjalci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SLOVENSKI USTVARJALCI in FILMI</a:t>
            </a:r>
            <a:endParaRPr lang="sl-SI" sz="1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 marL="360363" indent="0">
              <a:buNone/>
            </a:pPr>
            <a:r>
              <a:rPr lang="sl-SI" sz="8000" b="1" dirty="0">
                <a:cs typeface="Times New Roman" pitchFamily="18" charset="0"/>
              </a:rPr>
              <a:t>   </a:t>
            </a:r>
            <a:r>
              <a:rPr lang="sl-SI" sz="9600" dirty="0">
                <a:cs typeface="Times New Roman" pitchFamily="18" charset="0"/>
              </a:rPr>
              <a:t>Franci</a:t>
            </a:r>
            <a:r>
              <a:rPr lang="sl-SI" sz="9600" b="1" dirty="0">
                <a:cs typeface="Times New Roman" pitchFamily="18" charset="0"/>
              </a:rPr>
              <a:t> Slak: 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Krizno obdobje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(1981)</a:t>
            </a:r>
          </a:p>
          <a:p>
            <a:pPr marL="0" indent="360363">
              <a:buNone/>
            </a:pPr>
            <a:r>
              <a:rPr lang="sl-SI" sz="9600" b="1" dirty="0">
                <a:cs typeface="Times New Roman" pitchFamily="18" charset="0"/>
              </a:rPr>
              <a:t>   </a:t>
            </a:r>
            <a:r>
              <a:rPr lang="sl-SI" sz="9600" dirty="0">
                <a:cs typeface="Times New Roman" pitchFamily="18" charset="0"/>
              </a:rPr>
              <a:t>Damjan</a:t>
            </a:r>
            <a:r>
              <a:rPr lang="sl-SI" sz="9600" b="1" dirty="0">
                <a:cs typeface="Times New Roman" pitchFamily="18" charset="0"/>
              </a:rPr>
              <a:t> Kozole: 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Usodni telefon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(1986)</a:t>
            </a:r>
          </a:p>
          <a:p>
            <a:pPr marL="0" indent="360363">
              <a:buNone/>
            </a:pPr>
            <a:r>
              <a:rPr lang="sl-SI" sz="9600" b="1" dirty="0">
                <a:cs typeface="Times New Roman" pitchFamily="18" charset="0"/>
              </a:rPr>
              <a:t>   </a:t>
            </a:r>
            <a:r>
              <a:rPr lang="sl-SI" sz="9600" dirty="0">
                <a:cs typeface="Times New Roman" pitchFamily="18" charset="0"/>
              </a:rPr>
              <a:t>Igor</a:t>
            </a:r>
            <a:r>
              <a:rPr lang="sl-SI" sz="9600" b="1" dirty="0">
                <a:cs typeface="Times New Roman" pitchFamily="18" charset="0"/>
              </a:rPr>
              <a:t> Šterk: 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Ekspres, </a:t>
            </a: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ekspers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(1997)</a:t>
            </a:r>
          </a:p>
          <a:p>
            <a:pPr marL="0" indent="360363">
              <a:buNone/>
            </a:pPr>
            <a:r>
              <a:rPr lang="sl-SI" sz="9600" b="1" dirty="0">
                <a:cs typeface="Times New Roman" pitchFamily="18" charset="0"/>
              </a:rPr>
              <a:t>   </a:t>
            </a:r>
            <a:r>
              <a:rPr lang="sl-SI" sz="9600" dirty="0">
                <a:cs typeface="Times New Roman" pitchFamily="18" charset="0"/>
              </a:rPr>
              <a:t>Janez</a:t>
            </a:r>
            <a:r>
              <a:rPr lang="sl-SI" sz="9600" b="1" dirty="0">
                <a:cs typeface="Times New Roman" pitchFamily="18" charset="0"/>
              </a:rPr>
              <a:t> Burger: 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 </a:t>
            </a: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leru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(1999)</a:t>
            </a:r>
          </a:p>
          <a:p>
            <a:pPr marL="0" indent="360363">
              <a:buNone/>
            </a:pPr>
            <a:r>
              <a:rPr lang="sl-SI" sz="9600" b="1" dirty="0">
                <a:cs typeface="Times New Roman" pitchFamily="18" charset="0"/>
              </a:rPr>
              <a:t>   </a:t>
            </a:r>
            <a:r>
              <a:rPr lang="sl-SI" sz="9600" dirty="0">
                <a:cs typeface="Times New Roman" pitchFamily="18" charset="0"/>
              </a:rPr>
              <a:t>Miha</a:t>
            </a:r>
            <a:r>
              <a:rPr lang="sl-SI" sz="9600" b="1" dirty="0">
                <a:cs typeface="Times New Roman" pitchFamily="18" charset="0"/>
              </a:rPr>
              <a:t> Hočevar: </a:t>
            </a: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Jebiga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(2000)</a:t>
            </a:r>
          </a:p>
          <a:p>
            <a:pPr marL="0" indent="360363">
              <a:buNone/>
            </a:pPr>
            <a:r>
              <a:rPr lang="sl-SI" sz="9600" b="1" dirty="0">
                <a:cs typeface="Times New Roman" pitchFamily="18" charset="0"/>
              </a:rPr>
              <a:t>   </a:t>
            </a:r>
            <a:r>
              <a:rPr lang="sl-SI" sz="9600" dirty="0">
                <a:cs typeface="Times New Roman" pitchFamily="18" charset="0"/>
              </a:rPr>
              <a:t>Jan</a:t>
            </a:r>
            <a:r>
              <a:rPr lang="sl-SI" sz="9600" b="1" dirty="0">
                <a:cs typeface="Times New Roman" pitchFamily="18" charset="0"/>
              </a:rPr>
              <a:t> Cvitkovič: 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Kruh in mleko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(2001)</a:t>
            </a:r>
          </a:p>
          <a:p>
            <a:pPr marL="0" indent="360363">
              <a:buNone/>
            </a:pPr>
            <a:r>
              <a:rPr lang="sl-SI" sz="9600" b="1" dirty="0">
                <a:cs typeface="Times New Roman" pitchFamily="18" charset="0"/>
              </a:rPr>
              <a:t>   </a:t>
            </a:r>
            <a:r>
              <a:rPr lang="sl-SI" sz="9600" dirty="0" err="1">
                <a:cs typeface="Times New Roman" pitchFamily="18" charset="0"/>
              </a:rPr>
              <a:t>Hanna</a:t>
            </a:r>
            <a:r>
              <a:rPr lang="sl-SI" sz="9600" b="1" dirty="0"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A.W. </a:t>
            </a:r>
            <a:r>
              <a:rPr lang="sl-SI" sz="9600" b="1" dirty="0">
                <a:cs typeface="Times New Roman" pitchFamily="18" charset="0"/>
              </a:rPr>
              <a:t>Slak: 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Slepa pega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(2002)</a:t>
            </a:r>
          </a:p>
          <a:p>
            <a:pPr marL="0" indent="360363">
              <a:buNone/>
            </a:pPr>
            <a:r>
              <a:rPr lang="sl-SI" sz="9600" b="1" dirty="0">
                <a:cs typeface="Times New Roman" pitchFamily="18" charset="0"/>
              </a:rPr>
              <a:t>   </a:t>
            </a:r>
            <a:r>
              <a:rPr lang="sl-SI" sz="9600" dirty="0">
                <a:cs typeface="Times New Roman" pitchFamily="18" charset="0"/>
              </a:rPr>
              <a:t>Vlado</a:t>
            </a:r>
            <a:r>
              <a:rPr lang="sl-SI" sz="9600" b="1" dirty="0">
                <a:cs typeface="Times New Roman" pitchFamily="18" charset="0"/>
              </a:rPr>
              <a:t> Škafar: </a:t>
            </a:r>
            <a:r>
              <a:rPr lang="sl-SI" sz="9600" b="1" i="1" dirty="0">
                <a:cs typeface="Times New Roman" pitchFamily="18" charset="0"/>
              </a:rPr>
              <a:t>Oča</a:t>
            </a:r>
            <a:r>
              <a:rPr lang="sl-SI" sz="9600" b="1" dirty="0"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(2010)</a:t>
            </a:r>
            <a:r>
              <a:rPr lang="sl-SI" sz="9600" b="1" dirty="0"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in</a:t>
            </a:r>
            <a:r>
              <a:rPr lang="sl-SI" sz="9600" b="1" dirty="0">
                <a:cs typeface="Times New Roman" pitchFamily="18" charset="0"/>
              </a:rPr>
              <a:t> 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Mama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(2016)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5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79"/>
            <a:ext cx="7848872" cy="309634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Boemsko življenje </a:t>
            </a:r>
          </a:p>
          <a:p>
            <a:pPr marL="0" indent="0" algn="ctr">
              <a:buNone/>
            </a:pPr>
            <a:r>
              <a:rPr lang="sl-SI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</a:t>
            </a:r>
            <a:r>
              <a:rPr lang="sl-SI" sz="5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</a:t>
            </a:r>
            <a:r>
              <a:rPr lang="sl-SI" sz="5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Vie</a:t>
            </a:r>
            <a:r>
              <a:rPr lang="sl-SI" sz="5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 </a:t>
            </a:r>
            <a:r>
              <a:rPr lang="sl-SI" sz="5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Bohème</a:t>
            </a:r>
            <a:r>
              <a:rPr lang="sl-SI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1992) </a:t>
            </a:r>
          </a:p>
          <a:p>
            <a:pPr marL="0" indent="0" algn="ctr">
              <a:buNone/>
            </a:pPr>
            <a:r>
              <a:rPr lang="sl-SI" sz="8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Aki</a:t>
            </a:r>
            <a:r>
              <a:rPr lang="sl-SI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Kaurismäki</a:t>
            </a:r>
            <a:r>
              <a:rPr lang="sl-SI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sl-SI" sz="6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(Finska, 1957 – )</a:t>
            </a:r>
          </a:p>
        </p:txBody>
      </p:sp>
    </p:spTree>
    <p:extLst>
      <p:ext uri="{BB962C8B-B14F-4D97-AF65-F5344CB8AC3E}">
        <p14:creationId xmlns:p14="http://schemas.microsoft.com/office/powerpoint/2010/main" val="2242617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51520" y="292494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187624" y="836713"/>
            <a:ext cx="69127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l-SI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AKI KAURISMÄKI </a:t>
            </a: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(Finska, 1957 – )</a:t>
            </a:r>
          </a:p>
        </p:txBody>
      </p:sp>
      <p:pic>
        <p:nvPicPr>
          <p:cNvPr id="2052" name="Picture 4" descr="Rezultat iskanja slik za aki kaurismaki,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88050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234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51520" y="2924944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Boemsko življenje</a:t>
            </a:r>
            <a:endParaRPr lang="sl-SI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</a:t>
            </a:r>
            <a:r>
              <a:rPr lang="sl-SI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Vie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 </a:t>
            </a:r>
            <a:r>
              <a:rPr lang="sl-SI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Bohème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1992)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algn="ctr"/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zultat iskanja slik za aki kaurismaki la vie de boheme,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4104456" cy="6262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24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ključna dela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208912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KLJUČNA FILMSKA DELA</a:t>
            </a:r>
            <a:endParaRPr lang="sl-SI" sz="128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800" b="1" i="1" dirty="0">
              <a:cs typeface="Times New Roman" pitchFamily="18" charset="0"/>
            </a:endParaRPr>
          </a:p>
          <a:p>
            <a:pPr marL="0" indent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Zločin in kazen </a:t>
            </a:r>
            <a:r>
              <a:rPr lang="sl-SI" sz="9600" dirty="0">
                <a:cs typeface="Times New Roman" pitchFamily="18" charset="0"/>
              </a:rPr>
              <a:t>(</a:t>
            </a:r>
            <a:r>
              <a:rPr lang="sl-SI" sz="9600" i="1" dirty="0" err="1">
                <a:cs typeface="Times New Roman" pitchFamily="18" charset="0"/>
              </a:rPr>
              <a:t>Crime</a:t>
            </a:r>
            <a:r>
              <a:rPr lang="sl-SI" sz="9600" i="1" dirty="0">
                <a:cs typeface="Times New Roman" pitchFamily="18" charset="0"/>
              </a:rPr>
              <a:t> </a:t>
            </a:r>
            <a:r>
              <a:rPr lang="sl-SI" sz="9600" i="1" dirty="0" err="1">
                <a:cs typeface="Times New Roman" pitchFamily="18" charset="0"/>
              </a:rPr>
              <a:t>and</a:t>
            </a:r>
            <a:r>
              <a:rPr lang="sl-SI" sz="9600" i="1" dirty="0">
                <a:cs typeface="Times New Roman" pitchFamily="18" charset="0"/>
              </a:rPr>
              <a:t> </a:t>
            </a:r>
            <a:r>
              <a:rPr lang="sl-SI" sz="9600" i="1" dirty="0" err="1">
                <a:cs typeface="Times New Roman" pitchFamily="18" charset="0"/>
              </a:rPr>
              <a:t>Punishment</a:t>
            </a:r>
            <a:r>
              <a:rPr lang="sl-SI" sz="9600" dirty="0">
                <a:cs typeface="Times New Roman" pitchFamily="18" charset="0"/>
              </a:rPr>
              <a:t>, 1983)</a:t>
            </a:r>
          </a:p>
          <a:p>
            <a:pPr marL="360363" indent="0" defTabSz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Ariel</a:t>
            </a:r>
            <a:r>
              <a:rPr lang="sl-SI" sz="9600" dirty="0">
                <a:cs typeface="Times New Roman" pitchFamily="18" charset="0"/>
              </a:rPr>
              <a:t> (1988)</a:t>
            </a:r>
          </a:p>
          <a:p>
            <a:pPr marL="360363" indent="0" defTabSz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Dekle iz tovarne vžigalic </a:t>
            </a:r>
            <a:r>
              <a:rPr lang="sl-SI" sz="9600" dirty="0">
                <a:cs typeface="Times New Roman" pitchFamily="18" charset="0"/>
              </a:rPr>
              <a:t>(</a:t>
            </a:r>
            <a:r>
              <a:rPr lang="sl-SI" sz="9600" i="1" dirty="0">
                <a:cs typeface="Times New Roman" pitchFamily="18" charset="0"/>
              </a:rPr>
              <a:t>The Match </a:t>
            </a:r>
            <a:r>
              <a:rPr lang="sl-SI" sz="9600" i="1" dirty="0" err="1">
                <a:cs typeface="Times New Roman" pitchFamily="18" charset="0"/>
              </a:rPr>
              <a:t>Factory</a:t>
            </a:r>
            <a:r>
              <a:rPr lang="sl-SI" sz="9600" i="1" dirty="0">
                <a:cs typeface="Times New Roman" pitchFamily="18" charset="0"/>
              </a:rPr>
              <a:t> </a:t>
            </a:r>
            <a:r>
              <a:rPr lang="sl-SI" sz="9600" i="1" dirty="0" err="1">
                <a:cs typeface="Times New Roman" pitchFamily="18" charset="0"/>
              </a:rPr>
              <a:t>Girl</a:t>
            </a:r>
            <a:r>
              <a:rPr lang="sl-SI" sz="9600" dirty="0">
                <a:cs typeface="Times New Roman" pitchFamily="18" charset="0"/>
              </a:rPr>
              <a:t>, 1990)</a:t>
            </a:r>
          </a:p>
          <a:p>
            <a:pPr marL="360363" indent="0" defTabSz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Najel sem plačanega morilca </a:t>
            </a:r>
            <a:r>
              <a:rPr lang="sl-SI" sz="9600" dirty="0">
                <a:cs typeface="Times New Roman" pitchFamily="18" charset="0"/>
              </a:rPr>
              <a:t>(</a:t>
            </a:r>
            <a:r>
              <a:rPr lang="sl-SI" sz="9600" i="1" dirty="0">
                <a:cs typeface="Times New Roman" pitchFamily="18" charset="0"/>
              </a:rPr>
              <a:t>I </a:t>
            </a:r>
            <a:r>
              <a:rPr lang="sl-SI" sz="9600" i="1" dirty="0" err="1">
                <a:cs typeface="Times New Roman" pitchFamily="18" charset="0"/>
              </a:rPr>
              <a:t>Hired</a:t>
            </a:r>
            <a:r>
              <a:rPr lang="sl-SI" sz="9600" i="1" dirty="0">
                <a:cs typeface="Times New Roman" pitchFamily="18" charset="0"/>
              </a:rPr>
              <a:t> a </a:t>
            </a:r>
            <a:r>
              <a:rPr lang="sl-SI" sz="9600" i="1" dirty="0" err="1">
                <a:cs typeface="Times New Roman" pitchFamily="18" charset="0"/>
              </a:rPr>
              <a:t>Contract</a:t>
            </a:r>
            <a:r>
              <a:rPr lang="sl-SI" sz="9600" i="1" dirty="0">
                <a:cs typeface="Times New Roman" pitchFamily="18" charset="0"/>
              </a:rPr>
              <a:t> Killer</a:t>
            </a:r>
            <a:r>
              <a:rPr lang="sl-SI" sz="9600" dirty="0">
                <a:cs typeface="Times New Roman" pitchFamily="18" charset="0"/>
              </a:rPr>
              <a:t>, 1990)</a:t>
            </a:r>
          </a:p>
          <a:p>
            <a:pPr marL="360363" indent="0" defTabSz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Boemsko življenje</a:t>
            </a:r>
            <a:r>
              <a:rPr lang="sl-SI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</a:t>
            </a:r>
            <a:r>
              <a:rPr lang="sl-SI" sz="9600" i="1" dirty="0">
                <a:cs typeface="Times New Roman" pitchFamily="18" charset="0"/>
              </a:rPr>
              <a:t>La </a:t>
            </a:r>
            <a:r>
              <a:rPr lang="sl-SI" sz="9600" i="1" dirty="0" err="1">
                <a:cs typeface="Times New Roman" pitchFamily="18" charset="0"/>
              </a:rPr>
              <a:t>Vie</a:t>
            </a:r>
            <a:r>
              <a:rPr lang="sl-SI" sz="9600" i="1" dirty="0">
                <a:cs typeface="Times New Roman" pitchFamily="18" charset="0"/>
              </a:rPr>
              <a:t> de </a:t>
            </a:r>
            <a:r>
              <a:rPr lang="sl-SI" sz="9600" i="1" dirty="0" err="1">
                <a:cs typeface="Times New Roman" pitchFamily="18" charset="0"/>
              </a:rPr>
              <a:t>Bohème</a:t>
            </a:r>
            <a:r>
              <a:rPr lang="sl-SI" sz="9600" dirty="0">
                <a:cs typeface="Times New Roman" pitchFamily="18" charset="0"/>
              </a:rPr>
              <a:t>, 1992)</a:t>
            </a:r>
          </a:p>
          <a:p>
            <a:pPr marL="360363" indent="0" defTabSz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Daleč potujejo oblaki </a:t>
            </a:r>
            <a:r>
              <a:rPr lang="sl-SI" sz="9600" dirty="0">
                <a:cs typeface="Times New Roman" pitchFamily="18" charset="0"/>
              </a:rPr>
              <a:t>(</a:t>
            </a:r>
            <a:r>
              <a:rPr lang="sl-SI" sz="9600" i="1" dirty="0" err="1">
                <a:cs typeface="Times New Roman" pitchFamily="18" charset="0"/>
              </a:rPr>
              <a:t>Drifting</a:t>
            </a:r>
            <a:r>
              <a:rPr lang="sl-SI" sz="9600" i="1" dirty="0">
                <a:cs typeface="Times New Roman" pitchFamily="18" charset="0"/>
              </a:rPr>
              <a:t> </a:t>
            </a:r>
            <a:r>
              <a:rPr lang="sl-SI" sz="9600" i="1" dirty="0" err="1">
                <a:cs typeface="Times New Roman" pitchFamily="18" charset="0"/>
              </a:rPr>
              <a:t>Clouds</a:t>
            </a:r>
            <a:r>
              <a:rPr lang="sl-SI" sz="9600" dirty="0">
                <a:cs typeface="Times New Roman" pitchFamily="18" charset="0"/>
              </a:rPr>
              <a:t>, 1996)</a:t>
            </a:r>
          </a:p>
          <a:p>
            <a:pPr marL="360363" indent="0" defTabSz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Mož brez preteklosti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</a:t>
            </a:r>
            <a:r>
              <a:rPr lang="sl-SI" sz="9600" i="1" dirty="0">
                <a:cs typeface="Times New Roman" pitchFamily="18" charset="0"/>
              </a:rPr>
              <a:t>The Man </a:t>
            </a:r>
            <a:r>
              <a:rPr lang="sl-SI" sz="9600" i="1" dirty="0" err="1">
                <a:cs typeface="Times New Roman" pitchFamily="18" charset="0"/>
              </a:rPr>
              <a:t>Without</a:t>
            </a:r>
            <a:r>
              <a:rPr lang="sl-SI" sz="9600" i="1" dirty="0">
                <a:cs typeface="Times New Roman" pitchFamily="18" charset="0"/>
              </a:rPr>
              <a:t> a Past</a:t>
            </a:r>
            <a:r>
              <a:rPr lang="sl-SI" sz="9600" dirty="0">
                <a:cs typeface="Times New Roman" pitchFamily="18" charset="0"/>
              </a:rPr>
              <a:t>, 2002)</a:t>
            </a:r>
          </a:p>
          <a:p>
            <a:pPr marL="360363" indent="0" defTabSz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Luči v temi </a:t>
            </a:r>
            <a:r>
              <a:rPr lang="sl-SI" sz="9600" dirty="0">
                <a:cs typeface="Times New Roman" pitchFamily="18" charset="0"/>
              </a:rPr>
              <a:t>(</a:t>
            </a:r>
            <a:r>
              <a:rPr lang="sl-SI" sz="9600" i="1" dirty="0" err="1">
                <a:cs typeface="Times New Roman" pitchFamily="18" charset="0"/>
              </a:rPr>
              <a:t>Lights</a:t>
            </a:r>
            <a:r>
              <a:rPr lang="sl-SI" sz="9600" i="1" dirty="0">
                <a:cs typeface="Times New Roman" pitchFamily="18" charset="0"/>
              </a:rPr>
              <a:t> in </a:t>
            </a:r>
            <a:r>
              <a:rPr lang="sl-SI" sz="9600" i="1" dirty="0" err="1">
                <a:cs typeface="Times New Roman" pitchFamily="18" charset="0"/>
              </a:rPr>
              <a:t>the</a:t>
            </a:r>
            <a:r>
              <a:rPr lang="sl-SI" sz="9600" i="1" dirty="0">
                <a:cs typeface="Times New Roman" pitchFamily="18" charset="0"/>
              </a:rPr>
              <a:t> </a:t>
            </a:r>
            <a:r>
              <a:rPr lang="sl-SI" sz="9600" i="1" dirty="0" err="1">
                <a:cs typeface="Times New Roman" pitchFamily="18" charset="0"/>
              </a:rPr>
              <a:t>Dusk</a:t>
            </a:r>
            <a:r>
              <a:rPr lang="sl-SI" sz="9600" dirty="0">
                <a:cs typeface="Times New Roman" pitchFamily="18" charset="0"/>
              </a:rPr>
              <a:t>, 2006)</a:t>
            </a:r>
          </a:p>
          <a:p>
            <a:pPr marL="360363" indent="0" defTabSz="360363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 </a:t>
            </a: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Havre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(2011)</a:t>
            </a:r>
          </a:p>
        </p:txBody>
      </p:sp>
    </p:spTree>
    <p:extLst>
      <p:ext uri="{BB962C8B-B14F-4D97-AF65-F5344CB8AC3E}">
        <p14:creationId xmlns:p14="http://schemas.microsoft.com/office/powerpoint/2010/main" val="4123505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osrednje tematike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136904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OSREDNJE TEMATIKE</a:t>
            </a:r>
            <a:endParaRPr lang="sl-SI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7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3400" dirty="0">
                <a:cs typeface="Times New Roman" pitchFamily="18" charset="0"/>
              </a:rPr>
              <a:t>zločin in kazen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3400" dirty="0">
                <a:cs typeface="Times New Roman" pitchFamily="18" charset="0"/>
              </a:rPr>
              <a:t>diaspora / razseljenost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3400" dirty="0">
                <a:cs typeface="Times New Roman" pitchFamily="18" charset="0"/>
              </a:rPr>
              <a:t>odtujenost / neprilagodljivost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3400" dirty="0" err="1">
                <a:cs typeface="Times New Roman" pitchFamily="18" charset="0"/>
              </a:rPr>
              <a:t>večnacionalnost</a:t>
            </a:r>
            <a:r>
              <a:rPr lang="sl-SI" sz="3400" dirty="0">
                <a:cs typeface="Times New Roman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3400" dirty="0">
                <a:cs typeface="Times New Roman" pitchFamily="18" charset="0"/>
              </a:rPr>
              <a:t>brezposelnost, revščina, brezizhodnost, brezup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3400" dirty="0">
                <a:cs typeface="Times New Roman" pitchFamily="18" charset="0"/>
              </a:rPr>
              <a:t>begunstvo</a:t>
            </a:r>
          </a:p>
        </p:txBody>
      </p:sp>
    </p:spTree>
    <p:extLst>
      <p:ext uri="{BB962C8B-B14F-4D97-AF65-F5344CB8AC3E}">
        <p14:creationId xmlns:p14="http://schemas.microsoft.com/office/powerpoint/2010/main" val="3142689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neominimalizem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AKI KAURISMÄKI in NEOMINIMALIZEM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itchFamily="18" charset="0"/>
              </a:rPr>
              <a:t>»</a:t>
            </a:r>
            <a:r>
              <a:rPr lang="sl-SI" sz="8800" b="1" i="1" dirty="0">
                <a:cs typeface="Times New Roman" pitchFamily="18" charset="0"/>
              </a:rPr>
              <a:t>V mojih filmih ni nikakršnih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globljih pomenov</a:t>
            </a:r>
            <a:r>
              <a:rPr lang="sl-SI" sz="8800" b="1" i="1" dirty="0">
                <a:cs typeface="Times New Roman" pitchFamily="18" charset="0"/>
              </a:rPr>
              <a:t>, vse je na površini</a:t>
            </a:r>
            <a:r>
              <a:rPr lang="sl-SI" sz="8800" dirty="0">
                <a:cs typeface="Times New Roman" pitchFamily="18" charset="0"/>
              </a:rPr>
              <a:t>«. 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itchFamily="18" charset="0"/>
              </a:rPr>
              <a:t>Razlog, da se filmi </a:t>
            </a:r>
            <a:r>
              <a:rPr lang="sl-SI" sz="8800" dirty="0" err="1">
                <a:cs typeface="Times New Roman" pitchFamily="18" charset="0"/>
              </a:rPr>
              <a:t>Akija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dirty="0" err="1">
                <a:cs typeface="Times New Roman" pitchFamily="18" charset="0"/>
              </a:rPr>
              <a:t>Kaurismäkija</a:t>
            </a:r>
            <a:r>
              <a:rPr lang="sl-SI" sz="8800" dirty="0">
                <a:cs typeface="Times New Roman" pitchFamily="18" charset="0"/>
              </a:rPr>
              <a:t> zdijo nekako okrnjeni, okrajšani, ne-celi, izhaja iz potrebe, da bi v prostoru in času lahko jasneje in bolj očitno </a:t>
            </a:r>
            <a:r>
              <a:rPr lang="sl-SI" sz="8800" b="1" dirty="0">
                <a:cs typeface="Times New Roman" pitchFamily="18" charset="0"/>
              </a:rPr>
              <a:t>prišla do izraza samo bistvo</a:t>
            </a:r>
            <a:r>
              <a:rPr lang="sl-SI" sz="8800" dirty="0">
                <a:cs typeface="Times New Roman" pitchFamily="18" charset="0"/>
              </a:rPr>
              <a:t>, njegova </a:t>
            </a:r>
            <a:r>
              <a:rPr lang="sl-SI" sz="8800" b="1" dirty="0">
                <a:cs typeface="Times New Roman" pitchFamily="18" charset="0"/>
              </a:rPr>
              <a:t>osnovna ideja</a:t>
            </a:r>
            <a:r>
              <a:rPr lang="sl-SI" sz="8800" dirty="0">
                <a:cs typeface="Times New Roman" pitchFamily="18" charset="0"/>
              </a:rPr>
              <a:t>, globoko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človekoljubna</a:t>
            </a:r>
            <a:r>
              <a:rPr lang="sl-SI" sz="8800" dirty="0">
                <a:cs typeface="Times New Roman" pitchFamily="18" charset="0"/>
              </a:rPr>
              <a:t> v svoji odločenosti po </a:t>
            </a:r>
            <a:r>
              <a:rPr lang="sl-SI" sz="8800" b="1" dirty="0">
                <a:cs typeface="Times New Roman" pitchFamily="18" charset="0"/>
              </a:rPr>
              <a:t>oživljanju humanih načinov </a:t>
            </a:r>
            <a:r>
              <a:rPr lang="sl-SI" sz="8800" dirty="0">
                <a:cs typeface="Times New Roman" pitchFamily="18" charset="0"/>
              </a:rPr>
              <a:t>reševanja krivic in nepravilnosti, ki bremenijo svet.</a:t>
            </a:r>
          </a:p>
          <a:p>
            <a:pPr marL="0" indent="0">
              <a:lnSpc>
                <a:spcPct val="107000"/>
              </a:lnSpc>
              <a:buNone/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29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4733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l-SI" sz="2000" dirty="0"/>
              <a:t> 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48" y="260647"/>
            <a:ext cx="4191539" cy="6287309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="" xmlns:a16="http://schemas.microsoft.com/office/drawing/2014/main" id="{5EE265F1-01AC-4D0B-872C-C9C5774E7AF2}"/>
              </a:ext>
            </a:extLst>
          </p:cNvPr>
          <p:cNvSpPr/>
          <p:nvPr/>
        </p:nvSpPr>
        <p:spPr>
          <a:xfrm>
            <a:off x="107504" y="3075057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2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 </a:t>
            </a:r>
            <a:r>
              <a:rPr lang="sl-SI" sz="22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Havre</a:t>
            </a:r>
            <a:endParaRPr lang="sl-SI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algn="ctr"/>
            <a:r>
              <a:rPr lang="sl-SI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(1992)</a:t>
            </a:r>
            <a:r>
              <a:rPr lang="sl-SI" sz="2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940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79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6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8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Milan</a:t>
            </a:r>
            <a:r>
              <a:rPr lang="sl-SI" sz="8000" b="1" i="1" dirty="0">
                <a:cs typeface="Times New Roman" pitchFamily="18" charset="0"/>
              </a:rPr>
              <a:t> </a:t>
            </a:r>
            <a:r>
              <a:rPr lang="sl-SI" sz="8000" b="1" i="1" dirty="0" err="1">
                <a:cs typeface="Times New Roman" pitchFamily="18" charset="0"/>
              </a:rPr>
              <a:t>Kundera</a:t>
            </a:r>
            <a:r>
              <a:rPr lang="sl-SI" sz="8000" b="1" i="1" dirty="0">
                <a:cs typeface="Times New Roman" pitchFamily="18" charset="0"/>
              </a:rPr>
              <a:t> </a:t>
            </a:r>
            <a:r>
              <a:rPr lang="sl-SI" sz="8000" i="1" dirty="0">
                <a:cs typeface="Times New Roman" pitchFamily="18" charset="0"/>
              </a:rPr>
              <a:t>pripoveduje čudovito zgodbo, ki me je iskreno prevzela: spominja se, kako je besedni zaklad njegovega očeta z leti usihal in se na predvečer življenja skrčil na dve besedi: </a:t>
            </a:r>
            <a:r>
              <a:rPr lang="sl-SI" sz="8000" b="1" i="1" dirty="0">
                <a:cs typeface="Times New Roman" pitchFamily="18" charset="0"/>
              </a:rPr>
              <a:t>'Kako čudno! Kako čudno</a:t>
            </a:r>
            <a:r>
              <a:rPr lang="sl-SI" sz="8000" i="1" dirty="0">
                <a:cs typeface="Times New Roman" pitchFamily="18" charset="0"/>
              </a:rPr>
              <a:t>!' Do te točke seveda ni dospel zato, ker bi </a:t>
            </a:r>
            <a:r>
              <a:rPr lang="sl-SI" sz="8000" b="1" i="1" dirty="0">
                <a:cs typeface="Times New Roman" pitchFamily="18" charset="0"/>
              </a:rPr>
              <a:t>ne imel ničesar več povedati</a:t>
            </a:r>
            <a:r>
              <a:rPr lang="sl-SI" sz="8000" i="1" dirty="0">
                <a:cs typeface="Times New Roman" pitchFamily="18" charset="0"/>
              </a:rPr>
              <a:t>, temveč zato, ker </a:t>
            </a:r>
            <a:r>
              <a:rPr lang="sl-SI" sz="8000" b="1" i="1" dirty="0">
                <a:cs typeface="Times New Roman" pitchFamily="18" charset="0"/>
              </a:rPr>
              <a:t>sta ti dve besedi učinkovito povzeli vso njegovo življenjsko izkušnjo</a:t>
            </a:r>
            <a:r>
              <a:rPr lang="sl-SI" sz="8000" i="1" dirty="0">
                <a:cs typeface="Times New Roman" pitchFamily="18" charset="0"/>
              </a:rPr>
              <a:t>. Besedi sta bili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bistvo te izkušnje</a:t>
            </a:r>
            <a:r>
              <a:rPr lang="sl-SI" sz="8000" i="1" dirty="0">
                <a:cs typeface="Times New Roman" pitchFamily="18" charset="0"/>
              </a:rPr>
              <a:t>. Morda je to zgodba, ki se skriva tudi za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minimalizmom</a:t>
            </a:r>
            <a:r>
              <a:rPr lang="sl-SI" sz="8000" i="1" dirty="0">
                <a:cs typeface="Times New Roman" pitchFamily="18" charset="0"/>
              </a:rPr>
              <a:t>. </a:t>
            </a:r>
          </a:p>
          <a:p>
            <a:pPr marL="17463" indent="0">
              <a:buNone/>
            </a:pPr>
            <a:r>
              <a:rPr lang="sl-SI" sz="8000" dirty="0"/>
              <a:t>                                                                                                     </a:t>
            </a:r>
            <a:r>
              <a:rPr lang="sl-SI" sz="8000" dirty="0">
                <a:ea typeface="Calibri" pitchFamily="34" charset="0"/>
                <a:cs typeface="Times New Roman" pitchFamily="18" charset="0"/>
              </a:rPr>
              <a:t>Abbas </a:t>
            </a:r>
            <a:r>
              <a:rPr lang="sl-SI" sz="8000" b="1" dirty="0">
                <a:ea typeface="Calibri" pitchFamily="34" charset="0"/>
                <a:cs typeface="Times New Roman" pitchFamily="18" charset="0"/>
              </a:rPr>
              <a:t>Kiarostami</a:t>
            </a:r>
            <a:endParaRPr lang="sl-SI" sz="8000" b="1" dirty="0"/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vsestranskost minimalizma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5"/>
            <a:ext cx="7848872" cy="2952329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KOMPLEKSNOST / VSESTRANSKOST MINIMALIZMA </a:t>
            </a:r>
            <a:endParaRPr lang="sl-SI" sz="1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površinska preprostost, obogatena z zakrito strukturno vsestranskostjo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Izhodišče filmskega </a:t>
            </a:r>
            <a:r>
              <a:rPr lang="sl-SI" sz="8000" b="1" i="1" dirty="0">
                <a:cs typeface="Times New Roman" pitchFamily="18" charset="0"/>
              </a:rPr>
              <a:t>minimalizma </a:t>
            </a:r>
            <a:r>
              <a:rPr lang="sl-SI" sz="8000" b="1" dirty="0">
                <a:cs typeface="Times New Roman" pitchFamily="18" charset="0"/>
              </a:rPr>
              <a:t>pojmujemo </a:t>
            </a:r>
            <a:r>
              <a:rPr lang="sl-SI" sz="8000" dirty="0">
                <a:cs typeface="Times New Roman" pitchFamily="18" charset="0"/>
              </a:rPr>
              <a:t>predvsem v smislu, ki izpričuje, da je doseganje </a:t>
            </a:r>
            <a:r>
              <a:rPr lang="sl-SI" sz="8000" b="1" dirty="0">
                <a:cs typeface="Times New Roman" pitchFamily="18" charset="0"/>
              </a:rPr>
              <a:t>značilne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enostavnosti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kot enega </a:t>
            </a:r>
            <a:r>
              <a:rPr lang="sl-SI" sz="8000" b="1" dirty="0">
                <a:cs typeface="Times New Roman" pitchFamily="18" charset="0"/>
              </a:rPr>
              <a:t>temeljnih minimalističnih določil </a:t>
            </a:r>
            <a:r>
              <a:rPr lang="sl-SI" sz="8000" dirty="0">
                <a:cs typeface="Times New Roman" pitchFamily="18" charset="0"/>
              </a:rPr>
              <a:t>mogoče šele z </a:t>
            </a:r>
            <a:r>
              <a:rPr lang="sl-SI" sz="8000" b="1" dirty="0" err="1">
                <a:cs typeface="Times New Roman" pitchFamily="18" charset="0"/>
              </a:rPr>
              <a:t>izpo</a:t>
            </a:r>
            <a:r>
              <a:rPr lang="sl-SI" sz="8000" b="1" dirty="0">
                <a:cs typeface="Times New Roman" pitchFamily="18" charset="0"/>
              </a:rPr>
              <a:t>(po)</a:t>
            </a:r>
            <a:r>
              <a:rPr lang="sl-SI" sz="8000" b="1" dirty="0" err="1">
                <a:cs typeface="Times New Roman" pitchFamily="18" charset="0"/>
              </a:rPr>
              <a:t>lnjenostjo</a:t>
            </a:r>
            <a:r>
              <a:rPr lang="sl-SI" sz="8000" b="1" dirty="0">
                <a:cs typeface="Times New Roman" pitchFamily="18" charset="0"/>
              </a:rPr>
              <a:t> celovite izkušnje, </a:t>
            </a:r>
            <a:r>
              <a:rPr lang="sl-SI" sz="8000" dirty="0">
                <a:cs typeface="Times New Roman" pitchFamily="18" charset="0"/>
              </a:rPr>
              <a:t>ki jo povzema </a:t>
            </a:r>
            <a:r>
              <a:rPr lang="sl-SI" sz="8000" b="1" dirty="0">
                <a:cs typeface="Times New Roman" pitchFamily="18" charset="0"/>
              </a:rPr>
              <a:t>filmska kreacija. 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Zahteva </a:t>
            </a:r>
            <a:r>
              <a:rPr lang="sl-SI" sz="8000" dirty="0">
                <a:cs typeface="Times New Roman" pitchFamily="18" charset="0"/>
              </a:rPr>
              <a:t>po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preprostosti</a:t>
            </a:r>
            <a:r>
              <a:rPr lang="sl-SI" sz="8000" dirty="0">
                <a:cs typeface="Times New Roman" pitchFamily="18" charset="0"/>
              </a:rPr>
              <a:t>, ki predstavlja </a:t>
            </a:r>
            <a:r>
              <a:rPr lang="sl-SI" sz="8000" b="1" dirty="0">
                <a:cs typeface="Times New Roman" pitchFamily="18" charset="0"/>
              </a:rPr>
              <a:t>jedro pojma</a:t>
            </a:r>
            <a:r>
              <a:rPr lang="sl-SI" sz="8000" dirty="0">
                <a:cs typeface="Times New Roman" pitchFamily="18" charset="0"/>
              </a:rPr>
              <a:t>,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je lahko v takem pogledu le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posledica silovitosti izkušenj</a:t>
            </a:r>
            <a:r>
              <a:rPr lang="sl-SI" sz="8000" dirty="0">
                <a:cs typeface="Times New Roman" pitchFamily="18" charset="0"/>
              </a:rPr>
              <a:t>, ki se v njem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cepijo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(kot nakazuje uvodna misel Abbasa Kiarostamija).</a:t>
            </a:r>
          </a:p>
        </p:txBody>
      </p:sp>
    </p:spTree>
    <p:extLst>
      <p:ext uri="{BB962C8B-B14F-4D97-AF65-F5344CB8AC3E}">
        <p14:creationId xmlns:p14="http://schemas.microsoft.com/office/powerpoint/2010/main" val="32047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opredelitve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79"/>
            <a:ext cx="7848872" cy="3096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Dodatna poimenovanja </a:t>
            </a:r>
          </a:p>
          <a:p>
            <a:pPr marL="0" indent="0">
              <a:buNone/>
            </a:pPr>
            <a:endParaRPr lang="sl-SI" sz="1400" b="1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b="1" dirty="0">
                <a:cs typeface="Times New Roman" pitchFamily="18" charset="0"/>
              </a:rPr>
              <a:t>kontemplativni film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b="1" dirty="0">
                <a:cs typeface="Times New Roman" pitchFamily="18" charset="0"/>
              </a:rPr>
              <a:t>počasni film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b="1" dirty="0" err="1">
                <a:cs typeface="Times New Roman" pitchFamily="18" charset="0"/>
              </a:rPr>
              <a:t>neo</a:t>
            </a:r>
            <a:r>
              <a:rPr lang="sl-SI" sz="2800" b="1" dirty="0">
                <a:cs typeface="Times New Roman" pitchFamily="18" charset="0"/>
              </a:rPr>
              <a:t>-nemi film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b="1" dirty="0">
                <a:cs typeface="Times New Roman" pitchFamily="18" charset="0"/>
              </a:rPr>
              <a:t>neizrekljivi film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b="1" dirty="0">
                <a:cs typeface="Times New Roman" pitchFamily="18" charset="0"/>
              </a:rPr>
              <a:t>ne-narativni film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800" b="1" dirty="0">
                <a:cs typeface="Times New Roman" pitchFamily="18" charset="0"/>
              </a:rPr>
              <a:t>film vzdušja</a:t>
            </a:r>
          </a:p>
          <a:p>
            <a:pPr marL="0" indent="0">
              <a:buNone/>
            </a:pPr>
            <a:r>
              <a:rPr lang="sl-SI" sz="2800" dirty="0"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312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opredelitve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136904" cy="42484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V najsplošnejšem izhodišču se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minimalizem</a:t>
            </a:r>
            <a:r>
              <a:rPr lang="sl-SI" sz="8000" b="1" dirty="0">
                <a:cs typeface="Times New Roman" pitchFamily="18" charset="0"/>
              </a:rPr>
              <a:t> opredeljuje kot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umetniški stil</a:t>
            </a:r>
            <a:r>
              <a:rPr lang="sl-SI" sz="8000" dirty="0">
                <a:cs typeface="Times New Roman" pitchFamily="18" charset="0"/>
              </a:rPr>
              <a:t>, za katerega so značilne </a:t>
            </a:r>
            <a:r>
              <a:rPr lang="sl-SI" sz="8000" b="1" dirty="0">
                <a:cs typeface="Times New Roman" pitchFamily="18" charset="0"/>
              </a:rPr>
              <a:t>raba preprostih sredstev</a:t>
            </a:r>
            <a:r>
              <a:rPr lang="sl-SI" sz="8000" dirty="0">
                <a:cs typeface="Times New Roman" pitchFamily="18" charset="0"/>
              </a:rPr>
              <a:t>, formalna </a:t>
            </a:r>
            <a:r>
              <a:rPr lang="sl-SI" sz="8000" b="1" dirty="0">
                <a:cs typeface="Times New Roman" pitchFamily="18" charset="0"/>
              </a:rPr>
              <a:t>izčiščenost </a:t>
            </a:r>
            <a:r>
              <a:rPr lang="sl-SI" sz="8000" dirty="0">
                <a:cs typeface="Times New Roman" pitchFamily="18" charset="0"/>
              </a:rPr>
              <a:t>ter</a:t>
            </a:r>
            <a:r>
              <a:rPr lang="sl-SI" sz="8000" b="1" dirty="0">
                <a:cs typeface="Times New Roman" pitchFamily="18" charset="0"/>
              </a:rPr>
              <a:t> enostavnost strukture </a:t>
            </a:r>
            <a:r>
              <a:rPr lang="sl-SI" sz="8000" dirty="0">
                <a:cs typeface="Times New Roman" pitchFamily="18" charset="0"/>
              </a:rPr>
              <a:t>in</a:t>
            </a:r>
            <a:r>
              <a:rPr lang="sl-SI" sz="8000" b="1" dirty="0">
                <a:cs typeface="Times New Roman" pitchFamily="18" charset="0"/>
              </a:rPr>
              <a:t> teksture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Minimalizem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predstavlja</a:t>
            </a:r>
            <a:r>
              <a:rPr lang="sl-SI" sz="8000" b="1" dirty="0">
                <a:cs typeface="Times New Roman" pitchFamily="18" charset="0"/>
              </a:rPr>
              <a:t> koncept zmanjševanja odvračanja pozornosti </a:t>
            </a:r>
            <a:r>
              <a:rPr lang="sl-SI" sz="8000" dirty="0">
                <a:cs typeface="Times New Roman" pitchFamily="18" charset="0"/>
              </a:rPr>
              <a:t>od tistega, kar je (</a:t>
            </a:r>
            <a:r>
              <a:rPr lang="sl-SI" sz="8000" b="1" dirty="0">
                <a:cs typeface="Times New Roman" pitchFamily="18" charset="0"/>
              </a:rPr>
              <a:t>v svetu, ljudeh, stvareh, pojavih</a:t>
            </a:r>
            <a:r>
              <a:rPr lang="sl-SI" sz="8000" dirty="0">
                <a:cs typeface="Times New Roman" pitchFamily="18" charset="0"/>
              </a:rPr>
              <a:t>)</a:t>
            </a:r>
            <a:r>
              <a:rPr lang="sl-SI" sz="8000" b="1" dirty="0">
                <a:cs typeface="Times New Roman" pitchFamily="18" charset="0"/>
              </a:rPr>
              <a:t> zares vredno </a:t>
            </a:r>
            <a:r>
              <a:rPr lang="sl-SI" sz="8000" dirty="0">
                <a:cs typeface="Times New Roman" pitchFamily="18" charset="0"/>
              </a:rPr>
              <a:t>oz.</a:t>
            </a:r>
            <a:r>
              <a:rPr lang="sl-SI" sz="8000" b="1" dirty="0">
                <a:cs typeface="Times New Roman" pitchFamily="18" charset="0"/>
              </a:rPr>
              <a:t> pomembno. 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Minimalistično delo </a:t>
            </a:r>
            <a:r>
              <a:rPr lang="sl-SI" sz="8000" dirty="0">
                <a:cs typeface="Times New Roman" pitchFamily="18" charset="0"/>
              </a:rPr>
              <a:t>si prizadeva za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neposredni pogled </a:t>
            </a:r>
            <a:r>
              <a:rPr lang="sl-SI" sz="8000" dirty="0">
                <a:cs typeface="Times New Roman" pitchFamily="18" charset="0"/>
              </a:rPr>
              <a:t>na </a:t>
            </a:r>
            <a:r>
              <a:rPr lang="sl-SI" sz="8000" b="1" dirty="0">
                <a:cs typeface="Times New Roman" pitchFamily="18" charset="0"/>
              </a:rPr>
              <a:t>dejansko naravo obravnavanega razmerja sveta </a:t>
            </a:r>
            <a:r>
              <a:rPr lang="sl-SI" sz="8000" dirty="0">
                <a:cs typeface="Times New Roman" pitchFamily="18" charset="0"/>
              </a:rPr>
              <a:t>in </a:t>
            </a:r>
            <a:r>
              <a:rPr lang="sl-SI" sz="8000" b="1" dirty="0">
                <a:cs typeface="Times New Roman" pitchFamily="18" charset="0"/>
              </a:rPr>
              <a:t>ljudi. Gledalca spodbuja k zaznavanju bistvenih elementov </a:t>
            </a:r>
            <a:r>
              <a:rPr lang="sl-SI" sz="8000" dirty="0">
                <a:cs typeface="Times New Roman" pitchFamily="18" charset="0"/>
              </a:rPr>
              <a:t>– oblike, misli, gibanja – in tako</a:t>
            </a:r>
            <a:r>
              <a:rPr lang="sl-SI" sz="8000" b="1" dirty="0">
                <a:cs typeface="Times New Roman" pitchFamily="18" charset="0"/>
              </a:rPr>
              <a:t> krepi </a:t>
            </a:r>
            <a:r>
              <a:rPr lang="sl-SI" sz="8000" dirty="0">
                <a:cs typeface="Times New Roman" pitchFamily="18" charset="0"/>
              </a:rPr>
              <a:t>našo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pozornost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ter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nas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opozarja</a:t>
            </a:r>
            <a:r>
              <a:rPr lang="sl-SI" sz="8000" dirty="0">
                <a:cs typeface="Times New Roman" pitchFamily="18" charset="0"/>
              </a:rPr>
              <a:t>,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da se je potrebno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osredotočiti</a:t>
            </a:r>
            <a:r>
              <a:rPr lang="sl-SI" sz="8000" b="1" dirty="0">
                <a:cs typeface="Times New Roman" pitchFamily="18" charset="0"/>
              </a:rPr>
              <a:t> na dejanskost </a:t>
            </a:r>
            <a:r>
              <a:rPr lang="sl-SI" sz="8000" dirty="0">
                <a:cs typeface="Times New Roman" pitchFamily="18" charset="0"/>
              </a:rPr>
              <a:t>namesto na </a:t>
            </a:r>
            <a:r>
              <a:rPr lang="sl-SI" sz="8000" b="1" dirty="0">
                <a:cs typeface="Times New Roman" pitchFamily="18" charset="0"/>
              </a:rPr>
              <a:t>navideznosti.   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Minimalizem</a:t>
            </a:r>
            <a:r>
              <a:rPr lang="sl-SI" sz="8000" b="1" dirty="0">
                <a:cs typeface="Times New Roman" pitchFamily="18" charset="0"/>
              </a:rPr>
              <a:t> omogoča preseganje površinskosti </a:t>
            </a:r>
            <a:r>
              <a:rPr lang="sl-SI" sz="8000" dirty="0">
                <a:cs typeface="Times New Roman" pitchFamily="18" charset="0"/>
              </a:rPr>
              <a:t>in je</a:t>
            </a:r>
            <a:r>
              <a:rPr lang="sl-SI" sz="8000" b="1" dirty="0">
                <a:cs typeface="Times New Roman" pitchFamily="18" charset="0"/>
              </a:rPr>
              <a:t> sredstvo, s katerim lahko pridemo do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bistvenih stvari</a:t>
            </a:r>
            <a:r>
              <a:rPr lang="sl-SI" sz="8000" b="1" dirty="0">
                <a:cs typeface="Times New Roman" pitchFamily="18" charset="0"/>
              </a:rPr>
              <a:t>.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Namesto z zapletom in dramatičnostjo se soočamo z utrinki </a:t>
            </a:r>
            <a:r>
              <a:rPr lang="sl-SI" sz="8000" dirty="0">
                <a:cs typeface="Times New Roman" pitchFamily="18" charset="0"/>
              </a:rPr>
              <a:t>(iz) </a:t>
            </a:r>
            <a:r>
              <a:rPr lang="sl-SI" sz="8000" b="1" dirty="0">
                <a:cs typeface="Times New Roman" pitchFamily="18" charset="0"/>
              </a:rPr>
              <a:t>življenja.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načela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848872" cy="324036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MINIMALISTIČNA NAČELA</a:t>
            </a:r>
          </a:p>
          <a:p>
            <a:pPr marL="0" indent="0">
              <a:buNone/>
            </a:pPr>
            <a:endParaRPr lang="sl-SI" sz="6600" b="1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600" b="1" dirty="0">
                <a:cs typeface="Times New Roman" pitchFamily="18" charset="0"/>
              </a:rPr>
              <a:t>načelo bistvenosti</a:t>
            </a:r>
            <a:r>
              <a:rPr lang="sl-SI" sz="6600" dirty="0">
                <a:cs typeface="Times New Roman" pitchFamily="18" charset="0"/>
              </a:rPr>
              <a:t> / </a:t>
            </a:r>
            <a:r>
              <a:rPr lang="sl-SI" sz="6600" dirty="0" err="1">
                <a:cs typeface="Times New Roman" pitchFamily="18" charset="0"/>
              </a:rPr>
              <a:t>esencializacije</a:t>
            </a:r>
            <a:r>
              <a:rPr lang="sl-SI" sz="66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66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600" b="1" dirty="0">
                <a:cs typeface="Times New Roman" pitchFamily="18" charset="0"/>
              </a:rPr>
              <a:t>načelo osredotočenosti </a:t>
            </a:r>
            <a:r>
              <a:rPr lang="sl-SI" sz="6600" dirty="0">
                <a:cs typeface="Times New Roman" pitchFamily="18" charset="0"/>
              </a:rPr>
              <a:t>/</a:t>
            </a:r>
            <a:r>
              <a:rPr lang="sl-SI" sz="6600" b="1" dirty="0">
                <a:cs typeface="Times New Roman" pitchFamily="18" charset="0"/>
              </a:rPr>
              <a:t> </a:t>
            </a:r>
            <a:r>
              <a:rPr lang="sl-SI" sz="6600" dirty="0" err="1">
                <a:cs typeface="Times New Roman" pitchFamily="18" charset="0"/>
              </a:rPr>
              <a:t>fokusacije</a:t>
            </a:r>
            <a:endParaRPr lang="sl-SI" sz="6600" dirty="0">
              <a:cs typeface="Times New Roman" pitchFamily="18" charset="0"/>
            </a:endParaRPr>
          </a:p>
          <a:p>
            <a:pPr marL="715963" indent="-715963">
              <a:buNone/>
            </a:pPr>
            <a:endParaRPr lang="sl-SI" sz="6600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6600" b="1" dirty="0">
                <a:cs typeface="Times New Roman" pitchFamily="18" charset="0"/>
              </a:rPr>
              <a:t>načelo izčiščenosti </a:t>
            </a:r>
            <a:r>
              <a:rPr lang="sl-SI" sz="6600" dirty="0">
                <a:cs typeface="Times New Roman" pitchFamily="18" charset="0"/>
              </a:rPr>
              <a:t>/ purifikacije</a:t>
            </a:r>
          </a:p>
          <a:p>
            <a:endParaRPr lang="sl-SI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načelo bistvenosti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dirty="0">
                <a:cs typeface="Times New Roman" pitchFamily="18" charset="0"/>
              </a:rPr>
              <a:t>iskanje oz. podajanje dostopa do </a:t>
            </a:r>
            <a:r>
              <a:rPr lang="sl-SI" sz="2400" b="1" dirty="0">
                <a:cs typeface="Times New Roman" pitchFamily="18" charset="0"/>
              </a:rPr>
              <a:t>prvinskosti izkušnje telesnosti</a:t>
            </a:r>
            <a:r>
              <a:rPr lang="sl-SI" sz="2400" dirty="0">
                <a:cs typeface="Times New Roman" pitchFamily="18" charset="0"/>
              </a:rPr>
              <a:t>, do trenutnosti </a:t>
            </a:r>
            <a:r>
              <a:rPr lang="sl-SI" sz="2400" b="1" dirty="0">
                <a:cs typeface="Times New Roman" pitchFamily="18" charset="0"/>
              </a:rPr>
              <a:t>telesne polnosti</a:t>
            </a:r>
            <a:r>
              <a:rPr lang="sl-SI" sz="2400" dirty="0">
                <a:cs typeface="Times New Roman" pitchFamily="18" charset="0"/>
              </a:rPr>
              <a:t>, v kateri se skozi osredotočenost na </a:t>
            </a:r>
            <a:r>
              <a:rPr lang="sl-SI" sz="2400" b="1" dirty="0">
                <a:cs typeface="Times New Roman" pitchFamily="18" charset="0"/>
              </a:rPr>
              <a:t>neposredno zdajšnjost</a:t>
            </a:r>
            <a:r>
              <a:rPr lang="sl-SI" sz="2400" dirty="0">
                <a:cs typeface="Times New Roman" pitchFamily="18" charset="0"/>
              </a:rPr>
              <a:t>, na fizično prisotnost samo, ustvarjalni interes poudarjeno </a:t>
            </a:r>
            <a:r>
              <a:rPr lang="sl-SI" sz="2400" b="1" dirty="0">
                <a:cs typeface="Times New Roman" pitchFamily="18" charset="0"/>
              </a:rPr>
              <a:t>usmerja k zaznavanju</a:t>
            </a:r>
            <a:r>
              <a:rPr lang="sl-SI" sz="2400" dirty="0">
                <a:cs typeface="Times New Roman" pitchFamily="18" charset="0"/>
              </a:rPr>
              <a:t> oz. k ponovnemu </a:t>
            </a:r>
            <a:r>
              <a:rPr lang="sl-SI" sz="2400" b="1" dirty="0">
                <a:cs typeface="Times New Roman" pitchFamily="18" charset="0"/>
              </a:rPr>
              <a:t>upoštevanju subjekta </a:t>
            </a:r>
          </a:p>
        </p:txBody>
      </p:sp>
    </p:spTree>
    <p:extLst>
      <p:ext uri="{BB962C8B-B14F-4D97-AF65-F5344CB8AC3E}">
        <p14:creationId xmlns:p14="http://schemas.microsoft.com/office/powerpoint/2010/main" val="398750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929</Words>
  <Application>Microsoft Office PowerPoint</Application>
  <PresentationFormat>Diaprojekcija na zaslonu (4:3)</PresentationFormat>
  <Paragraphs>274</Paragraphs>
  <Slides>36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vsestranskost minimalizma </vt:lpstr>
      <vt:lpstr>  opredelitve </vt:lpstr>
      <vt:lpstr>  opredelitve </vt:lpstr>
      <vt:lpstr>  načela </vt:lpstr>
      <vt:lpstr>  načelo bistvenosti </vt:lpstr>
      <vt:lpstr>  načelo osredotočenosti </vt:lpstr>
      <vt:lpstr>  načelo izčiščenosti </vt:lpstr>
      <vt:lpstr>  sovpadanje načel </vt:lpstr>
      <vt:lpstr>  določila </vt:lpstr>
      <vt:lpstr>  določila </vt:lpstr>
      <vt:lpstr>  določila </vt:lpstr>
      <vt:lpstr>  določila </vt:lpstr>
      <vt:lpstr>  določila </vt:lpstr>
      <vt:lpstr>  določila </vt:lpstr>
      <vt:lpstr>  stanje </vt:lpstr>
      <vt:lpstr>  domet </vt:lpstr>
      <vt:lpstr>  izkušnja </vt:lpstr>
      <vt:lpstr>  izkušnja </vt:lpstr>
      <vt:lpstr>  vloga in pomen </vt:lpstr>
      <vt:lpstr>  zgodovina </vt:lpstr>
      <vt:lpstr>  ustvarjalci </vt:lpstr>
      <vt:lpstr>  ustvarjalci </vt:lpstr>
      <vt:lpstr>  ustvarjalci </vt:lpstr>
      <vt:lpstr>  ustvarjalci </vt:lpstr>
      <vt:lpstr>  ustvarjalci </vt:lpstr>
      <vt:lpstr>PowerPointova predstavitev</vt:lpstr>
      <vt:lpstr>PowerPointova predstavitev</vt:lpstr>
      <vt:lpstr>  ključna dela </vt:lpstr>
      <vt:lpstr>                osrednje tematike </vt:lpstr>
      <vt:lpstr>  neominimalizem </vt:lpstr>
      <vt:lpstr>PowerPointova predstavitev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112</cp:revision>
  <dcterms:created xsi:type="dcterms:W3CDTF">2016-10-24T09:09:32Z</dcterms:created>
  <dcterms:modified xsi:type="dcterms:W3CDTF">2018-02-28T12:12:42Z</dcterms:modified>
</cp:coreProperties>
</file>