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27" r:id="rId2"/>
    <p:sldId id="325" r:id="rId3"/>
    <p:sldId id="337" r:id="rId4"/>
    <p:sldId id="338" r:id="rId5"/>
    <p:sldId id="339" r:id="rId6"/>
    <p:sldId id="340" r:id="rId7"/>
    <p:sldId id="341" r:id="rId8"/>
    <p:sldId id="353" r:id="rId9"/>
    <p:sldId id="366" r:id="rId10"/>
    <p:sldId id="367" r:id="rId11"/>
    <p:sldId id="369" r:id="rId12"/>
    <p:sldId id="370" r:id="rId13"/>
    <p:sldId id="372" r:id="rId14"/>
    <p:sldId id="371" r:id="rId15"/>
    <p:sldId id="373" r:id="rId16"/>
    <p:sldId id="380" r:id="rId17"/>
    <p:sldId id="375" r:id="rId18"/>
    <p:sldId id="376" r:id="rId19"/>
    <p:sldId id="377" r:id="rId20"/>
    <p:sldId id="368" r:id="rId21"/>
    <p:sldId id="378" r:id="rId22"/>
    <p:sldId id="379" r:id="rId23"/>
    <p:sldId id="354" r:id="rId24"/>
    <p:sldId id="381" r:id="rId2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A00"/>
    <a:srgbClr val="DAB000"/>
    <a:srgbClr val="BC9508"/>
    <a:srgbClr val="BFB605"/>
    <a:srgbClr val="C49F00"/>
    <a:srgbClr val="C8A200"/>
    <a:srgbClr val="0072C8"/>
    <a:srgbClr val="0081E2"/>
    <a:srgbClr val="007AD6"/>
    <a:srgbClr val="009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37" autoAdjust="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C57C6-7596-4878-A4BC-552ADBC811F1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6C953-A5DC-4F66-AC4E-578F2BB786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4138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430C0-0691-4523-9D14-CA0D436DA544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71726-B109-4E8D-BC1F-B4038804FF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497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151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476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004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904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206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806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647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458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390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613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963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979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9571"/>
            <a:ext cx="7848872" cy="172726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Razumevanje filma</a:t>
            </a:r>
          </a:p>
          <a:p>
            <a:pPr marL="0" indent="0" algn="ctr">
              <a:buNone/>
            </a:pPr>
            <a:r>
              <a:rPr lang="sl-SI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Razumem film – doživljam svet</a:t>
            </a:r>
          </a:p>
        </p:txBody>
      </p:sp>
    </p:spTree>
    <p:extLst>
      <p:ext uri="{BB962C8B-B14F-4D97-AF65-F5344CB8AC3E}">
        <p14:creationId xmlns:p14="http://schemas.microsoft.com/office/powerpoint/2010/main" val="587886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>              </a:t>
            </a: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ugodje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388843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sz="96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9600" b="1" dirty="0">
                <a:cs typeface="Times New Roman" pitchFamily="18" charset="0"/>
              </a:rPr>
              <a:t>UGODJE </a:t>
            </a: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ZAZNAVAJA</a:t>
            </a:r>
            <a:r>
              <a:rPr lang="sl-SI" sz="9600" b="1" dirty="0">
                <a:cs typeface="Times New Roman" pitchFamily="18" charset="0"/>
              </a:rPr>
              <a:t> MEDOSEBNE UMETNIŠKE </a:t>
            </a: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KOMUNIKACIJE </a:t>
            </a:r>
            <a:endParaRPr lang="sl-SI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6400" b="1" dirty="0">
                <a:cs typeface="Times New Roman" pitchFamily="18" charset="0"/>
              </a:rPr>
              <a:t> </a:t>
            </a:r>
            <a:endParaRPr lang="sl-SI" sz="6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dirty="0">
                <a:cs typeface="Times New Roman" pitchFamily="18" charset="0"/>
              </a:rPr>
              <a:t>Kakovostno literarno delo vselej zasnavlja svojevrsten </a:t>
            </a:r>
            <a:r>
              <a:rPr lang="sl-SI" sz="8000" b="1" dirty="0">
                <a:cs typeface="Times New Roman" pitchFamily="18" charset="0"/>
              </a:rPr>
              <a:t>»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odprt</a:t>
            </a:r>
            <a:r>
              <a:rPr lang="sl-SI" sz="8000" b="1" dirty="0">
                <a:cs typeface="Times New Roman" pitchFamily="18" charset="0"/>
              </a:rPr>
              <a:t>« svet</a:t>
            </a:r>
            <a:r>
              <a:rPr lang="sl-SI" sz="8000" dirty="0">
                <a:cs typeface="Times New Roman" pitchFamily="18" charset="0"/>
              </a:rPr>
              <a:t>, ki omogoča bralcu, da ga </a:t>
            </a:r>
            <a:r>
              <a:rPr lang="sl-SI" sz="8000" b="1" dirty="0">
                <a:cs typeface="Times New Roman" pitchFamily="18" charset="0"/>
              </a:rPr>
              <a:t>»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dopolni</a:t>
            </a:r>
            <a:r>
              <a:rPr lang="sl-SI" sz="8000" b="1" dirty="0">
                <a:cs typeface="Times New Roman" pitchFamily="18" charset="0"/>
              </a:rPr>
              <a:t>« </a:t>
            </a:r>
            <a:r>
              <a:rPr lang="sl-SI" sz="8000" dirty="0">
                <a:cs typeface="Times New Roman" pitchFamily="18" charset="0"/>
              </a:rPr>
              <a:t>s svojim doživetjem.</a:t>
            </a:r>
            <a:r>
              <a:rPr lang="sl-SI" sz="6600" dirty="0"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endParaRPr lang="sl-SI" sz="6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b="1" dirty="0">
                <a:cs typeface="Times New Roman" pitchFamily="18" charset="0"/>
              </a:rPr>
              <a:t>Adaptacija</a:t>
            </a:r>
            <a:r>
              <a:rPr lang="sl-SI" sz="8000" dirty="0">
                <a:cs typeface="Times New Roman" pitchFamily="18" charset="0"/>
              </a:rPr>
              <a:t> pa bralcu omogoča, da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svoj </a:t>
            </a:r>
            <a:r>
              <a:rPr lang="sl-SI" sz="8000" b="1" dirty="0">
                <a:cs typeface="Times New Roman" pitchFamily="18" charset="0"/>
              </a:rPr>
              <a:t>»ustvarjeni svet«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primerja</a:t>
            </a:r>
            <a:r>
              <a:rPr lang="sl-SI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tudi s </a:t>
            </a:r>
            <a:r>
              <a:rPr lang="sl-SI" sz="8000" b="1" dirty="0">
                <a:cs typeface="Times New Roman" pitchFamily="18" charset="0"/>
              </a:rPr>
              <a:t>»filmsko aktivnim bralcem«</a:t>
            </a:r>
            <a:r>
              <a:rPr lang="sl-SI" sz="8000" dirty="0">
                <a:cs typeface="Times New Roman" pitchFamily="18" charset="0"/>
              </a:rPr>
              <a:t>,</a:t>
            </a:r>
            <a:r>
              <a:rPr lang="sl-SI" sz="8000" b="1" dirty="0"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kakršen je cineast, in njegovimi </a:t>
            </a:r>
            <a:r>
              <a:rPr lang="sl-SI" sz="8000" b="1" dirty="0">
                <a:cs typeface="Times New Roman" pitchFamily="18" charset="0"/>
              </a:rPr>
              <a:t>reakcijami</a:t>
            </a:r>
            <a:r>
              <a:rPr lang="sl-SI" sz="8000" dirty="0">
                <a:cs typeface="Times New Roman" pitchFamily="18" charset="0"/>
              </a:rPr>
              <a:t> na knjižno delo. </a:t>
            </a:r>
          </a:p>
          <a:p>
            <a:pPr marL="0" indent="0">
              <a:buNone/>
            </a:pPr>
            <a:endParaRPr lang="sl-SI" sz="6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b="1" dirty="0">
                <a:cs typeface="Times New Roman" pitchFamily="18" charset="0"/>
              </a:rPr>
              <a:t>Gledalec</a:t>
            </a:r>
            <a:r>
              <a:rPr lang="sl-SI" sz="8000" dirty="0">
                <a:cs typeface="Times New Roman" pitchFamily="18" charset="0"/>
              </a:rPr>
              <a:t> postane </a:t>
            </a:r>
            <a:r>
              <a:rPr lang="sl-SI" sz="8000" b="1" dirty="0">
                <a:cs typeface="Times New Roman" pitchFamily="18" charset="0"/>
              </a:rPr>
              <a:t>dejavni sestavni člen medsebojne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umetniške komunikacije</a:t>
            </a:r>
            <a:r>
              <a:rPr lang="sl-SI" sz="8000" dirty="0">
                <a:cs typeface="Times New Roman" pitchFamily="18" charset="0"/>
              </a:rPr>
              <a:t>, kar pomeni kombinacijo ugodja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zaznavanja</a:t>
            </a:r>
            <a:r>
              <a:rPr lang="sl-SI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režiserjevega raziskovanja literarnega vira in ugodja pri soudeležbi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spoznavanja</a:t>
            </a:r>
            <a:r>
              <a:rPr lang="sl-SI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njegovih notranjih kreativnih vzgibov.</a:t>
            </a:r>
          </a:p>
          <a:p>
            <a:pPr marL="0" indent="0">
              <a:buNone/>
            </a:pPr>
            <a:r>
              <a:rPr lang="sl-SI" sz="7200" b="1" dirty="0">
                <a:cs typeface="Times New Roman" pitchFamily="18" charset="0"/>
              </a:rPr>
              <a:t> </a:t>
            </a:r>
            <a:endParaRPr lang="sl-SI" sz="7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71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>              </a:t>
            </a: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ugodje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8136904" cy="482453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9600" b="1" dirty="0">
                <a:cs typeface="Times New Roman" pitchFamily="18" charset="0"/>
              </a:rPr>
              <a:t>UGODJE OPAZOVANJA </a:t>
            </a: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MEDMEDIJSKE</a:t>
            </a:r>
            <a:r>
              <a:rPr lang="sl-SI" sz="9600" b="1" dirty="0">
                <a:cs typeface="Times New Roman" pitchFamily="18" charset="0"/>
              </a:rPr>
              <a:t> UMETNIŠKE </a:t>
            </a: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KOMUNIKACIJE  </a:t>
            </a:r>
            <a:endParaRPr lang="sl-SI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6400" b="1" dirty="0">
                <a:cs typeface="Times New Roman" pitchFamily="18" charset="0"/>
              </a:rPr>
              <a:t> </a:t>
            </a:r>
            <a:endParaRPr lang="sl-SI" sz="6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dirty="0">
                <a:cs typeface="Times New Roman" pitchFamily="18" charset="0"/>
              </a:rPr>
              <a:t>Film knjigo </a:t>
            </a:r>
            <a:r>
              <a:rPr lang="sl-SI" sz="8000" b="1" dirty="0" err="1">
                <a:cs typeface="Times New Roman" pitchFamily="18" charset="0"/>
              </a:rPr>
              <a:t>kontekstualizira</a:t>
            </a:r>
            <a:r>
              <a:rPr lang="sl-SI" sz="8000" dirty="0">
                <a:cs typeface="Times New Roman" pitchFamily="18" charset="0"/>
              </a:rPr>
              <a:t> skozi vizualno in slišno atmosfero in nas tako vabi k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gledanju</a:t>
            </a:r>
            <a:r>
              <a:rPr lang="sl-SI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in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poslušanju</a:t>
            </a:r>
            <a:r>
              <a:rPr lang="sl-SI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stvari, ki smo si jih prej lahko le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zamišljali</a:t>
            </a:r>
            <a:r>
              <a:rPr lang="sl-SI" sz="8000" dirty="0"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sl-SI" sz="6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dirty="0">
                <a:cs typeface="Times New Roman" pitchFamily="18" charset="0"/>
              </a:rPr>
              <a:t>Svojstvenost kombinacij podob in zvokov lahko vodi k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zaznavanju globljih </a:t>
            </a:r>
            <a:r>
              <a:rPr lang="sl-SI" sz="8000" dirty="0">
                <a:cs typeface="Times New Roman" pitchFamily="18" charset="0"/>
              </a:rPr>
              <a:t>oz. </a:t>
            </a:r>
            <a:r>
              <a:rPr lang="sl-SI" sz="8000" b="1" dirty="0">
                <a:cs typeface="Times New Roman" pitchFamily="18" charset="0"/>
              </a:rPr>
              <a:t>kompleksnejših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pomenov</a:t>
            </a:r>
            <a:r>
              <a:rPr lang="sl-SI" sz="8000" dirty="0">
                <a:cs typeface="Times New Roman" pitchFamily="18" charset="0"/>
              </a:rPr>
              <a:t>, ki jih ni mogoče izraziti zgolj besedno ali v pisni obliki. </a:t>
            </a:r>
          </a:p>
          <a:p>
            <a:pPr marL="0" indent="0">
              <a:buNone/>
            </a:pPr>
            <a:endParaRPr lang="sl-SI" sz="6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Ideje</a:t>
            </a:r>
            <a:r>
              <a:rPr lang="sl-SI" sz="8000" dirty="0">
                <a:cs typeface="Times New Roman" pitchFamily="18" charset="0"/>
              </a:rPr>
              <a:t>, ki jim pridih skrivnostnosti dajejo </a:t>
            </a:r>
            <a:r>
              <a:rPr lang="sl-SI" sz="8000" b="1" dirty="0">
                <a:cs typeface="Times New Roman" pitchFamily="18" charset="0"/>
              </a:rPr>
              <a:t>simboli</a:t>
            </a:r>
            <a:r>
              <a:rPr lang="sl-SI" sz="8000" dirty="0">
                <a:cs typeface="Times New Roman" pitchFamily="18" charset="0"/>
              </a:rPr>
              <a:t> in </a:t>
            </a:r>
            <a:r>
              <a:rPr lang="sl-SI" sz="8000" b="1" dirty="0">
                <a:cs typeface="Times New Roman" pitchFamily="18" charset="0"/>
              </a:rPr>
              <a:t>prikrite povezave</a:t>
            </a:r>
            <a:r>
              <a:rPr lang="sl-SI" sz="8000" dirty="0">
                <a:cs typeface="Times New Roman" pitchFamily="18" charset="0"/>
              </a:rPr>
              <a:t>, ki smo jih pri branju dekodirali na določen način, nas </a:t>
            </a:r>
            <a:r>
              <a:rPr lang="sl-SI" sz="8000" b="1" dirty="0">
                <a:cs typeface="Times New Roman" pitchFamily="18" charset="0"/>
              </a:rPr>
              <a:t>nagovarjajo z novih perspektiv </a:t>
            </a:r>
            <a:r>
              <a:rPr lang="sl-SI" sz="8000" dirty="0">
                <a:cs typeface="Times New Roman" pitchFamily="18" charset="0"/>
              </a:rPr>
              <a:t>in omogočajo zaznavo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novih variacij </a:t>
            </a:r>
            <a:r>
              <a:rPr lang="sl-SI" sz="8000" dirty="0">
                <a:cs typeface="Times New Roman" pitchFamily="18" charset="0"/>
              </a:rPr>
              <a:t>njihovega</a:t>
            </a:r>
            <a:r>
              <a:rPr lang="sl-SI" sz="8000" b="1" dirty="0">
                <a:cs typeface="Times New Roman" pitchFamily="18" charset="0"/>
              </a:rPr>
              <a:t>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pomena</a:t>
            </a:r>
            <a:r>
              <a:rPr lang="sl-SI" sz="8000" dirty="0"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sl-SI" sz="6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dirty="0">
                <a:cs typeface="Times New Roman" pitchFamily="18" charset="0"/>
              </a:rPr>
              <a:t>To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prehajanje</a:t>
            </a:r>
            <a:r>
              <a:rPr lang="sl-SI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med različnimi mediji je nadvse pomembno za naše dojemanje sveta, hkrati pa umetniško delo umešča v </a:t>
            </a:r>
            <a:r>
              <a:rPr lang="sl-SI" sz="8000" b="1" dirty="0">
                <a:cs typeface="Times New Roman" pitchFamily="18" charset="0"/>
              </a:rPr>
              <a:t>energijsko polje </a:t>
            </a:r>
            <a:r>
              <a:rPr lang="sl-SI" sz="8000" dirty="0">
                <a:cs typeface="Times New Roman" pitchFamily="18" charset="0"/>
              </a:rPr>
              <a:t>med</a:t>
            </a:r>
            <a:r>
              <a:rPr lang="sl-SI" sz="8000" b="1" dirty="0">
                <a:cs typeface="Times New Roman" pitchFamily="18" charset="0"/>
              </a:rPr>
              <a:t> različnimi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komunikacijskim </a:t>
            </a:r>
            <a:r>
              <a:rPr lang="sl-SI" sz="8000" b="1" dirty="0">
                <a:cs typeface="Times New Roman" pitchFamily="18" charset="0"/>
              </a:rPr>
              <a:t>načini</a:t>
            </a:r>
            <a:r>
              <a:rPr lang="sl-SI" sz="8000" dirty="0">
                <a:cs typeface="Times New Roman" pitchFamily="18" charset="0"/>
              </a:rPr>
              <a:t>, ki tako </a:t>
            </a:r>
            <a:r>
              <a:rPr lang="sl-SI" sz="8000" b="1" dirty="0">
                <a:cs typeface="Times New Roman" pitchFamily="18" charset="0"/>
              </a:rPr>
              <a:t>presega</a:t>
            </a:r>
            <a:r>
              <a:rPr lang="sl-SI" sz="8000" dirty="0">
                <a:cs typeface="Times New Roman" pitchFamily="18" charset="0"/>
              </a:rPr>
              <a:t> omejitve posameznega medija.  </a:t>
            </a:r>
          </a:p>
        </p:txBody>
      </p:sp>
    </p:spTree>
    <p:extLst>
      <p:ext uri="{BB962C8B-B14F-4D97-AF65-F5344CB8AC3E}">
        <p14:creationId xmlns:p14="http://schemas.microsoft.com/office/powerpoint/2010/main" val="1402043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>              </a:t>
            </a: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ugodje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388843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9600" b="1" dirty="0">
                <a:cs typeface="Times New Roman" pitchFamily="18" charset="0"/>
              </a:rPr>
              <a:t>UGODJE PREPOZNAVE RAZLIČNE </a:t>
            </a: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RABE UMETNIŠKIH SREDSTEV</a:t>
            </a:r>
            <a:endParaRPr lang="sl-SI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6400" b="1" dirty="0">
                <a:cs typeface="Times New Roman" pitchFamily="18" charset="0"/>
              </a:rPr>
              <a:t> </a:t>
            </a:r>
            <a:endParaRPr lang="sl-SI" sz="6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dirty="0">
                <a:cs typeface="Times New Roman" pitchFamily="18" charset="0"/>
              </a:rPr>
              <a:t>Umetniška izrazna sredstva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prenesene pomenskosti </a:t>
            </a:r>
            <a:r>
              <a:rPr lang="sl-SI" sz="8000" dirty="0">
                <a:cs typeface="Times New Roman" pitchFamily="18" charset="0"/>
              </a:rPr>
              <a:t>kot so </a:t>
            </a:r>
            <a:r>
              <a:rPr lang="sl-SI" sz="8000" b="1" i="1" dirty="0">
                <a:cs typeface="Times New Roman" pitchFamily="18" charset="0"/>
              </a:rPr>
              <a:t>metafore</a:t>
            </a:r>
            <a:r>
              <a:rPr lang="sl-SI" sz="8000" dirty="0">
                <a:cs typeface="Times New Roman" pitchFamily="18" charset="0"/>
              </a:rPr>
              <a:t>, </a:t>
            </a:r>
            <a:r>
              <a:rPr lang="sl-SI" sz="8000" b="1" i="1" dirty="0">
                <a:cs typeface="Times New Roman" pitchFamily="18" charset="0"/>
              </a:rPr>
              <a:t>simboli</a:t>
            </a:r>
            <a:r>
              <a:rPr lang="sl-SI" sz="8000" dirty="0">
                <a:cs typeface="Times New Roman" pitchFamily="18" charset="0"/>
              </a:rPr>
              <a:t>, </a:t>
            </a:r>
            <a:r>
              <a:rPr lang="sl-SI" sz="8000" b="1" i="1" dirty="0">
                <a:cs typeface="Times New Roman" pitchFamily="18" charset="0"/>
              </a:rPr>
              <a:t>metonimije</a:t>
            </a:r>
            <a:r>
              <a:rPr lang="sl-SI" sz="8000" dirty="0">
                <a:cs typeface="Times New Roman" pitchFamily="18" charset="0"/>
              </a:rPr>
              <a:t>, </a:t>
            </a:r>
            <a:r>
              <a:rPr lang="sl-SI" sz="8000" b="1" i="1" dirty="0">
                <a:cs typeface="Times New Roman" pitchFamily="18" charset="0"/>
              </a:rPr>
              <a:t>alegorije</a:t>
            </a:r>
            <a:r>
              <a:rPr lang="sl-SI" sz="8000" dirty="0">
                <a:cs typeface="Times New Roman" pitchFamily="18" charset="0"/>
              </a:rPr>
              <a:t> niso zgolj domena literarnega sporočanja. </a:t>
            </a:r>
          </a:p>
          <a:p>
            <a:pPr marL="0" indent="0">
              <a:buNone/>
            </a:pPr>
            <a:endParaRPr lang="sl-SI" sz="6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Simbolne strukture </a:t>
            </a:r>
            <a:r>
              <a:rPr lang="sl-SI" sz="8000" dirty="0">
                <a:cs typeface="Times New Roman" pitchFamily="18" charset="0"/>
              </a:rPr>
              <a:t>obstajajo v vseh oblikah umetniške aktivnosti, v vseh območjih kreacije, zato uporaba določenih sredstev, ki naj bi bila značilna za posamezen medij, ne pomeni njihovega </a:t>
            </a:r>
            <a:r>
              <a:rPr lang="sl-SI" sz="8000" b="1" dirty="0">
                <a:cs typeface="Times New Roman" pitchFamily="18" charset="0"/>
              </a:rPr>
              <a:t>izposojanja</a:t>
            </a:r>
            <a:r>
              <a:rPr lang="sl-SI" sz="8000" dirty="0">
                <a:cs typeface="Times New Roman" pitchFamily="18" charset="0"/>
              </a:rPr>
              <a:t>, temveč </a:t>
            </a:r>
            <a:r>
              <a:rPr lang="sl-SI" sz="8000" b="1" dirty="0">
                <a:cs typeface="Times New Roman" pitchFamily="18" charset="0"/>
              </a:rPr>
              <a:t>izbiro</a:t>
            </a:r>
            <a:r>
              <a:rPr lang="sl-SI" sz="8000" dirty="0">
                <a:cs typeface="Times New Roman" pitchFamily="18" charset="0"/>
              </a:rPr>
              <a:t> iz širokega nabora sredstev sporočanja. Takšna težnja izvira iz želje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nagovarjanja</a:t>
            </a:r>
            <a:r>
              <a:rPr lang="sl-SI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vseh (oz. čim večjega nabora) človeških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čutov</a:t>
            </a:r>
            <a:r>
              <a:rPr lang="sl-SI" sz="8000" dirty="0"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sl-SI" sz="6400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8000" b="1" dirty="0">
                <a:cs typeface="Times New Roman" pitchFamily="18" charset="0"/>
              </a:rPr>
              <a:t>Literatura</a:t>
            </a:r>
            <a:r>
              <a:rPr lang="sl-SI" sz="8000" dirty="0">
                <a:cs typeface="Times New Roman" pitchFamily="18" charset="0"/>
              </a:rPr>
              <a:t> nas tako ne nagovarja samo skozi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zapisano</a:t>
            </a:r>
            <a:r>
              <a:rPr lang="sl-SI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8000" b="1" dirty="0">
                <a:cs typeface="Times New Roman" pitchFamily="18" charset="0"/>
              </a:rPr>
              <a:t>besedilo</a:t>
            </a:r>
            <a:r>
              <a:rPr lang="sl-SI" sz="8000" dirty="0">
                <a:cs typeface="Times New Roman" pitchFamily="18" charset="0"/>
              </a:rPr>
              <a:t>, temveč lahko tudi skozi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govorjeno</a:t>
            </a:r>
            <a:r>
              <a:rPr lang="sl-SI" sz="8000" b="1" dirty="0">
                <a:cs typeface="Times New Roman" pitchFamily="18" charset="0"/>
              </a:rPr>
              <a:t> besedo</a:t>
            </a:r>
            <a:r>
              <a:rPr lang="sl-SI" sz="8000" dirty="0">
                <a:cs typeface="Times New Roman" pitchFamily="18" charset="0"/>
              </a:rPr>
              <a:t>.  </a:t>
            </a:r>
          </a:p>
          <a:p>
            <a:pPr marL="0" indent="0">
              <a:buNone/>
            </a:pPr>
            <a:r>
              <a:rPr lang="sl-SI" sz="6400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8000" dirty="0">
                <a:cs typeface="Times New Roman" pitchFamily="18" charset="0"/>
              </a:rPr>
              <a:t>Filmske adaptacije lahko </a:t>
            </a:r>
            <a:r>
              <a:rPr lang="sl-SI" sz="8000" b="1" dirty="0">
                <a:cs typeface="Times New Roman" pitchFamily="18" charset="0"/>
              </a:rPr>
              <a:t>kombinirajo</a:t>
            </a:r>
            <a:r>
              <a:rPr lang="sl-SI" sz="8000" dirty="0">
                <a:cs typeface="Times New Roman" pitchFamily="18" charset="0"/>
              </a:rPr>
              <a:t> konceptualno zasnovo literarnega besedila s </a:t>
            </a:r>
            <a:r>
              <a:rPr lang="sl-SI" sz="8000" b="1" dirty="0">
                <a:cs typeface="Times New Roman" pitchFamily="18" charset="0"/>
              </a:rPr>
              <a:t>podobami</a:t>
            </a:r>
            <a:r>
              <a:rPr lang="sl-SI" sz="8000" dirty="0">
                <a:cs typeface="Times New Roman" pitchFamily="18" charset="0"/>
              </a:rPr>
              <a:t> in </a:t>
            </a:r>
            <a:r>
              <a:rPr lang="sl-SI" sz="8000" b="1" dirty="0">
                <a:cs typeface="Times New Roman" pitchFamily="18" charset="0"/>
              </a:rPr>
              <a:t>zvoki</a:t>
            </a:r>
            <a:r>
              <a:rPr lang="sl-SI" sz="8000" dirty="0">
                <a:cs typeface="Times New Roman" pitchFamily="18" charset="0"/>
              </a:rPr>
              <a:t> in tako zapisano besedo vrača k njenim </a:t>
            </a:r>
            <a:r>
              <a:rPr lang="sl-SI" sz="8000" b="1" dirty="0">
                <a:cs typeface="Times New Roman" pitchFamily="18" charset="0"/>
              </a:rPr>
              <a:t>izvorom</a:t>
            </a:r>
            <a:r>
              <a:rPr lang="sl-SI" sz="8000" dirty="0">
                <a:cs typeface="Times New Roman" pitchFamily="18" charset="0"/>
              </a:rPr>
              <a:t> – k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tradiciji verbalne pripovedi</a:t>
            </a:r>
            <a:r>
              <a:rPr lang="sl-SI" sz="80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7977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>              </a:t>
            </a: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ugodje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388843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sl-SI" sz="59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5900" b="1" dirty="0">
                <a:cs typeface="Times New Roman" pitchFamily="18" charset="0"/>
              </a:rPr>
              <a:t>UGODJE OB </a:t>
            </a:r>
            <a:r>
              <a:rPr lang="sl-SI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IGRALSKIH</a:t>
            </a:r>
            <a:r>
              <a:rPr lang="sl-SI" sz="5900" b="1" dirty="0">
                <a:cs typeface="Times New Roman" pitchFamily="18" charset="0"/>
              </a:rPr>
              <a:t> STVARITVAH</a:t>
            </a:r>
            <a:endParaRPr lang="sl-SI" sz="59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3600" b="1" dirty="0">
                <a:cs typeface="Times New Roman" pitchFamily="18" charset="0"/>
              </a:rPr>
              <a:t> </a:t>
            </a:r>
            <a:endParaRPr lang="sl-SI" sz="36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4600" b="1" dirty="0">
                <a:cs typeface="Times New Roman" pitchFamily="18" charset="0"/>
              </a:rPr>
              <a:t>Telesna navzočnost </a:t>
            </a:r>
            <a:r>
              <a:rPr lang="sl-SI" sz="4600" dirty="0">
                <a:cs typeface="Times New Roman" pitchFamily="18" charset="0"/>
              </a:rPr>
              <a:t>filmskih »likov« se odraža skozi ugodje oz. fascinacijo nad igralskimi kreacijami, ki lahko pomembno vplivalo na naše </a:t>
            </a:r>
            <a:r>
              <a:rPr lang="sl-SI" sz="4600" b="1" dirty="0">
                <a:cs typeface="Times New Roman" pitchFamily="18" charset="0"/>
              </a:rPr>
              <a:t>doživljanje celote</a:t>
            </a:r>
            <a:r>
              <a:rPr lang="sl-SI" sz="4600" dirty="0">
                <a:cs typeface="Times New Roman" pitchFamily="18" charset="0"/>
              </a:rPr>
              <a:t>. (Izjemna stranska vloga lahko povsem spremeni pomen določene osebe v zgodbi.) </a:t>
            </a:r>
          </a:p>
          <a:p>
            <a:pPr marL="0" indent="0">
              <a:buNone/>
            </a:pPr>
            <a:endParaRPr lang="sl-SI" sz="4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4500" dirty="0">
                <a:cs typeface="Times New Roman" pitchFamily="18" charset="0"/>
              </a:rPr>
              <a:t>Hkrati pa so prej </a:t>
            </a:r>
            <a:r>
              <a:rPr lang="sl-SI" sz="4500" b="1" dirty="0">
                <a:cs typeface="Times New Roman" pitchFamily="18" charset="0"/>
              </a:rPr>
              <a:t>namišljeni liki </a:t>
            </a:r>
            <a:r>
              <a:rPr lang="sl-SI" sz="4500" dirty="0">
                <a:cs typeface="Times New Roman" pitchFamily="18" charset="0"/>
              </a:rPr>
              <a:t>sedaj </a:t>
            </a:r>
            <a:r>
              <a:rPr lang="sl-SI" sz="4500" b="1" dirty="0">
                <a:cs typeface="Times New Roman" pitchFamily="18" charset="0"/>
              </a:rPr>
              <a:t>poosebljeni</a:t>
            </a:r>
            <a:r>
              <a:rPr lang="sl-SI" sz="4500" dirty="0">
                <a:cs typeface="Times New Roman" pitchFamily="18" charset="0"/>
              </a:rPr>
              <a:t> v dejanskih posameznikih – v živih, obstoječih </a:t>
            </a:r>
            <a:r>
              <a:rPr lang="sl-SI" sz="4500" b="1" dirty="0">
                <a:cs typeface="Times New Roman" pitchFamily="18" charset="0"/>
              </a:rPr>
              <a:t>ljudeh</a:t>
            </a:r>
            <a:r>
              <a:rPr lang="sl-SI" sz="45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925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>              </a:t>
            </a: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ugodje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820891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b="1" dirty="0">
                <a:cs typeface="Times New Roman" pitchFamily="18" charset="0"/>
              </a:rPr>
              <a:t>UGODJE 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ZVOČNE</a:t>
            </a:r>
            <a:r>
              <a:rPr lang="sl-SI" b="1" dirty="0">
                <a:cs typeface="Times New Roman" pitchFamily="18" charset="0"/>
              </a:rPr>
              <a:t> RAZSEŽNOSTI FILMA</a:t>
            </a:r>
          </a:p>
          <a:p>
            <a:pPr marL="0" indent="0">
              <a:buNone/>
            </a:pPr>
            <a:r>
              <a:rPr lang="sl-SI" sz="1800" b="1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2400" dirty="0">
                <a:cs typeface="Times New Roman" pitchFamily="18" charset="0"/>
              </a:rPr>
              <a:t>Poleg podob je </a:t>
            </a:r>
            <a:r>
              <a:rPr lang="sl-SI" sz="2400" b="1" dirty="0">
                <a:cs typeface="Times New Roman" pitchFamily="18" charset="0"/>
              </a:rPr>
              <a:t>zapisan tekst </a:t>
            </a:r>
            <a:r>
              <a:rPr lang="sl-SI" sz="2400" dirty="0">
                <a:cs typeface="Times New Roman" pitchFamily="18" charset="0"/>
              </a:rPr>
              <a:t>sedaj preoblikovan v izrečene oz. </a:t>
            </a:r>
            <a:r>
              <a:rPr lang="sl-SI" sz="2400" b="1" dirty="0">
                <a:cs typeface="Times New Roman" pitchFamily="18" charset="0"/>
              </a:rPr>
              <a:t>slišne besede </a:t>
            </a:r>
            <a:r>
              <a:rPr lang="sl-SI" sz="2400" dirty="0">
                <a:cs typeface="Times New Roman" pitchFamily="18" charset="0"/>
              </a:rPr>
              <a:t>(igralcev ali pripovedovalcev).</a:t>
            </a:r>
          </a:p>
          <a:p>
            <a:pPr marL="0" indent="0">
              <a:buNone/>
            </a:pPr>
            <a:endParaRPr lang="sl-SI" sz="1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400" b="1" dirty="0">
                <a:cs typeface="Times New Roman" pitchFamily="18" charset="0"/>
              </a:rPr>
              <a:t>Človeški glas </a:t>
            </a:r>
            <a:r>
              <a:rPr lang="sl-SI" sz="2400" dirty="0">
                <a:cs typeface="Times New Roman" pitchFamily="18" charset="0"/>
              </a:rPr>
              <a:t>je, tako kot sama </a:t>
            </a:r>
            <a:r>
              <a:rPr lang="sl-SI" sz="2400" b="1" dirty="0">
                <a:cs typeface="Times New Roman" pitchFamily="18" charset="0"/>
              </a:rPr>
              <a:t>fizična pojava</a:t>
            </a:r>
            <a:r>
              <a:rPr lang="sl-SI" sz="2400" dirty="0">
                <a:cs typeface="Times New Roman" pitchFamily="18" charset="0"/>
              </a:rPr>
              <a:t>, izjemno močno sredstvo </a:t>
            </a:r>
            <a:r>
              <a:rPr lang="sl-SI" sz="2400" b="1" dirty="0">
                <a:cs typeface="Times New Roman" pitchFamily="18" charset="0"/>
              </a:rPr>
              <a:t>vplivanja</a:t>
            </a:r>
            <a:r>
              <a:rPr lang="sl-SI" sz="2400" dirty="0">
                <a:cs typeface="Times New Roman" pitchFamily="18" charset="0"/>
              </a:rPr>
              <a:t> na gledalčevo </a:t>
            </a:r>
            <a:r>
              <a:rPr lang="sl-SI" sz="2400" b="1" dirty="0">
                <a:cs typeface="Times New Roman" pitchFamily="18" charset="0"/>
              </a:rPr>
              <a:t>zaznavo</a:t>
            </a:r>
            <a:r>
              <a:rPr lang="sl-SI" sz="2400" dirty="0">
                <a:cs typeface="Times New Roman" pitchFamily="18" charset="0"/>
              </a:rPr>
              <a:t>. To pa še dodatno </a:t>
            </a:r>
            <a:r>
              <a:rPr lang="sl-SI" sz="2400" b="1" dirty="0">
                <a:cs typeface="Times New Roman" pitchFamily="18" charset="0"/>
              </a:rPr>
              <a:t>intenzivira</a:t>
            </a:r>
            <a:r>
              <a:rPr lang="sl-SI" sz="2400" dirty="0">
                <a:cs typeface="Times New Roman" pitchFamily="18" charset="0"/>
              </a:rPr>
              <a:t> uporaba </a:t>
            </a:r>
            <a:r>
              <a:rPr lang="sl-SI" sz="2400" b="1" dirty="0">
                <a:cs typeface="Times New Roman" pitchFamily="18" charset="0"/>
              </a:rPr>
              <a:t>glasbe</a:t>
            </a:r>
            <a:r>
              <a:rPr lang="sl-SI" sz="2400" dirty="0">
                <a:cs typeface="Times New Roman" pitchFamily="18" charset="0"/>
              </a:rPr>
              <a:t> in drugih </a:t>
            </a:r>
            <a:r>
              <a:rPr lang="sl-SI" sz="2400" b="1" dirty="0">
                <a:cs typeface="Times New Roman" pitchFamily="18" charset="0"/>
              </a:rPr>
              <a:t>zvočnih učinkov</a:t>
            </a:r>
            <a:r>
              <a:rPr lang="sl-SI" sz="24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1982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študija primera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92895"/>
            <a:ext cx="7848872" cy="295232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sl-SI" sz="6000" b="1" i="1" dirty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sl-SI" sz="6500" b="1" i="1" dirty="0">
                <a:cs typeface="Times New Roman" pitchFamily="18" charset="0"/>
              </a:rPr>
              <a:t>LEGENDA O JEZDECU KITOV </a:t>
            </a:r>
          </a:p>
          <a:p>
            <a:pPr marL="0" indent="0" algn="ctr">
              <a:buNone/>
            </a:pPr>
            <a:endParaRPr lang="sl-SI" sz="3600" b="1" i="1" dirty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sl-SI" sz="5400" dirty="0">
                <a:cs typeface="Times New Roman" pitchFamily="18" charset="0"/>
              </a:rPr>
              <a:t>(</a:t>
            </a:r>
            <a:r>
              <a:rPr lang="sl-SI" sz="5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Whale</a:t>
            </a:r>
            <a:r>
              <a:rPr lang="sl-SI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5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Rider</a:t>
            </a:r>
            <a:r>
              <a:rPr lang="sl-SI" sz="5400" dirty="0">
                <a:cs typeface="Times New Roman" pitchFamily="18" charset="0"/>
              </a:rPr>
              <a:t>, Nova Zelandija, Nemčija, 2002)</a:t>
            </a:r>
          </a:p>
          <a:p>
            <a:pPr marL="0" indent="0" algn="ctr">
              <a:buNone/>
            </a:pPr>
            <a:endParaRPr lang="sl-SI" sz="3600" b="1" dirty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sl-SI" sz="4800" dirty="0">
                <a:cs typeface="Times New Roman" pitchFamily="18" charset="0"/>
              </a:rPr>
              <a:t>Scenarij: </a:t>
            </a:r>
            <a:r>
              <a:rPr lang="sl-SI" sz="4800" dirty="0" err="1">
                <a:cs typeface="Times New Roman" pitchFamily="18" charset="0"/>
              </a:rPr>
              <a:t>Witi</a:t>
            </a:r>
            <a:r>
              <a:rPr lang="sl-SI" sz="4800" b="1" dirty="0">
                <a:cs typeface="Times New Roman" pitchFamily="18" charset="0"/>
              </a:rPr>
              <a:t> </a:t>
            </a:r>
            <a:r>
              <a:rPr lang="sl-SI" sz="4800" b="1" dirty="0" err="1">
                <a:cs typeface="Times New Roman" pitchFamily="18" charset="0"/>
              </a:rPr>
              <a:t>Ihimaera</a:t>
            </a:r>
            <a:r>
              <a:rPr lang="sl-SI" sz="4800" dirty="0">
                <a:cs typeface="Times New Roman" pitchFamily="18" charset="0"/>
              </a:rPr>
              <a:t>, Niki</a:t>
            </a:r>
            <a:r>
              <a:rPr lang="sl-SI" sz="4800" b="1" dirty="0">
                <a:cs typeface="Times New Roman" pitchFamily="18" charset="0"/>
              </a:rPr>
              <a:t> </a:t>
            </a:r>
            <a:r>
              <a:rPr lang="sl-SI" sz="4800" b="1" dirty="0" err="1">
                <a:cs typeface="Times New Roman" pitchFamily="18" charset="0"/>
              </a:rPr>
              <a:t>Caro</a:t>
            </a:r>
            <a:r>
              <a:rPr lang="sl-SI" sz="4800" b="1" dirty="0"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sl-SI" sz="4800" dirty="0">
                <a:cs typeface="Times New Roman" pitchFamily="18" charset="0"/>
              </a:rPr>
              <a:t>Režija: Niki</a:t>
            </a:r>
            <a:r>
              <a:rPr lang="sl-SI" sz="4800" b="1" dirty="0">
                <a:cs typeface="Times New Roman" pitchFamily="18" charset="0"/>
              </a:rPr>
              <a:t> </a:t>
            </a:r>
            <a:r>
              <a:rPr lang="sl-SI" sz="4800" b="1" dirty="0" err="1">
                <a:cs typeface="Times New Roman" pitchFamily="18" charset="0"/>
              </a:rPr>
              <a:t>Caro</a:t>
            </a:r>
            <a:endParaRPr lang="sl-SI" sz="48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119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8640"/>
            <a:ext cx="4336512" cy="6433994"/>
          </a:xfrm>
        </p:spPr>
      </p:pic>
    </p:spTree>
    <p:extLst>
      <p:ext uri="{BB962C8B-B14F-4D97-AF65-F5344CB8AC3E}">
        <p14:creationId xmlns:p14="http://schemas.microsoft.com/office/powerpoint/2010/main" val="3362877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pic>
        <p:nvPicPr>
          <p:cNvPr id="4" name="Slika 4" descr="http://static2.stuff.co.nz/1320396336/065/59130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4310502" cy="5184576"/>
          </a:xfrm>
          <a:prstGeom prst="rect">
            <a:avLst/>
          </a:prstGeom>
          <a:noFill/>
        </p:spPr>
      </p:pic>
      <p:sp>
        <p:nvSpPr>
          <p:cNvPr id="5" name="Pravokotnik 4"/>
          <p:cNvSpPr/>
          <p:nvPr/>
        </p:nvSpPr>
        <p:spPr>
          <a:xfrm>
            <a:off x="4932040" y="2428726"/>
            <a:ext cx="410445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l-SI" sz="2400" b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WITI IHIMAERA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l-SI" sz="1200" dirty="0">
              <a:solidFill>
                <a:prstClr val="black"/>
              </a:solidFill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1944, </a:t>
            </a:r>
            <a:r>
              <a:rPr lang="sl-SI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Gisborne</a:t>
            </a:r>
            <a:r>
              <a:rPr lang="sl-SI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, Nova Zelandija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000" dirty="0">
              <a:solidFill>
                <a:prstClr val="black"/>
              </a:solidFill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Knjige: 	</a:t>
            </a:r>
            <a:r>
              <a:rPr lang="sl-SI" sz="2000" b="1" i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Legenda o jezdecu kitov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000" b="1" i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lang="sl-SI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(1987)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000" dirty="0">
                <a:solidFill>
                  <a:prstClr val="black"/>
                </a:solidFill>
                <a:cs typeface="Times New Roman" pitchFamily="18" charset="0"/>
              </a:rPr>
              <a:t>	</a:t>
            </a:r>
            <a:r>
              <a:rPr lang="sl-SI" sz="2000" b="1" i="1" dirty="0">
                <a:solidFill>
                  <a:prstClr val="black"/>
                </a:solidFill>
                <a:cs typeface="Times New Roman" pitchFamily="18" charset="0"/>
              </a:rPr>
              <a:t>Ponesite me domov </a:t>
            </a:r>
            <a:r>
              <a:rPr lang="sl-SI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(2004)</a:t>
            </a:r>
          </a:p>
        </p:txBody>
      </p:sp>
    </p:spTree>
    <p:extLst>
      <p:ext uri="{BB962C8B-B14F-4D97-AF65-F5344CB8AC3E}">
        <p14:creationId xmlns:p14="http://schemas.microsoft.com/office/powerpoint/2010/main" val="684085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endParaRPr lang="sl-SI" dirty="0"/>
          </a:p>
        </p:txBody>
      </p:sp>
      <p:pic>
        <p:nvPicPr>
          <p:cNvPr id="5" name="Slika 1" descr="http://cdn5.thr.com/sites/default/files/2011/10/niki_caro_headshot_a_p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3888432" cy="5192005"/>
          </a:xfrm>
          <a:prstGeom prst="rect">
            <a:avLst/>
          </a:prstGeom>
          <a:noFill/>
        </p:spPr>
      </p:pic>
      <p:sp>
        <p:nvSpPr>
          <p:cNvPr id="6" name="Pravokotnik 5"/>
          <p:cNvSpPr/>
          <p:nvPr/>
        </p:nvSpPr>
        <p:spPr>
          <a:xfrm>
            <a:off x="4788024" y="2444115"/>
            <a:ext cx="424847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l-SI" sz="2400" b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NIKI CARO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l-SI" sz="1200" dirty="0">
              <a:solidFill>
                <a:prstClr val="black"/>
              </a:solidFill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l-SI" sz="2000" dirty="0">
                <a:solidFill>
                  <a:prstClr val="black"/>
                </a:solidFill>
                <a:cs typeface="Times New Roman" pitchFamily="18" charset="0"/>
              </a:rPr>
              <a:t>1967, Wellington, Nova Zelandija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l-SI" sz="2000" dirty="0">
              <a:solidFill>
                <a:prstClr val="black"/>
              </a:solidFill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l-SI" sz="2000" dirty="0">
                <a:solidFill>
                  <a:prstClr val="black"/>
                </a:solidFill>
                <a:cs typeface="Times New Roman" pitchFamily="18" charset="0"/>
              </a:rPr>
              <a:t>Filmi: 	</a:t>
            </a:r>
            <a:r>
              <a:rPr lang="sl-SI" sz="2000" b="1" i="1" dirty="0">
                <a:solidFill>
                  <a:prstClr val="black"/>
                </a:solidFill>
                <a:cs typeface="Times New Roman" pitchFamily="18" charset="0"/>
              </a:rPr>
              <a:t>Legenda o jezdecu kitov</a:t>
            </a:r>
            <a:r>
              <a:rPr lang="sl-SI" sz="20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l-SI" sz="2000" b="1" dirty="0">
                <a:solidFill>
                  <a:prstClr val="black"/>
                </a:solidFill>
                <a:cs typeface="Times New Roman" pitchFamily="18" charset="0"/>
              </a:rPr>
              <a:t>                </a:t>
            </a:r>
            <a:r>
              <a:rPr lang="sl-SI" sz="2000" dirty="0">
                <a:solidFill>
                  <a:prstClr val="black"/>
                </a:solidFill>
                <a:cs typeface="Times New Roman" pitchFamily="18" charset="0"/>
              </a:rPr>
              <a:t>(2002)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l-SI" sz="2000" dirty="0">
                <a:solidFill>
                  <a:prstClr val="black"/>
                </a:solidFill>
                <a:cs typeface="Times New Roman" pitchFamily="18" charset="0"/>
              </a:rPr>
              <a:t>	</a:t>
            </a:r>
            <a:r>
              <a:rPr lang="sl-SI" sz="2000" b="1" i="1" dirty="0">
                <a:solidFill>
                  <a:prstClr val="black"/>
                </a:solidFill>
                <a:cs typeface="Times New Roman" pitchFamily="18" charset="0"/>
              </a:rPr>
              <a:t>Severno od raja </a:t>
            </a:r>
            <a:r>
              <a:rPr lang="sl-SI" sz="2000" dirty="0">
                <a:solidFill>
                  <a:prstClr val="black"/>
                </a:solidFill>
                <a:cs typeface="Times New Roman" pitchFamily="18" charset="0"/>
              </a:rPr>
              <a:t>(2005)</a:t>
            </a:r>
            <a:endParaRPr lang="sl-SI" sz="2000" i="1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085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karakterizacija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848872" cy="4608511"/>
          </a:xfrm>
        </p:spPr>
        <p:txBody>
          <a:bodyPr>
            <a:normAutofit fontScale="25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1200" b="1" dirty="0">
                <a:cs typeface="Times New Roman" pitchFamily="18" charset="0"/>
              </a:rPr>
              <a:t>FILMSKA </a:t>
            </a:r>
            <a:r>
              <a:rPr lang="sl-SI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KARAKTERIZACIJA</a:t>
            </a:r>
            <a:endParaRPr lang="sl-SI" sz="1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7200" b="1" dirty="0">
                <a:cs typeface="Times New Roman" pitchFamily="18" charset="0"/>
              </a:rPr>
              <a:t> </a:t>
            </a:r>
            <a:endParaRPr lang="sl-SI" sz="7200" dirty="0">
              <a:cs typeface="Times New Roman" pitchFamily="18" charset="0"/>
            </a:endParaRPr>
          </a:p>
          <a:p>
            <a:pPr marL="358775" indent="0">
              <a:buNone/>
            </a:pPr>
            <a:r>
              <a:rPr lang="sl-SI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Paikea</a:t>
            </a:r>
            <a:r>
              <a:rPr lang="sl-SI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(</a:t>
            </a:r>
            <a:r>
              <a:rPr lang="sl-SI" sz="8000" b="1" dirty="0" err="1">
                <a:cs typeface="Times New Roman" pitchFamily="18" charset="0"/>
              </a:rPr>
              <a:t>Pai</a:t>
            </a:r>
            <a:r>
              <a:rPr lang="sl-SI" sz="8000" dirty="0">
                <a:cs typeface="Times New Roman" pitchFamily="18" charset="0"/>
              </a:rPr>
              <a:t>) – nezaželena potomka v skupnosti, ki bi potrebovala  moškega naslednika</a:t>
            </a:r>
          </a:p>
          <a:p>
            <a:pPr marL="358775" indent="0">
              <a:buNone/>
            </a:pPr>
            <a:endParaRPr lang="sl-SI" sz="4800" dirty="0">
              <a:cs typeface="Times New Roman" pitchFamily="18" charset="0"/>
            </a:endParaRPr>
          </a:p>
          <a:p>
            <a:pPr marL="358775" indent="0">
              <a:buNone/>
            </a:pPr>
            <a:r>
              <a:rPr lang="sl-SI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Koro</a:t>
            </a:r>
            <a:r>
              <a:rPr lang="sl-SI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– </a:t>
            </a:r>
            <a:r>
              <a:rPr lang="sl-SI" sz="8000" dirty="0" err="1">
                <a:cs typeface="Times New Roman" pitchFamily="18" charset="0"/>
              </a:rPr>
              <a:t>Paikejin</a:t>
            </a:r>
            <a:r>
              <a:rPr lang="sl-SI" sz="8000" dirty="0">
                <a:cs typeface="Times New Roman" pitchFamily="18" charset="0"/>
              </a:rPr>
              <a:t> </a:t>
            </a:r>
            <a:r>
              <a:rPr lang="sl-SI" sz="8000" b="1" dirty="0">
                <a:cs typeface="Times New Roman" pitchFamily="18" charset="0"/>
              </a:rPr>
              <a:t>dedek</a:t>
            </a:r>
            <a:r>
              <a:rPr lang="sl-SI" sz="8000" dirty="0">
                <a:cs typeface="Times New Roman" pitchFamily="18" charset="0"/>
              </a:rPr>
              <a:t> in </a:t>
            </a:r>
            <a:r>
              <a:rPr lang="sl-SI" sz="8000" b="1" dirty="0">
                <a:cs typeface="Times New Roman" pitchFamily="18" charset="0"/>
              </a:rPr>
              <a:t>poglavar</a:t>
            </a:r>
            <a:r>
              <a:rPr lang="sl-SI" sz="8000" dirty="0">
                <a:cs typeface="Times New Roman" pitchFamily="18" charset="0"/>
              </a:rPr>
              <a:t> plemena / tradicionalist, ki starodavne vrednote postavlja pred lasten čustveni in  </a:t>
            </a:r>
          </a:p>
          <a:p>
            <a:pPr marL="358775" indent="0">
              <a:buNone/>
            </a:pPr>
            <a:br>
              <a:rPr lang="sl-SI" sz="4800" dirty="0">
                <a:cs typeface="Times New Roman" pitchFamily="18" charset="0"/>
              </a:rPr>
            </a:br>
            <a:r>
              <a:rPr lang="sl-SI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Nanny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Flowers</a:t>
            </a:r>
            <a:r>
              <a:rPr lang="sl-SI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– </a:t>
            </a:r>
            <a:r>
              <a:rPr lang="sl-SI" sz="8000" dirty="0" err="1">
                <a:cs typeface="Times New Roman" pitchFamily="18" charset="0"/>
              </a:rPr>
              <a:t>Paikejina</a:t>
            </a:r>
            <a:r>
              <a:rPr lang="sl-SI" sz="8000" dirty="0">
                <a:cs typeface="Times New Roman" pitchFamily="18" charset="0"/>
              </a:rPr>
              <a:t> </a:t>
            </a:r>
            <a:r>
              <a:rPr lang="sl-SI" sz="8000" b="1" dirty="0">
                <a:cs typeface="Times New Roman" pitchFamily="18" charset="0"/>
              </a:rPr>
              <a:t>babica</a:t>
            </a:r>
            <a:r>
              <a:rPr lang="sl-SI" sz="8000" dirty="0">
                <a:cs typeface="Times New Roman" pitchFamily="18" charset="0"/>
              </a:rPr>
              <a:t> / razumevajoča, senzibilna, a hkrati </a:t>
            </a:r>
          </a:p>
          <a:p>
            <a:pPr marL="358775" indent="0">
              <a:buNone/>
            </a:pPr>
            <a:r>
              <a:rPr lang="sl-SI" sz="8000" b="1" dirty="0">
                <a:cs typeface="Times New Roman" pitchFamily="18" charset="0"/>
              </a:rPr>
              <a:t>samosvoja</a:t>
            </a:r>
            <a:r>
              <a:rPr lang="sl-SI" sz="8000" dirty="0">
                <a:cs typeface="Times New Roman" pitchFamily="18" charset="0"/>
              </a:rPr>
              <a:t> in </a:t>
            </a:r>
            <a:r>
              <a:rPr lang="sl-SI" sz="8000" b="1" dirty="0">
                <a:cs typeface="Times New Roman" pitchFamily="18" charset="0"/>
              </a:rPr>
              <a:t>uporna</a:t>
            </a:r>
            <a:r>
              <a:rPr lang="sl-SI" sz="8000" dirty="0">
                <a:cs typeface="Times New Roman" pitchFamily="18" charset="0"/>
              </a:rPr>
              <a:t> </a:t>
            </a:r>
            <a:r>
              <a:rPr lang="sl-SI" sz="8000" b="1" dirty="0">
                <a:cs typeface="Times New Roman" pitchFamily="18" charset="0"/>
              </a:rPr>
              <a:t>žena</a:t>
            </a:r>
            <a:br>
              <a:rPr lang="sl-SI" sz="8000" dirty="0">
                <a:cs typeface="Times New Roman" pitchFamily="18" charset="0"/>
              </a:rPr>
            </a:br>
            <a:endParaRPr lang="sl-SI" sz="4800" dirty="0">
              <a:cs typeface="Times New Roman" pitchFamily="18" charset="0"/>
            </a:endParaRPr>
          </a:p>
          <a:p>
            <a:pPr marL="358775" indent="0">
              <a:buNone/>
            </a:pPr>
            <a:r>
              <a:rPr lang="sl-SI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Porourangi</a:t>
            </a:r>
            <a:r>
              <a:rPr lang="sl-SI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– </a:t>
            </a:r>
            <a:r>
              <a:rPr lang="sl-SI" sz="8000" dirty="0" err="1">
                <a:cs typeface="Times New Roman" pitchFamily="18" charset="0"/>
              </a:rPr>
              <a:t>Paikejin</a:t>
            </a:r>
            <a:r>
              <a:rPr lang="sl-SI" sz="8000" dirty="0">
                <a:cs typeface="Times New Roman" pitchFamily="18" charset="0"/>
              </a:rPr>
              <a:t> (odsotni) </a:t>
            </a:r>
            <a:r>
              <a:rPr lang="sl-SI" sz="8000" b="1" dirty="0">
                <a:cs typeface="Times New Roman" pitchFamily="18" charset="0"/>
              </a:rPr>
              <a:t>oče</a:t>
            </a:r>
            <a:r>
              <a:rPr lang="sl-SI" sz="8000" dirty="0">
                <a:cs typeface="Times New Roman" pitchFamily="18" charset="0"/>
              </a:rPr>
              <a:t> / maorski </a:t>
            </a:r>
            <a:r>
              <a:rPr lang="sl-SI" sz="8000" b="1" dirty="0">
                <a:cs typeface="Times New Roman" pitchFamily="18" charset="0"/>
              </a:rPr>
              <a:t>umetnik</a:t>
            </a:r>
            <a:r>
              <a:rPr lang="sl-SI" sz="8000" dirty="0">
                <a:cs typeface="Times New Roman" pitchFamily="18" charset="0"/>
              </a:rPr>
              <a:t>, ki je uspel v tujini</a:t>
            </a:r>
          </a:p>
          <a:p>
            <a:pPr marL="358775" indent="0">
              <a:buNone/>
            </a:pPr>
            <a:br>
              <a:rPr lang="sl-SI" sz="4800" dirty="0">
                <a:cs typeface="Times New Roman" pitchFamily="18" charset="0"/>
              </a:rPr>
            </a:br>
            <a:r>
              <a:rPr lang="sl-SI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Rawiri</a:t>
            </a:r>
            <a:r>
              <a:rPr lang="sl-SI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– </a:t>
            </a:r>
            <a:r>
              <a:rPr lang="sl-SI" sz="8000" dirty="0" err="1">
                <a:cs typeface="Times New Roman" pitchFamily="18" charset="0"/>
              </a:rPr>
              <a:t>Paikejin</a:t>
            </a:r>
            <a:r>
              <a:rPr lang="sl-SI" sz="8000" dirty="0">
                <a:cs typeface="Times New Roman" pitchFamily="18" charset="0"/>
              </a:rPr>
              <a:t> </a:t>
            </a:r>
            <a:r>
              <a:rPr lang="sl-SI" sz="8000" b="1" dirty="0">
                <a:cs typeface="Times New Roman" pitchFamily="18" charset="0"/>
              </a:rPr>
              <a:t>stric</a:t>
            </a:r>
            <a:r>
              <a:rPr lang="sl-SI" sz="8000" dirty="0">
                <a:cs typeface="Times New Roman" pitchFamily="18" charset="0"/>
              </a:rPr>
              <a:t> / tipični predstavnik resignirane, brezperspektivne skupnosti</a:t>
            </a:r>
          </a:p>
          <a:p>
            <a:pPr>
              <a:lnSpc>
                <a:spcPct val="107000"/>
              </a:lnSpc>
            </a:pPr>
            <a:endParaRPr lang="sl-SI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sl-SI" sz="6600" dirty="0">
              <a:solidFill>
                <a:schemeClr val="bg1"/>
              </a:solidFill>
              <a:cs typeface="Times New Roman" pitchFamily="18" charset="0"/>
            </a:endParaRPr>
          </a:p>
          <a:p>
            <a:endParaRPr lang="sl-SI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4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9571"/>
            <a:ext cx="7848872" cy="172726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l-SI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l-SI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FILMSKA ANALIZA IN INTERPRETACIJA</a:t>
            </a:r>
          </a:p>
          <a:p>
            <a:pPr marL="0" indent="0" algn="ctr">
              <a:buNone/>
              <a:defRPr/>
            </a:pPr>
            <a:r>
              <a:rPr lang="sl-SI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Analiza filmske priredbe </a:t>
            </a:r>
          </a:p>
        </p:txBody>
      </p:sp>
    </p:spTree>
    <p:extLst>
      <p:ext uri="{BB962C8B-B14F-4D97-AF65-F5344CB8AC3E}">
        <p14:creationId xmlns:p14="http://schemas.microsoft.com/office/powerpoint/2010/main" val="2984253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reprezentacija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sz="6600" b="1" u="sng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1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REPREZENTACIJA LJUDSTVA MAOROV</a:t>
            </a:r>
            <a:endParaRPr lang="sl-SI" sz="1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sl-SI" sz="66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9600" b="1" dirty="0">
                <a:cs typeface="Times New Roman" pitchFamily="18" charset="0"/>
              </a:rPr>
              <a:t>TRADICIONALNA</a:t>
            </a:r>
            <a:r>
              <a:rPr lang="sl-SI" sz="9600" dirty="0">
                <a:cs typeface="Times New Roman" pitchFamily="18" charset="0"/>
              </a:rPr>
              <a:t> (izolirana) </a:t>
            </a:r>
            <a:r>
              <a:rPr lang="sl-SI" sz="9600" b="1" dirty="0">
                <a:cs typeface="Times New Roman" pitchFamily="18" charset="0"/>
              </a:rPr>
              <a:t>SKUPNOST</a:t>
            </a:r>
          </a:p>
          <a:p>
            <a:pPr marL="0" indent="0">
              <a:buNone/>
            </a:pPr>
            <a:r>
              <a:rPr lang="sl-SI" sz="6400" dirty="0">
                <a:cs typeface="Times New Roman" pitchFamily="18" charset="0"/>
              </a:rPr>
              <a:t> </a:t>
            </a:r>
          </a:p>
          <a:p>
            <a:pPr marL="358775" indent="0">
              <a:buNone/>
            </a:pPr>
            <a:r>
              <a:rPr lang="sl-SI" sz="9600" dirty="0">
                <a:cs typeface="Times New Roman" pitchFamily="18" charset="0"/>
              </a:rPr>
              <a:t>zakoreninjene </a:t>
            </a:r>
            <a:r>
              <a:rPr lang="sl-SI" sz="9600" b="1" dirty="0">
                <a:cs typeface="Times New Roman" pitchFamily="18" charset="0"/>
              </a:rPr>
              <a:t>vrednote</a:t>
            </a:r>
            <a:r>
              <a:rPr lang="sl-SI" sz="9600" dirty="0">
                <a:cs typeface="Times New Roman" pitchFamily="18" charset="0"/>
              </a:rPr>
              <a:t>, utemeljene na </a:t>
            </a:r>
            <a:r>
              <a:rPr lang="sl-SI" sz="9600" b="1" dirty="0">
                <a:cs typeface="Times New Roman" pitchFamily="18" charset="0"/>
              </a:rPr>
              <a:t>mitologiji</a:t>
            </a:r>
            <a:r>
              <a:rPr lang="sl-SI" sz="9600" dirty="0">
                <a:cs typeface="Times New Roman" pitchFamily="18" charset="0"/>
              </a:rPr>
              <a:t> in </a:t>
            </a:r>
            <a:r>
              <a:rPr lang="sl-SI" sz="9600" b="1" dirty="0">
                <a:cs typeface="Times New Roman" pitchFamily="18" charset="0"/>
              </a:rPr>
              <a:t>tradiciji</a:t>
            </a:r>
          </a:p>
          <a:p>
            <a:pPr marL="0" indent="0">
              <a:buNone/>
            </a:pPr>
            <a:r>
              <a:rPr lang="sl-SI" sz="6400" dirty="0">
                <a:cs typeface="Times New Roman" pitchFamily="18" charset="0"/>
              </a:rPr>
              <a:t> </a:t>
            </a:r>
          </a:p>
          <a:p>
            <a:pPr marL="358775" indent="0">
              <a:buNone/>
            </a:pPr>
            <a:r>
              <a:rPr lang="sl-SI" sz="9600" dirty="0">
                <a:cs typeface="Times New Roman" pitchFamily="18" charset="0"/>
              </a:rPr>
              <a:t>nemožnost nadaljevanja starodavnih izročil prinaša </a:t>
            </a:r>
            <a:r>
              <a:rPr lang="sl-SI" sz="9600" b="1" dirty="0">
                <a:cs typeface="Times New Roman" pitchFamily="18" charset="0"/>
              </a:rPr>
              <a:t>negotovost</a:t>
            </a:r>
            <a:r>
              <a:rPr lang="sl-SI" sz="9600" dirty="0">
                <a:cs typeface="Times New Roman" pitchFamily="18" charset="0"/>
              </a:rPr>
              <a:t> in ruši </a:t>
            </a:r>
            <a:r>
              <a:rPr lang="sl-SI" sz="9600" b="1" dirty="0">
                <a:cs typeface="Times New Roman" pitchFamily="18" charset="0"/>
              </a:rPr>
              <a:t>ravnovesje</a:t>
            </a:r>
          </a:p>
          <a:p>
            <a:pPr marL="0" indent="0">
              <a:buNone/>
            </a:pPr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47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družbeni spol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992888" cy="453650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sl-SI" sz="5400" b="1" u="sng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5900" b="1" dirty="0">
                <a:cs typeface="Times New Roman" pitchFamily="18" charset="0"/>
              </a:rPr>
              <a:t>RAZMERJE MED </a:t>
            </a:r>
            <a:r>
              <a:rPr lang="sl-SI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MOŠKIM</a:t>
            </a:r>
            <a:r>
              <a:rPr lang="sl-SI" sz="5900" b="1" dirty="0">
                <a:cs typeface="Times New Roman" pitchFamily="18" charset="0"/>
              </a:rPr>
              <a:t> IN </a:t>
            </a:r>
            <a:r>
              <a:rPr lang="sl-SI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ŽENSKIM</a:t>
            </a:r>
            <a:r>
              <a:rPr lang="sl-SI" sz="5900" b="1" dirty="0">
                <a:cs typeface="Times New Roman" pitchFamily="18" charset="0"/>
              </a:rPr>
              <a:t> PRINCIPOM</a:t>
            </a:r>
            <a:endParaRPr lang="sl-SI" sz="59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900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4800" dirty="0">
                <a:cs typeface="Times New Roman" pitchFamily="18" charset="0"/>
              </a:rPr>
              <a:t>Povsem </a:t>
            </a:r>
            <a:r>
              <a:rPr lang="sl-S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patriarhalna</a:t>
            </a:r>
            <a:r>
              <a:rPr lang="sl-SI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4800" dirty="0">
                <a:cs typeface="Times New Roman" pitchFamily="18" charset="0"/>
              </a:rPr>
              <a:t>tradicionalna narodna struktura, zasnovana na striktnem </a:t>
            </a:r>
            <a:r>
              <a:rPr lang="sl-SI" sz="4800" b="1" dirty="0">
                <a:cs typeface="Times New Roman" pitchFamily="18" charset="0"/>
              </a:rPr>
              <a:t>deljenju družbeno-spolnih vlog</a:t>
            </a:r>
            <a:r>
              <a:rPr lang="sl-SI" sz="4800" dirty="0"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sl-SI" sz="2900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4800" b="1" dirty="0">
                <a:cs typeface="Times New Roman" pitchFamily="18" charset="0"/>
              </a:rPr>
              <a:t>Ženske</a:t>
            </a:r>
            <a:r>
              <a:rPr lang="sl-SI" sz="4800" dirty="0">
                <a:cs typeface="Times New Roman" pitchFamily="18" charset="0"/>
              </a:rPr>
              <a:t> naj bi bile </a:t>
            </a:r>
            <a:r>
              <a:rPr lang="sl-S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podrejene</a:t>
            </a:r>
            <a:r>
              <a:rPr lang="sl-SI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4800" dirty="0">
                <a:cs typeface="Times New Roman" pitchFamily="18" charset="0"/>
              </a:rPr>
              <a:t>in </a:t>
            </a:r>
            <a:r>
              <a:rPr lang="sl-S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podložne</a:t>
            </a:r>
            <a:r>
              <a:rPr lang="sl-SI" sz="4800" dirty="0">
                <a:cs typeface="Times New Roman" pitchFamily="18" charset="0"/>
              </a:rPr>
              <a:t>. A čeprav naj bi bil </a:t>
            </a:r>
            <a:r>
              <a:rPr lang="sl-SI" sz="4800" dirty="0" err="1">
                <a:cs typeface="Times New Roman" pitchFamily="18" charset="0"/>
              </a:rPr>
              <a:t>Koro</a:t>
            </a:r>
            <a:r>
              <a:rPr lang="sl-SI" sz="4800" dirty="0">
                <a:cs typeface="Times New Roman" pitchFamily="18" charset="0"/>
              </a:rPr>
              <a:t> »varuh vseh resnic« plemena, so </a:t>
            </a:r>
            <a:r>
              <a:rPr lang="sl-SI" sz="4800" b="1" dirty="0">
                <a:cs typeface="Times New Roman" pitchFamily="18" charset="0"/>
              </a:rPr>
              <a:t>ženske</a:t>
            </a:r>
            <a:r>
              <a:rPr lang="sl-SI" sz="4800" dirty="0">
                <a:cs typeface="Times New Roman" pitchFamily="18" charset="0"/>
              </a:rPr>
              <a:t> tiste, ki dejansko </a:t>
            </a:r>
            <a:r>
              <a:rPr lang="sl-SI" sz="4800" b="1" dirty="0">
                <a:cs typeface="Times New Roman" pitchFamily="18" charset="0"/>
              </a:rPr>
              <a:t>upravljajo življenje </a:t>
            </a:r>
            <a:r>
              <a:rPr lang="sl-SI" sz="4800" dirty="0">
                <a:cs typeface="Times New Roman" pitchFamily="18" charset="0"/>
              </a:rPr>
              <a:t>– </a:t>
            </a:r>
            <a:r>
              <a:rPr lang="sl-S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babica</a:t>
            </a:r>
            <a:r>
              <a:rPr lang="sl-SI" sz="4800" dirty="0">
                <a:cs typeface="Times New Roman" pitchFamily="18" charset="0"/>
              </a:rPr>
              <a:t> je resnični vodja; </a:t>
            </a:r>
            <a:r>
              <a:rPr lang="sl-S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učiteljica</a:t>
            </a:r>
            <a:r>
              <a:rPr lang="sl-SI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4800" dirty="0">
                <a:cs typeface="Times New Roman" pitchFamily="18" charset="0"/>
              </a:rPr>
              <a:t>pa je ključna nosilka in »interpret« </a:t>
            </a:r>
            <a:r>
              <a:rPr lang="sl-SI" sz="4800" b="1" dirty="0">
                <a:cs typeface="Times New Roman" pitchFamily="18" charset="0"/>
              </a:rPr>
              <a:t>kulturne tradicije </a:t>
            </a:r>
            <a:r>
              <a:rPr lang="sl-SI" sz="4800" dirty="0">
                <a:cs typeface="Times New Roman" pitchFamily="18" charset="0"/>
              </a:rPr>
              <a:t>in </a:t>
            </a:r>
            <a:r>
              <a:rPr lang="sl-SI" sz="4800" b="1" dirty="0">
                <a:cs typeface="Times New Roman" pitchFamily="18" charset="0"/>
              </a:rPr>
              <a:t>zgodovinske zavesti </a:t>
            </a:r>
            <a:r>
              <a:rPr lang="sl-SI" sz="4800" dirty="0">
                <a:cs typeface="Times New Roman" pitchFamily="18" charset="0"/>
              </a:rPr>
              <a:t>skupnosti.</a:t>
            </a:r>
          </a:p>
          <a:p>
            <a:pPr marL="0" indent="0">
              <a:buNone/>
            </a:pPr>
            <a:r>
              <a:rPr lang="sl-SI" sz="2900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4800" b="1" dirty="0">
                <a:cs typeface="Times New Roman" pitchFamily="18" charset="0"/>
              </a:rPr>
              <a:t>Mladina</a:t>
            </a:r>
            <a:r>
              <a:rPr lang="sl-SI" sz="4800" dirty="0">
                <a:cs typeface="Times New Roman" pitchFamily="18" charset="0"/>
              </a:rPr>
              <a:t>, ki zavrača tradicijo, podvržena </a:t>
            </a:r>
            <a:r>
              <a:rPr lang="sl-SI" sz="4800" b="1" dirty="0">
                <a:cs typeface="Times New Roman" pitchFamily="18" charset="0"/>
              </a:rPr>
              <a:t>asimilaciji</a:t>
            </a:r>
            <a:r>
              <a:rPr lang="sl-SI" sz="4800" dirty="0">
                <a:cs typeface="Times New Roman" pitchFamily="18" charset="0"/>
              </a:rPr>
              <a:t> »</a:t>
            </a:r>
            <a:r>
              <a:rPr lang="sl-SI" sz="4800" dirty="0" err="1">
                <a:cs typeface="Times New Roman" pitchFamily="18" charset="0"/>
              </a:rPr>
              <a:t>zahonega</a:t>
            </a:r>
            <a:r>
              <a:rPr lang="sl-SI" sz="4800" dirty="0">
                <a:cs typeface="Times New Roman" pitchFamily="18" charset="0"/>
              </a:rPr>
              <a:t> principa« ter duhovnemu in fizičnemu </a:t>
            </a:r>
            <a:r>
              <a:rPr lang="sl-SI" sz="4800" b="1" dirty="0">
                <a:cs typeface="Times New Roman" pitchFamily="18" charset="0"/>
              </a:rPr>
              <a:t>razvrednotenju</a:t>
            </a:r>
            <a:r>
              <a:rPr lang="sl-SI" sz="48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6342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protagonistka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8064896" cy="3528392"/>
          </a:xfrm>
        </p:spPr>
        <p:txBody>
          <a:bodyPr>
            <a:normAutofit fontScale="25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VLOGA PAIKEJE</a:t>
            </a:r>
            <a:endParaRPr lang="sl-SI" sz="1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4800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8000" i="1" dirty="0">
                <a:cs typeface="Times New Roman" pitchFamily="18" charset="0"/>
              </a:rPr>
              <a:t>»Niki je ustvarila čudovito transformacijo in je zgodbo </a:t>
            </a:r>
            <a:r>
              <a:rPr lang="sl-SI" sz="8000" b="1" i="1" dirty="0">
                <a:cs typeface="Times New Roman" pitchFamily="18" charset="0"/>
              </a:rPr>
              <a:t>posodobila</a:t>
            </a:r>
            <a:r>
              <a:rPr lang="sl-SI" sz="8000" i="1" dirty="0">
                <a:cs typeface="Times New Roman" pitchFamily="18" charset="0"/>
              </a:rPr>
              <a:t> na način, nadvse ustrezen svojemu času. Film ne govori samo o skupnosti, ki se sooča s specifičnim problemom izvorov in nasledstva, ampak pripoveduje tudi o </a:t>
            </a:r>
            <a:r>
              <a:rPr lang="sl-SI" sz="8000" b="1" i="1" dirty="0">
                <a:cs typeface="Times New Roman" pitchFamily="18" charset="0"/>
              </a:rPr>
              <a:t>ženskah</a:t>
            </a:r>
            <a:r>
              <a:rPr lang="sl-SI" sz="8000" i="1" dirty="0">
                <a:cs typeface="Times New Roman" pitchFamily="18" charset="0"/>
              </a:rPr>
              <a:t> in </a:t>
            </a:r>
            <a:r>
              <a:rPr lang="sl-SI" sz="8000" b="1" i="1" dirty="0">
                <a:cs typeface="Times New Roman" pitchFamily="18" charset="0"/>
              </a:rPr>
              <a:t>nujnosti</a:t>
            </a:r>
            <a:r>
              <a:rPr lang="sl-SI" sz="8000" i="1" dirty="0">
                <a:cs typeface="Times New Roman" pitchFamily="18" charset="0"/>
              </a:rPr>
              <a:t>, da si </a:t>
            </a:r>
            <a:r>
              <a:rPr lang="sl-SI" sz="8000" b="1" i="1" dirty="0">
                <a:cs typeface="Times New Roman" pitchFamily="18" charset="0"/>
              </a:rPr>
              <a:t>najdejo</a:t>
            </a:r>
            <a:r>
              <a:rPr lang="sl-SI" sz="8000" i="1" dirty="0">
                <a:cs typeface="Times New Roman" pitchFamily="18" charset="0"/>
              </a:rPr>
              <a:t> ter </a:t>
            </a: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izborijo</a:t>
            </a:r>
            <a:r>
              <a:rPr lang="sl-SI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8000" i="1" dirty="0">
                <a:cs typeface="Times New Roman" pitchFamily="18" charset="0"/>
              </a:rPr>
              <a:t>svoje mesto v družbi. </a:t>
            </a:r>
            <a:r>
              <a:rPr lang="sl-SI" sz="8000" i="1" dirty="0" err="1">
                <a:cs typeface="Times New Roman" pitchFamily="18" charset="0"/>
              </a:rPr>
              <a:t>Pai</a:t>
            </a:r>
            <a:r>
              <a:rPr lang="sl-SI" sz="8000" i="1" dirty="0">
                <a:cs typeface="Times New Roman" pitchFamily="18" charset="0"/>
              </a:rPr>
              <a:t> je tako postala to </a:t>
            </a:r>
            <a:r>
              <a:rPr lang="sl-SI" sz="8000" i="1" dirty="0" err="1">
                <a:cs typeface="Times New Roman" pitchFamily="18" charset="0"/>
              </a:rPr>
              <a:t>ikonično</a:t>
            </a:r>
            <a:r>
              <a:rPr lang="sl-SI" sz="8000" i="1" dirty="0">
                <a:cs typeface="Times New Roman" pitchFamily="18" charset="0"/>
              </a:rPr>
              <a:t> dekle, ki si obupano prizadeva za </a:t>
            </a:r>
            <a:r>
              <a:rPr lang="sl-SI" sz="8000" b="1" i="1" dirty="0">
                <a:cs typeface="Times New Roman" pitchFamily="18" charset="0"/>
              </a:rPr>
              <a:t>suverenost</a:t>
            </a:r>
            <a:r>
              <a:rPr lang="sl-SI" sz="8000" i="1" dirty="0">
                <a:cs typeface="Times New Roman" pitchFamily="18" charset="0"/>
              </a:rPr>
              <a:t> in možnost </a:t>
            </a:r>
            <a:r>
              <a:rPr lang="sl-SI" sz="8000" b="1" i="1" dirty="0">
                <a:cs typeface="Times New Roman" pitchFamily="18" charset="0"/>
              </a:rPr>
              <a:t>razpolaganja s svojo </a:t>
            </a: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usodo</a:t>
            </a:r>
            <a:r>
              <a:rPr lang="sl-SI" sz="8000" b="1" i="1" dirty="0">
                <a:cs typeface="Times New Roman" pitchFamily="18" charset="0"/>
              </a:rPr>
              <a:t> </a:t>
            </a:r>
            <a:r>
              <a:rPr lang="sl-SI" sz="8000" i="1" dirty="0">
                <a:cs typeface="Times New Roman" pitchFamily="18" charset="0"/>
              </a:rPr>
              <a:t>v svetu, ki mu vladajo moški.«</a:t>
            </a:r>
            <a:r>
              <a:rPr lang="sl-SI" sz="8000" dirty="0"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sl-SI" sz="4800" dirty="0">
                <a:cs typeface="Times New Roman" pitchFamily="18" charset="0"/>
              </a:rPr>
              <a:t>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sl-SI" sz="7200" dirty="0">
                <a:cs typeface="Times New Roman" pitchFamily="18" charset="0"/>
              </a:rPr>
              <a:t>                                                                                                                           </a:t>
            </a:r>
            <a:r>
              <a:rPr lang="sl-SI" sz="8000" dirty="0" err="1">
                <a:cs typeface="Times New Roman" pitchFamily="18" charset="0"/>
              </a:rPr>
              <a:t>Witi</a:t>
            </a:r>
            <a:r>
              <a:rPr lang="sl-SI" sz="8000" dirty="0">
                <a:cs typeface="Times New Roman" pitchFamily="18" charset="0"/>
              </a:rPr>
              <a:t> </a:t>
            </a:r>
            <a:r>
              <a:rPr lang="sl-SI" sz="8000" b="1" dirty="0" err="1">
                <a:cs typeface="Times New Roman" pitchFamily="18" charset="0"/>
              </a:rPr>
              <a:t>Ihimaera</a:t>
            </a:r>
            <a:r>
              <a:rPr lang="sl-SI" sz="8000" b="1" dirty="0"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sl-SI" sz="4800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8000" dirty="0">
                <a:cs typeface="Times New Roman" pitchFamily="18" charset="0"/>
              </a:rPr>
              <a:t>S svojo </a:t>
            </a:r>
            <a:r>
              <a:rPr lang="sl-SI" sz="8000" b="1" dirty="0">
                <a:cs typeface="Times New Roman" pitchFamily="18" charset="0"/>
              </a:rPr>
              <a:t>upornostjo</a:t>
            </a:r>
            <a:r>
              <a:rPr lang="sl-SI" sz="8000" dirty="0">
                <a:cs typeface="Times New Roman" pitchFamily="18" charset="0"/>
              </a:rPr>
              <a:t> in </a:t>
            </a:r>
            <a:r>
              <a:rPr lang="sl-SI" sz="8000" b="1" dirty="0">
                <a:cs typeface="Times New Roman" pitchFamily="18" charset="0"/>
              </a:rPr>
              <a:t>odločnostjo</a:t>
            </a:r>
            <a:r>
              <a:rPr lang="sl-SI" sz="8000" dirty="0">
                <a:cs typeface="Times New Roman" pitchFamily="18" charset="0"/>
              </a:rPr>
              <a:t> postaja predstavnica </a:t>
            </a:r>
            <a:r>
              <a:rPr lang="sl-SI" sz="8000" b="1" dirty="0">
                <a:cs typeface="Times New Roman" pitchFamily="18" charset="0"/>
              </a:rPr>
              <a:t>boja </a:t>
            </a:r>
            <a:r>
              <a:rPr lang="sl-SI" sz="8000" dirty="0">
                <a:cs typeface="Times New Roman" pitchFamily="18" charset="0"/>
              </a:rPr>
              <a:t>za</a:t>
            </a:r>
            <a:r>
              <a:rPr lang="sl-SI" sz="8000" b="1" dirty="0">
                <a:cs typeface="Times New Roman" pitchFamily="18" charset="0"/>
              </a:rPr>
              <a:t>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enakost</a:t>
            </a:r>
            <a:r>
              <a:rPr lang="sl-SI" sz="8000" b="1" dirty="0"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in</a:t>
            </a:r>
            <a:r>
              <a:rPr lang="sl-SI" sz="8000" b="1" dirty="0">
                <a:cs typeface="Times New Roman" pitchFamily="18" charset="0"/>
              </a:rPr>
              <a:t>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enakopravnost </a:t>
            </a:r>
            <a:r>
              <a:rPr lang="sl-SI" sz="8000" b="1" dirty="0">
                <a:cs typeface="Times New Roman" pitchFamily="18" charset="0"/>
              </a:rPr>
              <a:t>žensk</a:t>
            </a:r>
            <a:r>
              <a:rPr lang="sl-SI" sz="8000" dirty="0"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sl-SI" sz="4800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8000" dirty="0">
                <a:cs typeface="Times New Roman" pitchFamily="18" charset="0"/>
              </a:rPr>
              <a:t>S svojo </a:t>
            </a:r>
            <a:r>
              <a:rPr lang="sl-SI" sz="8000" b="1" dirty="0">
                <a:cs typeface="Times New Roman" pitchFamily="18" charset="0"/>
              </a:rPr>
              <a:t>širokosrčnostjo</a:t>
            </a:r>
            <a:r>
              <a:rPr lang="sl-SI" sz="8000" dirty="0">
                <a:cs typeface="Times New Roman" pitchFamily="18" charset="0"/>
              </a:rPr>
              <a:t> in </a:t>
            </a:r>
            <a:r>
              <a:rPr lang="sl-SI" sz="8000" b="1" dirty="0">
                <a:cs typeface="Times New Roman" pitchFamily="18" charset="0"/>
              </a:rPr>
              <a:t>intelektualno širino </a:t>
            </a:r>
            <a:r>
              <a:rPr lang="sl-SI" sz="8000" dirty="0">
                <a:cs typeface="Times New Roman" pitchFamily="18" charset="0"/>
              </a:rPr>
              <a:t>ter s </a:t>
            </a:r>
            <a:r>
              <a:rPr lang="sl-SI" sz="8000" b="1" dirty="0">
                <a:cs typeface="Times New Roman" pitchFamily="18" charset="0"/>
              </a:rPr>
              <a:t>ponižnostjo</a:t>
            </a:r>
            <a:r>
              <a:rPr lang="sl-SI" sz="8000" dirty="0">
                <a:cs typeface="Times New Roman" pitchFamily="18" charset="0"/>
              </a:rPr>
              <a:t> in </a:t>
            </a:r>
            <a:r>
              <a:rPr lang="sl-SI" sz="8000" b="1" dirty="0">
                <a:cs typeface="Times New Roman" pitchFamily="18" charset="0"/>
              </a:rPr>
              <a:t>empatijo</a:t>
            </a:r>
            <a:r>
              <a:rPr lang="sl-SI" sz="8000" dirty="0">
                <a:cs typeface="Times New Roman" pitchFamily="18" charset="0"/>
              </a:rPr>
              <a:t> postaja pravšnja kandidatka za vlogo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vodje</a:t>
            </a:r>
            <a:r>
              <a:rPr lang="sl-SI" sz="8000" dirty="0">
                <a:cs typeface="Times New Roman" pitchFamily="18" charset="0"/>
              </a:rPr>
              <a:t>. Njena osebnost je sestavljena iz vrste nasprotij.</a:t>
            </a:r>
          </a:p>
          <a:p>
            <a:pPr>
              <a:lnSpc>
                <a:spcPct val="107000"/>
              </a:lnSpc>
            </a:pPr>
            <a:endParaRPr lang="sl-SI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sl-SI" sz="6600" dirty="0">
              <a:solidFill>
                <a:schemeClr val="bg1"/>
              </a:solidFill>
              <a:cs typeface="Times New Roman" pitchFamily="18" charset="0"/>
            </a:endParaRPr>
          </a:p>
          <a:p>
            <a:endParaRPr lang="sl-SI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702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protagonistka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200" b="1" dirty="0" err="1">
                <a:cs typeface="Times New Roman" pitchFamily="18" charset="0"/>
              </a:rPr>
              <a:t>Paikejina</a:t>
            </a:r>
            <a:r>
              <a:rPr lang="sl-SI" sz="2200" dirty="0">
                <a:cs typeface="Times New Roman" pitchFamily="18" charset="0"/>
              </a:rPr>
              <a:t> vloga je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povezovanje nasprotij </a:t>
            </a:r>
            <a:r>
              <a:rPr lang="sl-SI" sz="2200" dirty="0">
                <a:cs typeface="Times New Roman" pitchFamily="18" charset="0"/>
              </a:rPr>
              <a:t>oz.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preseganje nesoglasij</a:t>
            </a:r>
            <a:r>
              <a:rPr lang="sl-SI" sz="2200" dirty="0"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sl-SI" sz="1400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2000" dirty="0">
                <a:cs typeface="Times New Roman" pitchFamily="18" charset="0"/>
              </a:rPr>
              <a:t>Ključna pa je vloga </a:t>
            </a:r>
            <a:r>
              <a:rPr lang="sl-SI" sz="2000" b="1" dirty="0">
                <a:cs typeface="Times New Roman" pitchFamily="18" charset="0"/>
              </a:rPr>
              <a:t>pripovedovalke</a:t>
            </a:r>
            <a:r>
              <a:rPr lang="sl-SI" sz="2000" dirty="0">
                <a:cs typeface="Times New Roman" pitchFamily="18" charset="0"/>
              </a:rPr>
              <a:t> – z »prevzemanjem glasu«, s tem ko </a:t>
            </a:r>
            <a:r>
              <a:rPr lang="sl-SI" sz="2000" dirty="0" err="1">
                <a:cs typeface="Times New Roman" pitchFamily="18" charset="0"/>
              </a:rPr>
              <a:t>Pai</a:t>
            </a:r>
            <a:r>
              <a:rPr lang="sl-SI" sz="2000" dirty="0">
                <a:cs typeface="Times New Roman" pitchFamily="18" charset="0"/>
              </a:rPr>
              <a:t> postane (prvoosebna) </a:t>
            </a:r>
            <a:r>
              <a:rPr lang="sl-SI" sz="2000" b="1" dirty="0">
                <a:cs typeface="Times New Roman" pitchFamily="18" charset="0"/>
              </a:rPr>
              <a:t>pripovedovalka</a:t>
            </a:r>
            <a:r>
              <a:rPr lang="sl-SI" sz="2000" dirty="0">
                <a:cs typeface="Times New Roman" pitchFamily="18" charset="0"/>
              </a:rPr>
              <a:t>, postane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protagonistka</a:t>
            </a:r>
            <a:r>
              <a:rPr lang="sl-SI" sz="2000" dirty="0">
                <a:cs typeface="Times New Roman" pitchFamily="18" charset="0"/>
              </a:rPr>
              <a:t>: njena </a:t>
            </a:r>
            <a:r>
              <a:rPr lang="sl-SI" sz="2000" b="1" dirty="0">
                <a:cs typeface="Times New Roman" pitchFamily="18" charset="0"/>
              </a:rPr>
              <a:t>aktivna navzočnost </a:t>
            </a:r>
            <a:r>
              <a:rPr lang="sl-SI" sz="2000" dirty="0">
                <a:cs typeface="Times New Roman" pitchFamily="18" charset="0"/>
              </a:rPr>
              <a:t>pooseblja možnosti </a:t>
            </a:r>
            <a:r>
              <a:rPr lang="sl-SI" sz="2000" b="1" dirty="0">
                <a:cs typeface="Times New Roman" pitchFamily="18" charset="0"/>
              </a:rPr>
              <a:t>žensk</a:t>
            </a:r>
            <a:r>
              <a:rPr lang="sl-SI" sz="2000" dirty="0">
                <a:cs typeface="Times New Roman" pitchFamily="18" charset="0"/>
              </a:rPr>
              <a:t>, da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same povedo svojo zgodbo</a:t>
            </a:r>
            <a:r>
              <a:rPr lang="sl-SI" sz="2000" b="1" dirty="0"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sl-SI" sz="1400" b="1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2000" dirty="0">
                <a:cs typeface="Times New Roman" pitchFamily="18" charset="0"/>
              </a:rPr>
              <a:t>Njen </a:t>
            </a:r>
            <a:r>
              <a:rPr lang="sl-SI" sz="2000" b="1" dirty="0">
                <a:cs typeface="Times New Roman" pitchFamily="18" charset="0"/>
              </a:rPr>
              <a:t>glas</a:t>
            </a:r>
            <a:r>
              <a:rPr lang="sl-SI" sz="2000" dirty="0">
                <a:cs typeface="Times New Roman" pitchFamily="18" charset="0"/>
              </a:rPr>
              <a:t> – kot oblika komunikacije s kiti – pa pomeni tudi vrnitev oz. </a:t>
            </a:r>
            <a:r>
              <a:rPr lang="sl-SI" sz="2000" b="1" dirty="0">
                <a:cs typeface="Times New Roman" pitchFamily="18" charset="0"/>
              </a:rPr>
              <a:t>obnovitev ženskega glasu »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za nazaj</a:t>
            </a:r>
            <a:r>
              <a:rPr lang="sl-SI" sz="2000" b="1" dirty="0">
                <a:cs typeface="Times New Roman" pitchFamily="18" charset="0"/>
              </a:rPr>
              <a:t>«</a:t>
            </a:r>
            <a:r>
              <a:rPr lang="sl-SI" sz="2000" dirty="0">
                <a:cs typeface="Times New Roman" pitchFamily="18" charset="0"/>
              </a:rPr>
              <a:t> v mitsko tradicijo in tako doseže </a:t>
            </a:r>
            <a:r>
              <a:rPr lang="sl-SI" sz="2000" b="1" dirty="0">
                <a:cs typeface="Times New Roman" pitchFamily="18" charset="0"/>
              </a:rPr>
              <a:t>ravnotežje</a:t>
            </a:r>
            <a:r>
              <a:rPr lang="sl-SI" sz="2000" dirty="0">
                <a:cs typeface="Times New Roman" pitchFamily="18" charset="0"/>
              </a:rPr>
              <a:t> s patriarhalno prevlado v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kulturni sferi </a:t>
            </a:r>
            <a:r>
              <a:rPr lang="sl-SI" sz="2000" b="1" dirty="0">
                <a:cs typeface="Times New Roman" pitchFamily="18" charset="0"/>
              </a:rPr>
              <a:t>Maorov</a:t>
            </a:r>
            <a:r>
              <a:rPr lang="sl-SI" sz="2000" dirty="0">
                <a:cs typeface="Times New Roman" pitchFamily="18" charset="0"/>
              </a:rPr>
              <a:t>, ki je ženski glas uspešno »izključila«.  </a:t>
            </a:r>
          </a:p>
          <a:p>
            <a:pPr marL="0" indent="0">
              <a:buNone/>
            </a:pPr>
            <a:r>
              <a:rPr lang="sl-SI" sz="1400" b="1" dirty="0">
                <a:cs typeface="Times New Roman" pitchFamily="18" charset="0"/>
              </a:rPr>
              <a:t> </a:t>
            </a:r>
            <a:endParaRPr lang="sl-SI" sz="1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000" dirty="0">
                <a:cs typeface="Times New Roman" pitchFamily="18" charset="0"/>
              </a:rPr>
              <a:t>A </a:t>
            </a:r>
            <a:r>
              <a:rPr lang="sl-SI" sz="2000" b="1" dirty="0">
                <a:cs typeface="Times New Roman" pitchFamily="18" charset="0"/>
              </a:rPr>
              <a:t>odločilno</a:t>
            </a:r>
            <a:r>
              <a:rPr lang="sl-SI" sz="2000" dirty="0">
                <a:cs typeface="Times New Roman" pitchFamily="18" charset="0"/>
              </a:rPr>
              <a:t> vlogo še vedno odigrava </a:t>
            </a:r>
            <a:r>
              <a:rPr lang="sl-SI" sz="2000" b="1" dirty="0">
                <a:cs typeface="Times New Roman" pitchFamily="18" charset="0"/>
              </a:rPr>
              <a:t>mitologija</a:t>
            </a:r>
            <a:r>
              <a:rPr lang="sl-SI" sz="2000" dirty="0">
                <a:cs typeface="Times New Roman" pitchFamily="18" charset="0"/>
              </a:rPr>
              <a:t> –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kiti</a:t>
            </a:r>
            <a:r>
              <a:rPr lang="sl-SI" sz="2000" dirty="0">
                <a:cs typeface="Times New Roman" pitchFamily="18" charset="0"/>
              </a:rPr>
              <a:t> (kot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simbol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2000" dirty="0">
                <a:cs typeface="Times New Roman" pitchFamily="18" charset="0"/>
              </a:rPr>
              <a:t>možnosti preživetja in ravnovesja skupnosti) so </a:t>
            </a:r>
            <a:r>
              <a:rPr lang="sl-SI" sz="2000" b="1" dirty="0">
                <a:cs typeface="Times New Roman" pitchFamily="18" charset="0"/>
              </a:rPr>
              <a:t>nosilci usode </a:t>
            </a:r>
            <a:r>
              <a:rPr lang="sl-SI" sz="2000" dirty="0">
                <a:cs typeface="Times New Roman" pitchFamily="18" charset="0"/>
              </a:rPr>
              <a:t>– so tisti, ki »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odločajo</a:t>
            </a:r>
            <a:r>
              <a:rPr lang="sl-SI" sz="2000" dirty="0">
                <a:cs typeface="Times New Roman" pitchFamily="18" charset="0"/>
              </a:rPr>
              <a:t>«.</a:t>
            </a:r>
          </a:p>
        </p:txBody>
      </p:sp>
    </p:spTree>
    <p:extLst>
      <p:ext uri="{BB962C8B-B14F-4D97-AF65-F5344CB8AC3E}">
        <p14:creationId xmlns:p14="http://schemas.microsoft.com/office/powerpoint/2010/main" val="2180275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5897" y="3429000"/>
            <a:ext cx="4688230" cy="106689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954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9571"/>
            <a:ext cx="7848872" cy="172726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00808"/>
            <a:ext cx="7776864" cy="3744417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endParaRPr lang="sl-SI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buNone/>
              <a:defRPr/>
            </a:pPr>
            <a:r>
              <a:rPr lang="sl-SI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LEGENDA O JEZDECU KITOV</a:t>
            </a:r>
            <a:r>
              <a:rPr lang="sl-SI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  <a:defRPr/>
            </a:pPr>
            <a:r>
              <a:rPr lang="sl-SI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</a:t>
            </a:r>
            <a:r>
              <a:rPr lang="sl-SI" sz="5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Whale</a:t>
            </a:r>
            <a:r>
              <a:rPr lang="sl-SI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l-SI" sz="5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Rider</a:t>
            </a:r>
            <a:r>
              <a:rPr lang="sl-SI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2002)</a:t>
            </a:r>
            <a:endParaRPr lang="sl-SI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buNone/>
              <a:defRPr/>
            </a:pPr>
            <a:r>
              <a:rPr lang="sl-SI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Niki </a:t>
            </a:r>
            <a:r>
              <a:rPr lang="sl-SI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Caro</a:t>
            </a:r>
            <a:endParaRPr lang="sl-SI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76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moto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8208912" cy="3528392"/>
          </a:xfrm>
        </p:spPr>
        <p:txBody>
          <a:bodyPr>
            <a:normAutofit fontScale="325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6000" b="1" i="1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6000" i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6000" i="1" dirty="0">
                <a:cs typeface="Times New Roman" pitchFamily="18" charset="0"/>
              </a:rPr>
              <a:t>V filmu prevladuje tematika </a:t>
            </a:r>
            <a:r>
              <a:rPr lang="sl-SI" sz="6000" b="1" i="1" dirty="0">
                <a:cs typeface="Times New Roman" pitchFamily="18" charset="0"/>
              </a:rPr>
              <a:t>novozelandske nacionalnosti</a:t>
            </a:r>
            <a:r>
              <a:rPr lang="sl-SI" sz="6000" i="1" dirty="0">
                <a:cs typeface="Times New Roman" pitchFamily="18" charset="0"/>
              </a:rPr>
              <a:t>, kjer </a:t>
            </a:r>
            <a:r>
              <a:rPr lang="sl-SI" sz="6000" b="1" i="1" dirty="0">
                <a:cs typeface="Times New Roman" pitchFamily="18" charset="0"/>
              </a:rPr>
              <a:t>vlogo aktivnega moškega pionirja</a:t>
            </a:r>
            <a:r>
              <a:rPr lang="sl-SI" sz="6000" i="1" dirty="0">
                <a:cs typeface="Times New Roman" pitchFamily="18" charset="0"/>
              </a:rPr>
              <a:t> prevzema </a:t>
            </a:r>
            <a:r>
              <a:rPr lang="sl-SI" sz="6000" b="1" i="1" dirty="0">
                <a:cs typeface="Times New Roman" pitchFamily="18" charset="0"/>
              </a:rPr>
              <a:t>domiselna</a:t>
            </a:r>
            <a:r>
              <a:rPr lang="sl-SI" sz="6000" i="1" dirty="0">
                <a:cs typeface="Times New Roman" pitchFamily="18" charset="0"/>
              </a:rPr>
              <a:t>, </a:t>
            </a:r>
            <a:r>
              <a:rPr lang="sl-SI" sz="6000" b="1" i="1" dirty="0">
                <a:cs typeface="Times New Roman" pitchFamily="18" charset="0"/>
              </a:rPr>
              <a:t>neomajna </a:t>
            </a:r>
            <a:r>
              <a:rPr lang="sl-SI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pripovedovalka</a:t>
            </a:r>
            <a:r>
              <a:rPr lang="sl-SI" sz="6000" i="1" dirty="0">
                <a:cs typeface="Times New Roman" pitchFamily="18" charset="0"/>
              </a:rPr>
              <a:t>, ki s svojim odraščanjem podaja </a:t>
            </a:r>
            <a:r>
              <a:rPr lang="sl-SI" sz="6000" b="1" i="1" dirty="0">
                <a:cs typeface="Times New Roman" pitchFamily="18" charset="0"/>
              </a:rPr>
              <a:t>alegorično predstavo narodne evolucije</a:t>
            </a:r>
            <a:r>
              <a:rPr lang="sl-SI" sz="6000" i="1" dirty="0">
                <a:cs typeface="Times New Roman" pitchFamily="18" charset="0"/>
              </a:rPr>
              <a:t>. Čudovite podobe prvobitnega sveta vzbujajo nostalgijo po stanju </a:t>
            </a:r>
            <a:r>
              <a:rPr lang="sl-SI" sz="6000" b="1" i="1" dirty="0">
                <a:cs typeface="Times New Roman" pitchFamily="18" charset="0"/>
              </a:rPr>
              <a:t>nedolžnosti </a:t>
            </a:r>
            <a:r>
              <a:rPr lang="sl-SI" sz="6000" i="1" dirty="0">
                <a:cs typeface="Times New Roman" pitchFamily="18" charset="0"/>
              </a:rPr>
              <a:t>ali </a:t>
            </a:r>
            <a:r>
              <a:rPr lang="sl-SI" sz="6000" b="1" i="1" dirty="0">
                <a:cs typeface="Times New Roman" pitchFamily="18" charset="0"/>
              </a:rPr>
              <a:t>čistosti</a:t>
            </a:r>
            <a:r>
              <a:rPr lang="sl-SI" sz="6000" i="1" dirty="0">
                <a:cs typeface="Times New Roman" pitchFamily="18" charset="0"/>
              </a:rPr>
              <a:t>, ki jo </a:t>
            </a:r>
            <a:r>
              <a:rPr lang="sl-SI" sz="6000" i="1" dirty="0" err="1">
                <a:cs typeface="Times New Roman" pitchFamily="18" charset="0"/>
              </a:rPr>
              <a:t>metonimično</a:t>
            </a:r>
            <a:r>
              <a:rPr lang="sl-SI" sz="6000" i="1" dirty="0">
                <a:cs typeface="Times New Roman" pitchFamily="18" charset="0"/>
              </a:rPr>
              <a:t> povezujemo z deklištvom; preostanki učinkov kolonialne podvrženosti alegorično odzvanjajo v </a:t>
            </a:r>
            <a:r>
              <a:rPr lang="sl-SI" sz="6000" b="1" i="1" dirty="0">
                <a:cs typeface="Times New Roman" pitchFamily="18" charset="0"/>
              </a:rPr>
              <a:t>travmatični izkušnji izgube</a:t>
            </a:r>
            <a:r>
              <a:rPr lang="sl-SI" sz="6000" i="1" dirty="0">
                <a:cs typeface="Times New Roman" pitchFamily="18" charset="0"/>
              </a:rPr>
              <a:t>, ki je zaznamovala </a:t>
            </a:r>
            <a:r>
              <a:rPr lang="sl-SI" sz="6000" b="1" i="1" dirty="0">
                <a:cs typeface="Times New Roman" pitchFamily="18" charset="0"/>
              </a:rPr>
              <a:t>dekle</a:t>
            </a:r>
            <a:r>
              <a:rPr lang="sl-SI" sz="6000" i="1" dirty="0">
                <a:cs typeface="Times New Roman" pitchFamily="18" charset="0"/>
              </a:rPr>
              <a:t>, njeno </a:t>
            </a:r>
            <a:r>
              <a:rPr lang="sl-SI" sz="6000" b="1" i="1" dirty="0">
                <a:cs typeface="Times New Roman" pitchFamily="18" charset="0"/>
              </a:rPr>
              <a:t>družino</a:t>
            </a:r>
            <a:r>
              <a:rPr lang="sl-SI" sz="6000" i="1" dirty="0">
                <a:cs typeface="Times New Roman" pitchFamily="18" charset="0"/>
              </a:rPr>
              <a:t> in njeno </a:t>
            </a:r>
            <a:r>
              <a:rPr lang="sl-SI" sz="6000" b="1" i="1" dirty="0">
                <a:cs typeface="Times New Roman" pitchFamily="18" charset="0"/>
              </a:rPr>
              <a:t>skupnost</a:t>
            </a:r>
            <a:r>
              <a:rPr lang="sl-SI" sz="6000" i="1" dirty="0">
                <a:cs typeface="Times New Roman" pitchFamily="18" charset="0"/>
              </a:rPr>
              <a:t>. </a:t>
            </a:r>
            <a:r>
              <a:rPr lang="sl-SI" sz="6000" b="1" i="1" dirty="0">
                <a:cs typeface="Times New Roman" pitchFamily="18" charset="0"/>
              </a:rPr>
              <a:t>Osebnostni razvoj </a:t>
            </a:r>
            <a:r>
              <a:rPr lang="sl-SI" sz="6000" i="1" dirty="0">
                <a:cs typeface="Times New Roman" pitchFamily="18" charset="0"/>
              </a:rPr>
              <a:t>dekleta pa hkrati predstavlja tako </a:t>
            </a:r>
            <a:r>
              <a:rPr lang="sl-SI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zavest</a:t>
            </a:r>
            <a:r>
              <a:rPr lang="sl-SI" sz="6000" b="1" i="1" dirty="0">
                <a:cs typeface="Times New Roman" pitchFamily="18" charset="0"/>
              </a:rPr>
              <a:t> o tej izgubi </a:t>
            </a:r>
            <a:r>
              <a:rPr lang="sl-SI" sz="6000" i="1" dirty="0">
                <a:cs typeface="Times New Roman" pitchFamily="18" charset="0"/>
              </a:rPr>
              <a:t>kot o </a:t>
            </a:r>
            <a:r>
              <a:rPr lang="sl-SI" sz="6000" b="1" i="1" dirty="0">
                <a:cs typeface="Times New Roman" pitchFamily="18" charset="0"/>
              </a:rPr>
              <a:t>nujnosti njene </a:t>
            </a:r>
            <a:r>
              <a:rPr lang="sl-SI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razrešitve</a:t>
            </a:r>
            <a:r>
              <a:rPr lang="sl-SI" sz="6000" i="1" dirty="0">
                <a:cs typeface="Times New Roman" pitchFamily="18" charset="0"/>
              </a:rPr>
              <a:t>. </a:t>
            </a:r>
            <a:r>
              <a:rPr lang="sl-SI" sz="6000" dirty="0">
                <a:cs typeface="Times New Roman" pitchFamily="18" charset="0"/>
              </a:rPr>
              <a:t>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sl-SI" sz="6000" dirty="0">
                <a:cs typeface="Times New Roman" pitchFamily="18" charset="0"/>
              </a:rPr>
              <a:t>                                                                                                       </a:t>
            </a:r>
            <a:r>
              <a:rPr lang="sl-SI" sz="5400" dirty="0">
                <a:cs typeface="Times New Roman" pitchFamily="18" charset="0"/>
              </a:rPr>
              <a:t>      </a:t>
            </a:r>
            <a:r>
              <a:rPr lang="sl-SI" sz="6200" dirty="0">
                <a:cs typeface="Times New Roman" pitchFamily="18" charset="0"/>
              </a:rPr>
              <a:t>Mary M. </a:t>
            </a:r>
            <a:r>
              <a:rPr lang="sl-SI" sz="6200" b="1" dirty="0" err="1">
                <a:cs typeface="Times New Roman" pitchFamily="18" charset="0"/>
              </a:rPr>
              <a:t>Wiles</a:t>
            </a:r>
            <a:endParaRPr lang="sl-SI" sz="7200" dirty="0"/>
          </a:p>
        </p:txBody>
      </p:sp>
    </p:spTree>
    <p:extLst>
      <p:ext uri="{BB962C8B-B14F-4D97-AF65-F5344CB8AC3E}">
        <p14:creationId xmlns:p14="http://schemas.microsoft.com/office/powerpoint/2010/main" val="166896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osnovni cilji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 fontScale="40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70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7000" b="1" dirty="0">
                <a:cs typeface="Times New Roman" pitchFamily="18" charset="0"/>
              </a:rPr>
              <a:t>OSNOVNI </a:t>
            </a:r>
            <a:r>
              <a:rPr lang="sl-SI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CILJI</a:t>
            </a:r>
            <a:r>
              <a:rPr lang="sl-SI" sz="7000" b="1" dirty="0">
                <a:cs typeface="Times New Roman" pitchFamily="18" charset="0"/>
              </a:rPr>
              <a:t> UMETNIŠKIH </a:t>
            </a:r>
            <a:r>
              <a:rPr lang="sl-SI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PRIREDB</a:t>
            </a:r>
            <a:r>
              <a:rPr lang="sl-SI" sz="7000" b="1" dirty="0">
                <a:cs typeface="Times New Roman" pitchFamily="18" charset="0"/>
              </a:rPr>
              <a:t> oz. </a:t>
            </a:r>
            <a:r>
              <a:rPr lang="sl-SI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POUSTVARITEV</a:t>
            </a:r>
            <a:r>
              <a:rPr lang="sl-SI" sz="7000" b="1" dirty="0"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sl-SI" sz="4000" dirty="0">
              <a:cs typeface="Times New Roman" pitchFamily="18" charset="0"/>
            </a:endParaRPr>
          </a:p>
          <a:p>
            <a:pPr marL="0" indent="358775">
              <a:buNone/>
            </a:pPr>
            <a:r>
              <a:rPr lang="sl-SI" sz="6000" b="1" dirty="0">
                <a:cs typeface="Times New Roman" pitchFamily="18" charset="0"/>
              </a:rPr>
              <a:t>a) </a:t>
            </a:r>
            <a:r>
              <a:rPr lang="sl-SI" sz="6000" dirty="0">
                <a:cs typeface="Times New Roman" pitchFamily="18" charset="0"/>
              </a:rPr>
              <a:t>doseči</a:t>
            </a:r>
            <a:r>
              <a:rPr lang="sl-SI" sz="6000" b="1" dirty="0">
                <a:cs typeface="Times New Roman" pitchFamily="18" charset="0"/>
              </a:rPr>
              <a:t> </a:t>
            </a:r>
            <a:r>
              <a:rPr lang="sl-SI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enak</a:t>
            </a:r>
            <a:r>
              <a:rPr lang="sl-SI" sz="6000" b="1" dirty="0">
                <a:cs typeface="Times New Roman" pitchFamily="18" charset="0"/>
              </a:rPr>
              <a:t> učinek</a:t>
            </a:r>
            <a:r>
              <a:rPr lang="sl-SI" sz="6000" dirty="0">
                <a:cs typeface="Times New Roman" pitchFamily="18" charset="0"/>
              </a:rPr>
              <a:t>, vendar na </a:t>
            </a:r>
            <a:r>
              <a:rPr lang="sl-SI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drugačen</a:t>
            </a:r>
            <a:r>
              <a:rPr lang="sl-SI" sz="6000" b="1" dirty="0">
                <a:cs typeface="Times New Roman" pitchFamily="18" charset="0"/>
              </a:rPr>
              <a:t> način </a:t>
            </a:r>
            <a:endParaRPr lang="sl-SI" sz="6000" dirty="0">
              <a:cs typeface="Times New Roman" pitchFamily="18" charset="0"/>
            </a:endParaRPr>
          </a:p>
          <a:p>
            <a:pPr marL="0" indent="358775">
              <a:buNone/>
            </a:pPr>
            <a:r>
              <a:rPr lang="sl-SI" sz="4000" b="1" dirty="0">
                <a:cs typeface="Times New Roman" pitchFamily="18" charset="0"/>
              </a:rPr>
              <a:t>	</a:t>
            </a:r>
          </a:p>
          <a:p>
            <a:pPr marL="0" indent="358775">
              <a:buNone/>
            </a:pPr>
            <a:r>
              <a:rPr lang="sl-SI" sz="6000" b="1" dirty="0">
                <a:cs typeface="Times New Roman" pitchFamily="18" charset="0"/>
              </a:rPr>
              <a:t>b) </a:t>
            </a:r>
            <a:r>
              <a:rPr lang="sl-SI" sz="6000" dirty="0">
                <a:cs typeface="Times New Roman" pitchFamily="18" charset="0"/>
              </a:rPr>
              <a:t>doseči</a:t>
            </a:r>
            <a:r>
              <a:rPr lang="sl-SI" sz="6000" b="1" dirty="0">
                <a:cs typeface="Times New Roman" pitchFamily="18" charset="0"/>
              </a:rPr>
              <a:t> </a:t>
            </a:r>
            <a:r>
              <a:rPr lang="sl-SI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drugačen</a:t>
            </a:r>
            <a:r>
              <a:rPr lang="sl-SI" sz="6000" b="1" dirty="0">
                <a:cs typeface="Times New Roman" pitchFamily="18" charset="0"/>
              </a:rPr>
              <a:t> učinek</a:t>
            </a:r>
            <a:r>
              <a:rPr lang="sl-SI" sz="6000" dirty="0">
                <a:cs typeface="Times New Roman" pitchFamily="18" charset="0"/>
              </a:rPr>
              <a:t>, a po </a:t>
            </a:r>
            <a:r>
              <a:rPr lang="sl-SI" sz="6000" b="1" dirty="0">
                <a:cs typeface="Times New Roman" pitchFamily="18" charset="0"/>
              </a:rPr>
              <a:t>vrednosti </a:t>
            </a:r>
            <a:r>
              <a:rPr lang="sl-SI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enak</a:t>
            </a:r>
            <a:r>
              <a:rPr lang="sl-SI" sz="6000" b="1" dirty="0">
                <a:cs typeface="Times New Roman" pitchFamily="18" charset="0"/>
              </a:rPr>
              <a:t> prvemu </a:t>
            </a:r>
            <a:endParaRPr lang="sl-SI" sz="6000" dirty="0">
              <a:cs typeface="Times New Roman" pitchFamily="18" charset="0"/>
            </a:endParaRPr>
          </a:p>
          <a:p>
            <a:pPr marL="0" indent="358775">
              <a:buNone/>
            </a:pPr>
            <a:endParaRPr lang="sl-SI" sz="4000" b="1" dirty="0">
              <a:cs typeface="Times New Roman" pitchFamily="18" charset="0"/>
            </a:endParaRPr>
          </a:p>
          <a:p>
            <a:pPr marL="0" indent="358775">
              <a:buNone/>
            </a:pPr>
            <a:r>
              <a:rPr lang="sl-SI" sz="6000" b="1" dirty="0">
                <a:cs typeface="Times New Roman" pitchFamily="18" charset="0"/>
              </a:rPr>
              <a:t>c) </a:t>
            </a:r>
            <a:r>
              <a:rPr lang="sl-SI" sz="6000" dirty="0">
                <a:cs typeface="Times New Roman" pitchFamily="18" charset="0"/>
              </a:rPr>
              <a:t>doseči</a:t>
            </a:r>
            <a:r>
              <a:rPr lang="sl-SI" sz="6000" b="1" dirty="0">
                <a:cs typeface="Times New Roman" pitchFamily="18" charset="0"/>
              </a:rPr>
              <a:t> </a:t>
            </a:r>
            <a:r>
              <a:rPr lang="sl-SI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drugačen</a:t>
            </a:r>
            <a:r>
              <a:rPr lang="sl-SI" sz="6000" b="1" dirty="0">
                <a:cs typeface="Times New Roman" pitchFamily="18" charset="0"/>
              </a:rPr>
              <a:t> učinek</a:t>
            </a:r>
            <a:r>
              <a:rPr lang="sl-SI" sz="6000" dirty="0">
                <a:cs typeface="Times New Roman" pitchFamily="18" charset="0"/>
              </a:rPr>
              <a:t>, a po </a:t>
            </a:r>
            <a:r>
              <a:rPr lang="sl-SI" sz="6000" b="1" dirty="0">
                <a:cs typeface="Times New Roman" pitchFamily="18" charset="0"/>
              </a:rPr>
              <a:t>vrednosti </a:t>
            </a:r>
            <a:r>
              <a:rPr lang="sl-SI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boljši</a:t>
            </a:r>
            <a:r>
              <a:rPr lang="sl-SI" sz="6000" b="1" dirty="0">
                <a:cs typeface="Times New Roman" pitchFamily="18" charset="0"/>
              </a:rPr>
              <a:t> </a:t>
            </a:r>
            <a:r>
              <a:rPr lang="sl-SI" sz="6000" dirty="0">
                <a:cs typeface="Times New Roman" pitchFamily="18" charset="0"/>
              </a:rPr>
              <a:t>od</a:t>
            </a:r>
            <a:r>
              <a:rPr lang="sl-SI" sz="6000" b="1" dirty="0">
                <a:cs typeface="Times New Roman" pitchFamily="18" charset="0"/>
              </a:rPr>
              <a:t> prvega</a:t>
            </a:r>
            <a:endParaRPr lang="sl-SI" sz="6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81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temeljne razlike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16832"/>
            <a:ext cx="7920880" cy="4608511"/>
          </a:xfrm>
        </p:spPr>
        <p:txBody>
          <a:bodyPr>
            <a:normAutofit fontScale="325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sz="7000" b="1" u="sng" dirty="0"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sz="8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8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RAZLIKA V DOŽIVLJANJU KNJIŽEVNOSTI IN FILMA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sz="6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sl-SI" sz="6000" b="1" dirty="0">
              <a:ea typeface="Times New Roman" pitchFamily="18" charset="0"/>
              <a:cs typeface="Times New Roman" pitchFamily="18" charset="0"/>
            </a:endParaRPr>
          </a:p>
          <a:p>
            <a:pPr marL="358775" lvl="0" indent="357188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l-SI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literaturo</a:t>
            </a:r>
            <a:r>
              <a:rPr lang="sl-SI" sz="6200" b="1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sl-SI" sz="6200" dirty="0">
                <a:ea typeface="Times New Roman" pitchFamily="18" charset="0"/>
                <a:cs typeface="Times New Roman" pitchFamily="18" charset="0"/>
              </a:rPr>
              <a:t>doživljamo skozi </a:t>
            </a:r>
            <a:r>
              <a:rPr lang="sl-SI" sz="6200" b="1" dirty="0">
                <a:ea typeface="Times New Roman" pitchFamily="18" charset="0"/>
                <a:cs typeface="Times New Roman" pitchFamily="18" charset="0"/>
              </a:rPr>
              <a:t>individualno / subjektivno</a:t>
            </a:r>
            <a:r>
              <a:rPr lang="sl-SI" sz="6200" dirty="0">
                <a:ea typeface="Times New Roman" pitchFamily="18" charset="0"/>
                <a:cs typeface="Times New Roman" pitchFamily="18" charset="0"/>
              </a:rPr>
              <a:t> zasnovo vseh </a:t>
            </a:r>
          </a:p>
          <a:p>
            <a:pPr marL="358775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6200" dirty="0">
                <a:ea typeface="Times New Roman" pitchFamily="18" charset="0"/>
                <a:cs typeface="Times New Roman" pitchFamily="18" charset="0"/>
              </a:rPr>
              <a:t>      pripovednih elementov – zgradimo si svojo »</a:t>
            </a:r>
            <a:r>
              <a:rPr lang="sl-SI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vizualizacijo</a:t>
            </a:r>
            <a:r>
              <a:rPr lang="sl-SI" sz="6200" dirty="0">
                <a:ea typeface="Times New Roman" pitchFamily="18" charset="0"/>
                <a:cs typeface="Times New Roman" pitchFamily="18" charset="0"/>
              </a:rPr>
              <a:t>« </a:t>
            </a:r>
          </a:p>
          <a:p>
            <a:pPr marL="358775" lvl="0" indent="35718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sl-SI" sz="6200" dirty="0">
              <a:cs typeface="Times New Roman" pitchFamily="18" charset="0"/>
            </a:endParaRPr>
          </a:p>
          <a:p>
            <a:pPr marL="358775" lvl="0" indent="357188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l-SI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literarno</a:t>
            </a:r>
            <a:r>
              <a:rPr lang="sl-SI" sz="6200" b="1" dirty="0">
                <a:ea typeface="Times New Roman" pitchFamily="18" charset="0"/>
                <a:cs typeface="Times New Roman" pitchFamily="18" charset="0"/>
              </a:rPr>
              <a:t> delo </a:t>
            </a:r>
            <a:r>
              <a:rPr lang="sl-SI" sz="6200" dirty="0">
                <a:ea typeface="Times New Roman" pitchFamily="18" charset="0"/>
                <a:cs typeface="Times New Roman" pitchFamily="18" charset="0"/>
              </a:rPr>
              <a:t>bralcu dopušča uporabo lastne </a:t>
            </a:r>
            <a:r>
              <a:rPr lang="sl-SI" sz="6200" b="1" dirty="0">
                <a:ea typeface="Times New Roman" pitchFamily="18" charset="0"/>
                <a:cs typeface="Times New Roman" pitchFamily="18" charset="0"/>
              </a:rPr>
              <a:t>domišljije</a:t>
            </a:r>
            <a:r>
              <a:rPr lang="sl-SI" sz="6200" dirty="0">
                <a:ea typeface="Times New Roman" pitchFamily="18" charset="0"/>
                <a:cs typeface="Times New Roman" pitchFamily="18" charset="0"/>
              </a:rPr>
              <a:t>,  </a:t>
            </a:r>
          </a:p>
          <a:p>
            <a:pPr marL="358775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6200" b="1" dirty="0">
                <a:ea typeface="Times New Roman" pitchFamily="18" charset="0"/>
                <a:cs typeface="Times New Roman" pitchFamily="18" charset="0"/>
              </a:rPr>
              <a:t>      inventivnosti</a:t>
            </a:r>
            <a:r>
              <a:rPr lang="sl-SI" sz="6200" dirty="0">
                <a:ea typeface="Times New Roman" pitchFamily="18" charset="0"/>
                <a:cs typeface="Times New Roman" pitchFamily="18" charset="0"/>
              </a:rPr>
              <a:t>, </a:t>
            </a:r>
            <a:r>
              <a:rPr lang="sl-SI" sz="6200" b="1" dirty="0">
                <a:ea typeface="Times New Roman" pitchFamily="18" charset="0"/>
                <a:cs typeface="Times New Roman" pitchFamily="18" charset="0"/>
              </a:rPr>
              <a:t>vizije</a:t>
            </a:r>
            <a:r>
              <a:rPr lang="sl-SI" sz="6200" dirty="0">
                <a:ea typeface="Times New Roman" pitchFamily="18" charset="0"/>
                <a:cs typeface="Times New Roman" pitchFamily="18" charset="0"/>
              </a:rPr>
              <a:t>; omogoča mu, da si </a:t>
            </a:r>
            <a:r>
              <a:rPr lang="sl-SI" sz="6200" b="1" dirty="0">
                <a:ea typeface="Times New Roman" pitchFamily="18" charset="0"/>
                <a:cs typeface="Times New Roman" pitchFamily="18" charset="0"/>
              </a:rPr>
              <a:t>sam ustvari </a:t>
            </a:r>
            <a:r>
              <a:rPr lang="sl-SI" sz="6200" b="1" u="sng" dirty="0">
                <a:ea typeface="Times New Roman" pitchFamily="18" charset="0"/>
                <a:cs typeface="Times New Roman" pitchFamily="18" charset="0"/>
              </a:rPr>
              <a:t>podobo</a:t>
            </a:r>
            <a:r>
              <a:rPr lang="sl-SI" sz="6200" dirty="0"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358775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6200" dirty="0">
                <a:ea typeface="Times New Roman" pitchFamily="18" charset="0"/>
                <a:cs typeface="Times New Roman" pitchFamily="18" charset="0"/>
              </a:rPr>
              <a:t>      določenega prizora, junaka ali dogajanja</a:t>
            </a:r>
            <a:endParaRPr lang="sl-SI" sz="6200" dirty="0">
              <a:cs typeface="Times New Roman" pitchFamily="18" charset="0"/>
            </a:endParaRPr>
          </a:p>
          <a:p>
            <a:pPr marL="358775" lvl="0" indent="35718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sl-SI" sz="6200" b="1" dirty="0">
              <a:ea typeface="Times New Roman" pitchFamily="18" charset="0"/>
              <a:cs typeface="Times New Roman" pitchFamily="18" charset="0"/>
            </a:endParaRPr>
          </a:p>
          <a:p>
            <a:pPr marL="358775" lvl="0" indent="357188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l-SI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film</a:t>
            </a:r>
            <a:r>
              <a:rPr lang="sl-SI" sz="6200" dirty="0">
                <a:ea typeface="Times New Roman" pitchFamily="18" charset="0"/>
                <a:cs typeface="Times New Roman" pitchFamily="18" charset="0"/>
              </a:rPr>
              <a:t> nam vizualni svet </a:t>
            </a:r>
            <a:r>
              <a:rPr lang="sl-SI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sugerira</a:t>
            </a:r>
            <a:r>
              <a:rPr lang="sl-SI" sz="6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sl-SI" sz="6200" dirty="0">
                <a:ea typeface="Times New Roman" pitchFamily="18" charset="0"/>
                <a:cs typeface="Times New Roman" pitchFamily="18" charset="0"/>
              </a:rPr>
              <a:t>in </a:t>
            </a:r>
            <a:r>
              <a:rPr lang="sl-SI" sz="6200" b="1" dirty="0">
                <a:ea typeface="Times New Roman" pitchFamily="18" charset="0"/>
                <a:cs typeface="Times New Roman" pitchFamily="18" charset="0"/>
              </a:rPr>
              <a:t>ponuja </a:t>
            </a:r>
            <a:r>
              <a:rPr lang="sl-SI" sz="6200" dirty="0">
                <a:ea typeface="Times New Roman" pitchFamily="18" charset="0"/>
                <a:cs typeface="Times New Roman" pitchFamily="18" charset="0"/>
              </a:rPr>
              <a:t>v</a:t>
            </a:r>
            <a:r>
              <a:rPr lang="sl-SI" sz="6200" b="1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sl-SI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dokončni obliki </a:t>
            </a:r>
            <a:r>
              <a:rPr lang="sl-SI" sz="6200" dirty="0">
                <a:ea typeface="Times New Roman" pitchFamily="18" charset="0"/>
                <a:cs typeface="Times New Roman" pitchFamily="18" charset="0"/>
              </a:rPr>
              <a:t>– naše </a:t>
            </a:r>
          </a:p>
          <a:p>
            <a:pPr marL="358775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6200" b="1" dirty="0">
                <a:ea typeface="Times New Roman" pitchFamily="18" charset="0"/>
                <a:cs typeface="Times New Roman" pitchFamily="18" charset="0"/>
              </a:rPr>
              <a:t>      doživljanje</a:t>
            </a:r>
            <a:r>
              <a:rPr lang="sl-SI" sz="6200" dirty="0">
                <a:ea typeface="Times New Roman" pitchFamily="18" charset="0"/>
                <a:cs typeface="Times New Roman" pitchFamily="18" charset="0"/>
              </a:rPr>
              <a:t> filma se odvija na </a:t>
            </a:r>
            <a:r>
              <a:rPr lang="sl-SI" sz="6200" b="1" dirty="0">
                <a:ea typeface="Times New Roman" pitchFamily="18" charset="0"/>
                <a:cs typeface="Times New Roman" pitchFamily="18" charset="0"/>
              </a:rPr>
              <a:t>drugačnih ravneh zaznavanja</a:t>
            </a:r>
            <a:endParaRPr lang="sl-SI" sz="62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09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filmski pristop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04864"/>
            <a:ext cx="7848872" cy="424847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sz="80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Filmski pristop </a:t>
            </a:r>
            <a:r>
              <a:rPr lang="sl-SI" sz="8000" dirty="0">
                <a:cs typeface="Times New Roman" pitchFamily="18" charset="0"/>
              </a:rPr>
              <a:t>ne more nikoli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izčrpati</a:t>
            </a:r>
            <a:r>
              <a:rPr lang="sl-SI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vseh </a:t>
            </a:r>
            <a:r>
              <a:rPr lang="sl-SI" sz="8000" b="1" dirty="0">
                <a:cs typeface="Times New Roman" pitchFamily="18" charset="0"/>
              </a:rPr>
              <a:t>interpretativnih možnosti </a:t>
            </a:r>
            <a:r>
              <a:rPr lang="sl-SI" sz="8000" dirty="0">
                <a:cs typeface="Times New Roman" pitchFamily="18" charset="0"/>
              </a:rPr>
              <a:t>literarnega izvirnika, lahko pa lahko določene besedno zasnovane koncepte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obogati</a:t>
            </a:r>
            <a:r>
              <a:rPr lang="sl-SI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z dobrodošlimi </a:t>
            </a:r>
            <a:r>
              <a:rPr lang="sl-SI" sz="8000" b="1" dirty="0">
                <a:cs typeface="Times New Roman" pitchFamily="18" charset="0"/>
              </a:rPr>
              <a:t>vizualnimi asociacijami </a:t>
            </a:r>
            <a:r>
              <a:rPr lang="sl-SI" sz="8000" dirty="0">
                <a:cs typeface="Times New Roman" pitchFamily="18" charset="0"/>
              </a:rPr>
              <a:t>in tako prispeva k osvetljavi določenih </a:t>
            </a:r>
            <a:r>
              <a:rPr lang="sl-SI" sz="8000" b="1" dirty="0">
                <a:cs typeface="Times New Roman" pitchFamily="18" charset="0"/>
              </a:rPr>
              <a:t>skritih</a:t>
            </a:r>
            <a:r>
              <a:rPr lang="sl-SI" sz="8000" dirty="0">
                <a:cs typeface="Times New Roman" pitchFamily="18" charset="0"/>
              </a:rPr>
              <a:t> ali </a:t>
            </a:r>
            <a:r>
              <a:rPr lang="sl-SI" sz="8000" b="1" dirty="0">
                <a:cs typeface="Times New Roman" pitchFamily="18" charset="0"/>
              </a:rPr>
              <a:t>nakazanih</a:t>
            </a:r>
            <a:r>
              <a:rPr lang="sl-SI" sz="8000" dirty="0">
                <a:cs typeface="Times New Roman" pitchFamily="18" charset="0"/>
              </a:rPr>
              <a:t> </a:t>
            </a:r>
            <a:r>
              <a:rPr lang="sl-SI" sz="8000" b="1" dirty="0">
                <a:cs typeface="Times New Roman" pitchFamily="18" charset="0"/>
              </a:rPr>
              <a:t>pomenov</a:t>
            </a:r>
            <a:r>
              <a:rPr lang="sl-SI" sz="8000" dirty="0"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sl-SI" sz="6400" b="1" dirty="0">
                <a:cs typeface="Times New Roman" pitchFamily="18" charset="0"/>
              </a:rPr>
              <a:t> </a:t>
            </a:r>
            <a:endParaRPr lang="sl-SI" sz="6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Angažiran </a:t>
            </a:r>
            <a:r>
              <a:rPr lang="sl-SI" sz="8000" b="1" dirty="0">
                <a:cs typeface="Times New Roman" pitchFamily="18" charset="0"/>
              </a:rPr>
              <a:t>ustvarjalni filmski pristop </a:t>
            </a:r>
            <a:r>
              <a:rPr lang="sl-SI" sz="8000" dirty="0">
                <a:cs typeface="Times New Roman" pitchFamily="18" charset="0"/>
              </a:rPr>
              <a:t>lahko </a:t>
            </a:r>
            <a:r>
              <a:rPr lang="sl-SI" sz="8000" b="1" dirty="0">
                <a:cs typeface="Times New Roman" pitchFamily="18" charset="0"/>
              </a:rPr>
              <a:t>zviša</a:t>
            </a:r>
            <a:r>
              <a:rPr lang="sl-SI" sz="8000" dirty="0">
                <a:cs typeface="Times New Roman" pitchFamily="18" charset="0"/>
              </a:rPr>
              <a:t> zmožnosti sprejemanja, </a:t>
            </a:r>
            <a:r>
              <a:rPr lang="sl-SI" sz="8000" b="1" dirty="0">
                <a:cs typeface="Times New Roman" pitchFamily="18" charset="0"/>
              </a:rPr>
              <a:t>spodbuja </a:t>
            </a:r>
            <a:r>
              <a:rPr lang="sl-SI" sz="8000" dirty="0">
                <a:cs typeface="Times New Roman" pitchFamily="18" charset="0"/>
              </a:rPr>
              <a:t>domišljijo</a:t>
            </a:r>
            <a:r>
              <a:rPr lang="sl-SI" sz="8000" b="1" dirty="0"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in </a:t>
            </a:r>
            <a:r>
              <a:rPr lang="sl-SI" sz="8000" b="1" dirty="0">
                <a:cs typeface="Times New Roman" pitchFamily="18" charset="0"/>
              </a:rPr>
              <a:t>razširi</a:t>
            </a:r>
            <a:r>
              <a:rPr lang="sl-SI" sz="8000" dirty="0">
                <a:cs typeface="Times New Roman" pitchFamily="18" charset="0"/>
              </a:rPr>
              <a:t> polje analize na širše območje umetnosti. </a:t>
            </a:r>
            <a:r>
              <a:rPr lang="sl-SI" sz="8000" b="1" dirty="0">
                <a:cs typeface="Times New Roman" pitchFamily="18" charset="0"/>
              </a:rPr>
              <a:t>Kakovostna adaptacija </a:t>
            </a:r>
            <a:r>
              <a:rPr lang="sl-SI" sz="8000" dirty="0">
                <a:cs typeface="Times New Roman" pitchFamily="18" charset="0"/>
              </a:rPr>
              <a:t>lahko nakazuje na </a:t>
            </a:r>
            <a:r>
              <a:rPr lang="sl-SI" sz="8000" b="1" dirty="0">
                <a:cs typeface="Times New Roman" pitchFamily="18" charset="0"/>
              </a:rPr>
              <a:t>medsebojno povezanost različnih umetnosti</a:t>
            </a:r>
            <a:r>
              <a:rPr lang="sl-SI" sz="8000" dirty="0">
                <a:cs typeface="Times New Roman" pitchFamily="18" charset="0"/>
              </a:rPr>
              <a:t>, ki si prizadevajo izraziti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univerzalna </a:t>
            </a:r>
            <a:r>
              <a:rPr lang="sl-SI" sz="8000" b="1" dirty="0">
                <a:cs typeface="Times New Roman" pitchFamily="18" charset="0"/>
              </a:rPr>
              <a:t>dejstva in izkušnje človeškega bivanja</a:t>
            </a:r>
            <a:r>
              <a:rPr lang="sl-SI" sz="8000" dirty="0"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sl-SI" sz="6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dirty="0">
                <a:cs typeface="Times New Roman" pitchFamily="18" charset="0"/>
              </a:rPr>
              <a:t>Vsako pomembno umetniško delo obsega vrsto </a:t>
            </a:r>
            <a:r>
              <a:rPr lang="sl-SI" sz="8000" b="1" dirty="0">
                <a:cs typeface="Times New Roman" pitchFamily="18" charset="0"/>
              </a:rPr>
              <a:t>različnih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razsežnosti</a:t>
            </a:r>
            <a:r>
              <a:rPr lang="sl-SI" sz="8000" b="1" dirty="0"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in ponuja prenekatero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interpretativno možnost</a:t>
            </a:r>
            <a:r>
              <a:rPr lang="sl-SI" sz="8000" dirty="0">
                <a:cs typeface="Times New Roman" pitchFamily="18" charset="0"/>
              </a:rPr>
              <a:t>, ne glede na </a:t>
            </a:r>
            <a:r>
              <a:rPr lang="sl-SI" sz="8000" b="1" dirty="0">
                <a:cs typeface="Times New Roman" pitchFamily="18" charset="0"/>
              </a:rPr>
              <a:t>medij</a:t>
            </a:r>
            <a:r>
              <a:rPr lang="sl-SI" sz="8000" dirty="0">
                <a:cs typeface="Times New Roman" pitchFamily="18" charset="0"/>
              </a:rPr>
              <a:t>, s katerim mu pristopa tisti, ki ga želi poustvariti.  </a:t>
            </a:r>
          </a:p>
          <a:p>
            <a:pPr marL="0" indent="0">
              <a:buNone/>
            </a:pPr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998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prednosti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848872" cy="4536503"/>
          </a:xfrm>
        </p:spPr>
        <p:txBody>
          <a:bodyPr>
            <a:normAutofit fontScale="25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PREDNOSTI</a:t>
            </a:r>
            <a:r>
              <a:rPr lang="sl-SI" sz="11200" b="1" dirty="0">
                <a:cs typeface="Times New Roman" pitchFamily="18" charset="0"/>
              </a:rPr>
              <a:t> / DOBROBIT PROCESA ADAPTACIJE </a:t>
            </a:r>
            <a:endParaRPr lang="sl-SI" sz="112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6400" b="1" dirty="0">
                <a:cs typeface="Times New Roman" pitchFamily="18" charset="0"/>
              </a:rPr>
              <a:t> </a:t>
            </a:r>
            <a:endParaRPr lang="sl-SI" sz="6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dirty="0">
                <a:cs typeface="Times New Roman" pitchFamily="18" charset="0"/>
              </a:rPr>
              <a:t>Kot vsaka druga umetnost tudi </a:t>
            </a:r>
            <a:r>
              <a:rPr lang="sl-SI" sz="8000" b="1" dirty="0">
                <a:cs typeface="Times New Roman" pitchFamily="18" charset="0"/>
              </a:rPr>
              <a:t>literatura</a:t>
            </a:r>
            <a:r>
              <a:rPr lang="sl-SI" sz="8000" dirty="0">
                <a:cs typeface="Times New Roman" pitchFamily="18" charset="0"/>
              </a:rPr>
              <a:t> obsega širok niz </a:t>
            </a:r>
            <a:r>
              <a:rPr lang="sl-SI" sz="8000" b="1" dirty="0">
                <a:cs typeface="Times New Roman" pitchFamily="18" charset="0"/>
              </a:rPr>
              <a:t>komunikacijskih možnosti</a:t>
            </a:r>
            <a:r>
              <a:rPr lang="sl-SI" sz="8000" dirty="0">
                <a:cs typeface="Times New Roman" pitchFamily="18" charset="0"/>
              </a:rPr>
              <a:t>, skozi katere lahko nagovarja občinstvo. </a:t>
            </a:r>
            <a:r>
              <a:rPr lang="sl-SI" sz="8000" b="1" dirty="0">
                <a:cs typeface="Times New Roman" pitchFamily="18" charset="0"/>
              </a:rPr>
              <a:t>Pomen</a:t>
            </a:r>
            <a:r>
              <a:rPr lang="sl-SI" sz="8000" dirty="0">
                <a:cs typeface="Times New Roman" pitchFamily="18" charset="0"/>
              </a:rPr>
              <a:t> posameznega delo pa nastaja v </a:t>
            </a:r>
            <a:r>
              <a:rPr lang="sl-SI" sz="8000" b="1" dirty="0">
                <a:cs typeface="Times New Roman" pitchFamily="18" charset="0"/>
              </a:rPr>
              <a:t>domišljiji</a:t>
            </a:r>
            <a:r>
              <a:rPr lang="sl-SI" sz="8000" dirty="0">
                <a:cs typeface="Times New Roman" pitchFamily="18" charset="0"/>
              </a:rPr>
              <a:t> posameznega bralca.  </a:t>
            </a:r>
          </a:p>
          <a:p>
            <a:pPr marL="0" indent="0">
              <a:buNone/>
            </a:pPr>
            <a:endParaRPr lang="sl-SI" sz="6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dirty="0">
                <a:cs typeface="Times New Roman" pitchFamily="18" charset="0"/>
              </a:rPr>
              <a:t>V primeru </a:t>
            </a:r>
            <a:r>
              <a:rPr lang="sl-SI" sz="8000" b="1" dirty="0">
                <a:cs typeface="Times New Roman" pitchFamily="18" charset="0"/>
              </a:rPr>
              <a:t>analize adaptacije </a:t>
            </a:r>
            <a:r>
              <a:rPr lang="sl-SI" sz="8000" dirty="0">
                <a:cs typeface="Times New Roman" pitchFamily="18" charset="0"/>
              </a:rPr>
              <a:t>je potemtakem neizbežen </a:t>
            </a:r>
            <a:r>
              <a:rPr lang="sl-SI" sz="8000" b="1" dirty="0">
                <a:cs typeface="Times New Roman" pitchFamily="18" charset="0"/>
              </a:rPr>
              <a:t>premik</a:t>
            </a:r>
            <a:r>
              <a:rPr lang="sl-SI" sz="8000" dirty="0">
                <a:cs typeface="Times New Roman" pitchFamily="18" charset="0"/>
              </a:rPr>
              <a:t> od poudarjanja izvora k načinom, kako je bil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pomen</a:t>
            </a:r>
            <a:r>
              <a:rPr lang="sl-SI" sz="8000" b="1" dirty="0">
                <a:cs typeface="Times New Roman" pitchFamily="18" charset="0"/>
              </a:rPr>
              <a:t> rekonstruiran </a:t>
            </a:r>
            <a:r>
              <a:rPr lang="sl-SI" sz="8000" dirty="0">
                <a:cs typeface="Times New Roman" pitchFamily="18" charset="0"/>
              </a:rPr>
              <a:t>v</a:t>
            </a:r>
            <a:r>
              <a:rPr lang="sl-SI" sz="8000" b="1" dirty="0">
                <a:cs typeface="Times New Roman" pitchFamily="18" charset="0"/>
              </a:rPr>
              <a:t> procesu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recepcije</a:t>
            </a:r>
            <a:r>
              <a:rPr lang="sl-SI" sz="8000" dirty="0"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sl-SI" sz="6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b="1" dirty="0">
                <a:cs typeface="Times New Roman" pitchFamily="18" charset="0"/>
              </a:rPr>
              <a:t>Filmskega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ustvarjalca</a:t>
            </a:r>
            <a:r>
              <a:rPr lang="sl-SI" sz="8000" b="1" dirty="0"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je tako potrebno obravnavati kot </a:t>
            </a:r>
            <a:r>
              <a:rPr lang="sl-SI" sz="8000" b="1" dirty="0">
                <a:cs typeface="Times New Roman" pitchFamily="18" charset="0"/>
              </a:rPr>
              <a:t>svojevrstnega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bralca</a:t>
            </a:r>
            <a:r>
              <a:rPr lang="sl-SI" sz="8000" b="1" dirty="0"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in vsako adaptacijo kot rezultat </a:t>
            </a:r>
            <a:r>
              <a:rPr lang="sl-SI" sz="8000" b="1" dirty="0">
                <a:cs typeface="Times New Roman" pitchFamily="18" charset="0"/>
              </a:rPr>
              <a:t>individualnega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prebiranja</a:t>
            </a:r>
            <a:r>
              <a:rPr lang="sl-SI" sz="8000" b="1" dirty="0">
                <a:cs typeface="Times New Roman" pitchFamily="18" charset="0"/>
              </a:rPr>
              <a:t> knjižnega dela</a:t>
            </a:r>
            <a:r>
              <a:rPr lang="sl-SI" sz="8000" dirty="0">
                <a:cs typeface="Times New Roman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endParaRPr lang="sl-SI" sz="8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endParaRPr lang="sl-SI" sz="6600" dirty="0">
              <a:solidFill>
                <a:schemeClr val="bg1"/>
              </a:solidFill>
              <a:cs typeface="Times New Roman" pitchFamily="18" charset="0"/>
            </a:endParaRPr>
          </a:p>
          <a:p>
            <a:endParaRPr lang="sl-SI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334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ugodja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sz="7200" b="1" u="sng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UGODJA DOŽIVLJANJA ADAPTACIJE</a:t>
            </a:r>
            <a:endParaRPr lang="sl-SI" sz="1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5600" b="1" dirty="0">
                <a:cs typeface="Times New Roman" pitchFamily="18" charset="0"/>
              </a:rPr>
              <a:t> </a:t>
            </a:r>
            <a:endParaRPr lang="sl-SI" sz="56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800" b="1" dirty="0">
                <a:cs typeface="Times New Roman" pitchFamily="18" charset="0"/>
              </a:rPr>
              <a:t>UGODJE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NAPETOSTI</a:t>
            </a:r>
            <a:r>
              <a:rPr lang="sl-SI" sz="8800" b="1" dirty="0">
                <a:cs typeface="Times New Roman" pitchFamily="18" charset="0"/>
              </a:rPr>
              <a:t> MED ZNANIM IN NEZNANIM</a:t>
            </a:r>
            <a:endParaRPr lang="sl-SI" sz="8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5600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7200" b="1" dirty="0">
                <a:cs typeface="Times New Roman" pitchFamily="18" charset="0"/>
              </a:rPr>
              <a:t>Ugodje</a:t>
            </a:r>
            <a:r>
              <a:rPr lang="sl-SI" sz="7200" dirty="0">
                <a:cs typeface="Times New Roman" pitchFamily="18" charset="0"/>
              </a:rPr>
              <a:t> spremljanja adaptacije kot </a:t>
            </a:r>
            <a:r>
              <a:rPr lang="sl-SI" sz="7200" b="1" dirty="0">
                <a:cs typeface="Times New Roman" pitchFamily="18" charset="0"/>
              </a:rPr>
              <a:t>oblike ponovitve</a:t>
            </a:r>
            <a:r>
              <a:rPr lang="sl-SI" sz="7200" dirty="0">
                <a:cs typeface="Times New Roman" pitchFamily="18" charset="0"/>
              </a:rPr>
              <a:t>, pri kateri so nam določene stvari </a:t>
            </a:r>
            <a:r>
              <a:rPr lang="sl-SI" sz="7200" b="1" dirty="0">
                <a:cs typeface="Times New Roman" pitchFamily="18" charset="0"/>
              </a:rPr>
              <a:t>znane</a:t>
            </a:r>
            <a:r>
              <a:rPr lang="sl-SI" sz="7200" dirty="0">
                <a:cs typeface="Times New Roman" pitchFamily="18" charset="0"/>
              </a:rPr>
              <a:t> </a:t>
            </a:r>
            <a:r>
              <a:rPr lang="sl-SI" sz="7200" b="1" dirty="0">
                <a:cs typeface="Times New Roman" pitchFamily="18" charset="0"/>
              </a:rPr>
              <a:t>vnaprej</a:t>
            </a:r>
            <a:r>
              <a:rPr lang="sl-SI" sz="7200" dirty="0">
                <a:cs typeface="Times New Roman" pitchFamily="18" charset="0"/>
              </a:rPr>
              <a:t>, določene pa nas povsem </a:t>
            </a:r>
            <a:r>
              <a:rPr lang="sl-SI" sz="7200" b="1" dirty="0">
                <a:cs typeface="Times New Roman" pitchFamily="18" charset="0"/>
              </a:rPr>
              <a:t>presenetijo</a:t>
            </a:r>
            <a:r>
              <a:rPr lang="sl-SI" sz="7200" dirty="0">
                <a:cs typeface="Times New Roman" pitchFamily="18" charset="0"/>
              </a:rPr>
              <a:t>, saj se znani svet skozi (po)ustvarjalni proces spreminja v nekaj povsem novega. To je </a:t>
            </a:r>
            <a:r>
              <a:rPr lang="sl-SI" sz="7200" b="1" dirty="0">
                <a:cs typeface="Times New Roman" pitchFamily="18" charset="0"/>
              </a:rPr>
              <a:t>ugodje spoznavanja procesa nastajanja mita</a:t>
            </a:r>
            <a:r>
              <a:rPr lang="sl-SI" sz="7200" dirty="0"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sl-SI" sz="5600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7200" i="1" dirty="0">
                <a:cs typeface="Times New Roman" pitchFamily="18" charset="0"/>
              </a:rPr>
              <a:t>»Dejansko privlačnost najdemo v izkušnji </a:t>
            </a:r>
            <a:r>
              <a:rPr lang="sl-SI" sz="7200" b="1" i="1" dirty="0">
                <a:cs typeface="Times New Roman" pitchFamily="18" charset="0"/>
              </a:rPr>
              <a:t>napetosti</a:t>
            </a:r>
            <a:r>
              <a:rPr lang="sl-SI" sz="7200" i="1" dirty="0">
                <a:cs typeface="Times New Roman" pitchFamily="18" charset="0"/>
              </a:rPr>
              <a:t> med </a:t>
            </a:r>
            <a:r>
              <a:rPr lang="sl-SI" sz="7200" b="1" i="1" dirty="0">
                <a:cs typeface="Times New Roman" pitchFamily="18" charset="0"/>
              </a:rPr>
              <a:t>starim</a:t>
            </a:r>
            <a:r>
              <a:rPr lang="sl-SI" sz="7200" i="1" dirty="0">
                <a:cs typeface="Times New Roman" pitchFamily="18" charset="0"/>
              </a:rPr>
              <a:t> in </a:t>
            </a:r>
            <a:r>
              <a:rPr lang="sl-SI" sz="7200" b="1" i="1" dirty="0">
                <a:cs typeface="Times New Roman" pitchFamily="18" charset="0"/>
              </a:rPr>
              <a:t>novim</a:t>
            </a:r>
            <a:r>
              <a:rPr lang="sl-SI" sz="7200" i="1" dirty="0">
                <a:cs typeface="Times New Roman" pitchFamily="18" charset="0"/>
              </a:rPr>
              <a:t>, v preprostem dejanju ponavljanja, ki je skoraj enako, a nikakor isto, v ponavljanju teme skozi variacije. Gledanje filma deluje kot </a:t>
            </a:r>
            <a:r>
              <a:rPr lang="sl-SI" sz="7200" b="1" i="1" dirty="0">
                <a:cs typeface="Times New Roman" pitchFamily="18" charset="0"/>
              </a:rPr>
              <a:t>odmev dobro znanega sveta</a:t>
            </a:r>
            <a:r>
              <a:rPr lang="sl-SI" sz="7200" i="1" dirty="0">
                <a:cs typeface="Times New Roman" pitchFamily="18" charset="0"/>
              </a:rPr>
              <a:t>, ki se pojavlja kot </a:t>
            </a:r>
            <a:r>
              <a:rPr lang="sl-SI" sz="7200" b="1" i="1" dirty="0">
                <a:cs typeface="Times New Roman" pitchFamily="18" charset="0"/>
              </a:rPr>
              <a:t>spajanje</a:t>
            </a:r>
            <a:r>
              <a:rPr lang="sl-SI" sz="7200" i="1" dirty="0">
                <a:cs typeface="Times New Roman" pitchFamily="18" charset="0"/>
              </a:rPr>
              <a:t> prijetnih </a:t>
            </a:r>
            <a:r>
              <a:rPr lang="sl-SI" sz="7200" b="1" i="1" dirty="0">
                <a:cs typeface="Times New Roman" pitchFamily="18" charset="0"/>
              </a:rPr>
              <a:t>spominov</a:t>
            </a:r>
            <a:r>
              <a:rPr lang="sl-SI" sz="7200" i="1" dirty="0">
                <a:cs typeface="Times New Roman" pitchFamily="18" charset="0"/>
              </a:rPr>
              <a:t> in novih </a:t>
            </a:r>
            <a:r>
              <a:rPr lang="sl-SI" sz="7200" b="1" i="1" dirty="0">
                <a:cs typeface="Times New Roman" pitchFamily="18" charset="0"/>
              </a:rPr>
              <a:t>idej</a:t>
            </a:r>
            <a:r>
              <a:rPr lang="sl-SI" sz="7200" i="1" dirty="0">
                <a:cs typeface="Times New Roman" pitchFamily="18" charset="0"/>
              </a:rPr>
              <a:t>; deluje kot </a:t>
            </a:r>
            <a:r>
              <a:rPr lang="sl-SI" sz="7200" b="1" i="1" dirty="0">
                <a:cs typeface="Times New Roman" pitchFamily="18" charset="0"/>
              </a:rPr>
              <a:t>nadaljevanje </a:t>
            </a:r>
            <a:r>
              <a:rPr lang="sl-SI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mita</a:t>
            </a:r>
            <a:r>
              <a:rPr lang="sl-SI" sz="7200" i="1" dirty="0">
                <a:cs typeface="Times New Roman" pitchFamily="18" charset="0"/>
              </a:rPr>
              <a:t>, ki se nahaja v izvorih naše biti, ki nam daje moč in nas nikoli ne preneha vznemirjati. Privlačnost adaptacij tako izvira iz želje, da bi bili priče </a:t>
            </a:r>
            <a:r>
              <a:rPr lang="sl-SI" sz="7200" b="1" i="1" dirty="0">
                <a:cs typeface="Times New Roman" pitchFamily="18" charset="0"/>
              </a:rPr>
              <a:t>ponovnemu rojstvu tega </a:t>
            </a:r>
            <a:r>
              <a:rPr lang="sl-SI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mita</a:t>
            </a:r>
            <a:r>
              <a:rPr lang="sl-SI" sz="7200" i="1" dirty="0">
                <a:cs typeface="Times New Roman" pitchFamily="18" charset="0"/>
              </a:rPr>
              <a:t>.«    </a:t>
            </a:r>
            <a:endParaRPr lang="sl-SI" sz="72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7200" b="1" dirty="0">
                <a:cs typeface="Times New Roman" pitchFamily="18" charset="0"/>
              </a:rPr>
              <a:t>                                                                                                          </a:t>
            </a:r>
            <a:r>
              <a:rPr lang="sl-SI" sz="7200" dirty="0" err="1">
                <a:cs typeface="Times New Roman" pitchFamily="18" charset="0"/>
              </a:rPr>
              <a:t>Małgorzata</a:t>
            </a:r>
            <a:r>
              <a:rPr lang="sl-SI" sz="7200" dirty="0">
                <a:cs typeface="Times New Roman" pitchFamily="18" charset="0"/>
              </a:rPr>
              <a:t> </a:t>
            </a:r>
            <a:r>
              <a:rPr lang="sl-SI" sz="7200" b="1" dirty="0" err="1">
                <a:cs typeface="Times New Roman" pitchFamily="18" charset="0"/>
              </a:rPr>
              <a:t>Marciniak</a:t>
            </a:r>
            <a:endParaRPr lang="sl-SI" sz="7200" b="1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11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1478</TotalTime>
  <Words>349</Words>
  <Application>Microsoft Office PowerPoint</Application>
  <PresentationFormat>Diaprojekcija na zaslonu (4:3)</PresentationFormat>
  <Paragraphs>189</Paragraphs>
  <Slides>24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Office Theme</vt:lpstr>
      <vt:lpstr>PowerPointova predstavitev</vt:lpstr>
      <vt:lpstr>PowerPointova predstavitev</vt:lpstr>
      <vt:lpstr>PowerPointova predstavitev</vt:lpstr>
      <vt:lpstr>  moto </vt:lpstr>
      <vt:lpstr>  osnovni cilji </vt:lpstr>
      <vt:lpstr>  temeljne razlike </vt:lpstr>
      <vt:lpstr>  filmski pristop </vt:lpstr>
      <vt:lpstr>  prednosti </vt:lpstr>
      <vt:lpstr>  ugodja </vt:lpstr>
      <vt:lpstr>                ugodje </vt:lpstr>
      <vt:lpstr>                ugodje </vt:lpstr>
      <vt:lpstr>                ugodje </vt:lpstr>
      <vt:lpstr>                ugodje </vt:lpstr>
      <vt:lpstr>                ugodje </vt:lpstr>
      <vt:lpstr>  študija primera </vt:lpstr>
      <vt:lpstr>   </vt:lpstr>
      <vt:lpstr>   </vt:lpstr>
      <vt:lpstr>  </vt:lpstr>
      <vt:lpstr>  karakterizacija </vt:lpstr>
      <vt:lpstr>  reprezentacija </vt:lpstr>
      <vt:lpstr>  družbeni spol </vt:lpstr>
      <vt:lpstr>  protagonistka </vt:lpstr>
      <vt:lpstr>  protagonistka 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asprah</cp:lastModifiedBy>
  <cp:revision>85</cp:revision>
  <dcterms:created xsi:type="dcterms:W3CDTF">2016-10-24T09:09:32Z</dcterms:created>
  <dcterms:modified xsi:type="dcterms:W3CDTF">2018-03-01T08:05:31Z</dcterms:modified>
</cp:coreProperties>
</file>