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0" r:id="rId1"/>
    <p:sldMasterId id="2147483707" r:id="rId2"/>
  </p:sldMasterIdLst>
  <p:notesMasterIdLst>
    <p:notesMasterId r:id="rId10"/>
  </p:notesMasterIdLst>
  <p:sldIdLst>
    <p:sldId id="264" r:id="rId3"/>
    <p:sldId id="256" r:id="rId4"/>
    <p:sldId id="257" r:id="rId5"/>
    <p:sldId id="258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2D20"/>
    <a:srgbClr val="426B7F"/>
    <a:srgbClr val="DD83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66" autoAdjust="0"/>
    <p:restoredTop sz="94674"/>
  </p:normalViewPr>
  <p:slideViewPr>
    <p:cSldViewPr snapToGrid="0" snapToObjects="1" showGuides="1">
      <p:cViewPr varScale="1">
        <p:scale>
          <a:sx n="69" d="100"/>
          <a:sy n="69" d="100"/>
        </p:scale>
        <p:origin x="684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5ED7DB-6E7F-48BC-8137-3F8D9418D20F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D37BBB-68C3-44E0-A64F-C54F5F990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215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3D4DA-ED3B-406F-B765-96836C297CAE}" type="datetime1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mag. Karlina Strehar</a:t>
            </a:r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69F15435-955B-034D-AD1E-235374471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315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08124-F558-4833-821A-8F720F060A2C}" type="datetime1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mag. Karlina Strehar</a:t>
            </a: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9F15435-955B-034D-AD1E-235374471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338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8A297-4BC8-4CC6-9BA8-E58105B813AB}" type="datetime1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mag. Karlina Strehar</a:t>
            </a:r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9F15435-955B-034D-AD1E-23537447169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71866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C1CA0-2B0A-4C85-9FF4-89E018A2C581}" type="datetime1">
              <a:rPr lang="en-US" smtClean="0"/>
              <a:t>7/10/2020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mag. Karlina Strehar</a:t>
            </a: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9F15435-955B-034D-AD1E-235374471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8605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48D07-107F-46C1-9CCB-24337BD996B4}" type="datetime1">
              <a:rPr lang="en-US" smtClean="0"/>
              <a:t>7/10/2020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mag. Karlina Strehar</a:t>
            </a:r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9F15435-955B-034D-AD1E-23537447169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04512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7D304-AEC1-4034-9614-128056CC0454}" type="datetime1">
              <a:rPr lang="en-US" smtClean="0"/>
              <a:t>7/10/2020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mag. Karlina Strehar</a:t>
            </a: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9F15435-955B-034D-AD1E-235374471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559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83F7-311D-4857-A096-443D3D849093}" type="datetime1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mag. Karlina Strehar</a:t>
            </a: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5435-955B-034D-AD1E-235374471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1186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A860B-1CF0-4C96-8431-D892198080C5}" type="datetime1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mag. Karlina Strehar</a:t>
            </a: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5435-955B-034D-AD1E-235374471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5869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4E4DF738-DB8D-4F5B-B6FA-42352A1EF859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 defTabSz="685800"/>
              <a:t>10. 07. 2020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FC110459-E22E-4BDD-8472-9A1F1A066C67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416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9E751-6A14-410E-80BB-CADC393E80B8}" type="datetime1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mag. Karlina Strehar</a:t>
            </a: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5435-955B-034D-AD1E-235374471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140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E53F5-9F4E-496A-A544-69D6200681AD}" type="datetime1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mag. Karlina Strehar</a:t>
            </a: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9F15435-955B-034D-AD1E-235374471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884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158C-3D5E-45B0-99CF-C0F23AA5EE02}" type="datetime1">
              <a:rPr lang="en-US" smtClean="0"/>
              <a:t>7/10/2020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mag. Karlina Strehar</a:t>
            </a: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9F15435-955B-034D-AD1E-235374471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421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56D1-3EC8-4B5B-BE2F-137F3EFFC1AA}" type="datetime1">
              <a:rPr lang="en-US" smtClean="0"/>
              <a:t>7/10/2020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mag. Karlina Strehar</a:t>
            </a: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9F15435-955B-034D-AD1E-235374471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149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C982-4D2C-4BEB-B774-5F80FBE8F73E}" type="datetime1">
              <a:rPr lang="en-US" smtClean="0"/>
              <a:t>7/10/2020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mag. Karlina Strehar</a:t>
            </a:r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5435-955B-034D-AD1E-235374471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007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AB0E0-CE7D-4FDD-BF8B-A29C0FF0F148}" type="datetime1">
              <a:rPr lang="en-US" smtClean="0"/>
              <a:t>7/10/2020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mag. Karlina Strehar</a:t>
            </a:r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5435-955B-034D-AD1E-235374471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947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5C75-3BB6-4E00-B972-5D8284D7749A}" type="datetime1">
              <a:rPr lang="en-US" smtClean="0"/>
              <a:t>7/10/2020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mag. Karlina Strehar</a:t>
            </a: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5435-955B-034D-AD1E-235374471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338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07DAD-1AA2-4BBD-938E-B9658BBC5693}" type="datetime1">
              <a:rPr lang="en-US" smtClean="0"/>
              <a:t>7/10/2020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mag. Karlina Strehar</a:t>
            </a: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9F15435-955B-034D-AD1E-235374471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90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5A1E1-9DCF-4682-9722-9FDBF7DF2DDC}" type="datetime1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mag. Karlina Strehar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9F15435-955B-034D-AD1E-235374471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676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4E4DF738-DB8D-4F5B-B6FA-42352A1EF859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 defTabSz="685800"/>
              <a:t>10. 07. 2020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FC110459-E22E-4BDD-8472-9A1F1A066C67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367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1"/>
          <p:cNvSpPr/>
          <p:nvPr/>
        </p:nvSpPr>
        <p:spPr>
          <a:xfrm>
            <a:off x="1485576" y="1871937"/>
            <a:ext cx="6171552" cy="16109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000" tIns="40500" rIns="81000" bIns="40500" anchor="b"/>
          <a:lstStyle/>
          <a:p>
            <a:pPr defTabSz="822941">
              <a:defRPr/>
            </a:pPr>
            <a:endParaRPr lang="sl-SI" sz="162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defTabSz="822941">
              <a:defRPr/>
            </a:pPr>
            <a:endParaRPr lang="sl-SI" sz="162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CustomShape 2"/>
          <p:cNvSpPr/>
          <p:nvPr/>
        </p:nvSpPr>
        <p:spPr>
          <a:xfrm>
            <a:off x="391780" y="2658044"/>
            <a:ext cx="7265348" cy="5491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000" tIns="40500" rIns="81000" bIns="40500"/>
          <a:lstStyle/>
          <a:p>
            <a:pPr defTabSz="822941">
              <a:defRPr/>
            </a:pPr>
            <a:r>
              <a:rPr lang="sl-SI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Učitelji učiteljem: </a:t>
            </a:r>
            <a:r>
              <a:rPr lang="sl-SI" b="1" spc="-1" dirty="0">
                <a:solidFill>
                  <a:srgbClr val="FFC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izbirni predmet FVZ</a:t>
            </a:r>
          </a:p>
          <a:p>
            <a:pPr defTabSz="822941">
              <a:defRPr/>
            </a:pPr>
            <a:endParaRPr lang="sl-SI" spc="-1" dirty="0">
              <a:solidFill>
                <a:srgbClr val="FFC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defTabSz="685800"/>
            <a:r>
              <a:rPr lang="sl-SI" sz="1350" b="1" dirty="0">
                <a:solidFill>
                  <a:prstClr val="black"/>
                </a:solidFill>
                <a:latin typeface="Calibri" panose="020F0502020204030204"/>
              </a:rPr>
              <a:t>Karlina </a:t>
            </a:r>
            <a:r>
              <a:rPr lang="sl-SI" sz="1350" b="1" dirty="0">
                <a:solidFill>
                  <a:prstClr val="black"/>
                </a:solidFill>
                <a:latin typeface="Calibri" panose="020F0502020204030204"/>
              </a:rPr>
              <a:t>Strehar </a:t>
            </a:r>
            <a:r>
              <a:rPr lang="sl-SI" sz="1350" dirty="0">
                <a:solidFill>
                  <a:prstClr val="black"/>
                </a:solidFill>
                <a:latin typeface="Calibri" panose="020F0502020204030204"/>
              </a:rPr>
              <a:t>(OŠ Venclja Perka Domžale): </a:t>
            </a:r>
            <a:r>
              <a:rPr lang="sl-SI" sz="1350" b="1" dirty="0">
                <a:solidFill>
                  <a:prstClr val="black"/>
                </a:solidFill>
                <a:latin typeface="Calibri" panose="020F0502020204030204"/>
              </a:rPr>
              <a:t>Kako sem pripravila letni delovni načrt?</a:t>
            </a:r>
            <a:endParaRPr lang="sl-SI" sz="1350" dirty="0">
              <a:solidFill>
                <a:prstClr val="black"/>
              </a:solidFill>
              <a:latin typeface="Calibri" panose="020F0502020204030204"/>
            </a:endParaRPr>
          </a:p>
          <a:p>
            <a:pPr defTabSz="685800"/>
            <a:endParaRPr lang="sl-SI" sz="1350" b="1" dirty="0">
              <a:solidFill>
                <a:prstClr val="black"/>
              </a:solidFill>
              <a:latin typeface="Calibri" panose="020F0502020204030204"/>
            </a:endParaRPr>
          </a:p>
          <a:p>
            <a:pPr defTabSz="822941">
              <a:defRPr/>
            </a:pPr>
            <a:endParaRPr lang="sl-SI" sz="135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/>
            </a:endParaRPr>
          </a:p>
          <a:p>
            <a:pPr algn="ctr" defTabSz="822941">
              <a:defRPr/>
            </a:pPr>
            <a:endParaRPr lang="sl-SI" sz="144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defTabSz="822941">
              <a:defRPr/>
            </a:pPr>
            <a:endParaRPr lang="sl-SI" sz="144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defTabSz="822941">
              <a:defRPr/>
            </a:pPr>
            <a:endParaRPr lang="sl-SI" sz="144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5" name="Slika 5"/>
          <p:cNvPicPr/>
          <p:nvPr/>
        </p:nvPicPr>
        <p:blipFill>
          <a:blip r:embed="rId2"/>
          <a:stretch/>
        </p:blipFill>
        <p:spPr>
          <a:xfrm>
            <a:off x="6591492" y="5215509"/>
            <a:ext cx="1065636" cy="514836"/>
          </a:xfrm>
          <a:prstGeom prst="rect">
            <a:avLst/>
          </a:prstGeom>
          <a:ln>
            <a:noFill/>
          </a:ln>
        </p:spPr>
      </p:pic>
      <p:pic>
        <p:nvPicPr>
          <p:cNvPr id="6" name="Slika 6"/>
          <p:cNvPicPr/>
          <p:nvPr/>
        </p:nvPicPr>
        <p:blipFill>
          <a:blip r:embed="rId3"/>
          <a:stretch/>
        </p:blipFill>
        <p:spPr>
          <a:xfrm>
            <a:off x="7940057" y="5354667"/>
            <a:ext cx="961632" cy="236520"/>
          </a:xfrm>
          <a:prstGeom prst="rect">
            <a:avLst/>
          </a:prstGeom>
          <a:ln>
            <a:noFill/>
          </a:ln>
        </p:spPr>
      </p:pic>
      <p:pic>
        <p:nvPicPr>
          <p:cNvPr id="7" name="Picture 3"/>
          <p:cNvPicPr/>
          <p:nvPr/>
        </p:nvPicPr>
        <p:blipFill>
          <a:blip r:embed="rId4"/>
          <a:stretch/>
        </p:blipFill>
        <p:spPr>
          <a:xfrm>
            <a:off x="7579539" y="5215390"/>
            <a:ext cx="317844" cy="428004"/>
          </a:xfrm>
          <a:prstGeom prst="rect">
            <a:avLst/>
          </a:prstGeom>
          <a:ln>
            <a:noFill/>
          </a:ln>
        </p:spPr>
      </p:pic>
      <p:sp>
        <p:nvSpPr>
          <p:cNvPr id="9" name="CustomShape 3"/>
          <p:cNvSpPr/>
          <p:nvPr/>
        </p:nvSpPr>
        <p:spPr>
          <a:xfrm>
            <a:off x="4937112" y="5657106"/>
            <a:ext cx="4141574" cy="23101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000" tIns="40500" rIns="81000" bIns="40500"/>
          <a:lstStyle/>
          <a:p>
            <a:pPr defTabSz="822941">
              <a:defRPr/>
            </a:pPr>
            <a:r>
              <a:rPr lang="sl-SI" sz="825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Naložbo sofinancirata Evropska unija iz Evropskega socialnega sklada in Republika Slovenija</a:t>
            </a:r>
            <a:r>
              <a:rPr lang="sl-SI" sz="99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.</a:t>
            </a:r>
            <a:endParaRPr lang="sl-SI" sz="162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" name="Slika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6895" y="1153390"/>
            <a:ext cx="3616660" cy="1121549"/>
          </a:xfrm>
          <a:prstGeom prst="rect">
            <a:avLst/>
          </a:prstGeom>
        </p:spPr>
      </p:pic>
      <p:sp>
        <p:nvSpPr>
          <p:cNvPr id="10" name="PoljeZBesedilom 9">
            <a:extLst>
              <a:ext uri="{FF2B5EF4-FFF2-40B4-BE49-F238E27FC236}">
                <a16:creationId xmlns:a16="http://schemas.microsoft.com/office/drawing/2014/main" id="{15618BAD-76A8-4A0D-8FB1-DA49DC92365F}"/>
              </a:ext>
            </a:extLst>
          </p:cNvPr>
          <p:cNvSpPr txBox="1"/>
          <p:nvPr/>
        </p:nvSpPr>
        <p:spPr>
          <a:xfrm>
            <a:off x="391781" y="5314188"/>
            <a:ext cx="165255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sl-SI" sz="1350" dirty="0">
                <a:solidFill>
                  <a:prstClr val="black"/>
                </a:solidFill>
                <a:latin typeface="Calibri" panose="020F0502020204030204"/>
              </a:rPr>
              <a:t>29. 6. 2020, Ljubljana </a:t>
            </a:r>
            <a:endParaRPr lang="sl-SI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2" name="Slika 3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766" y="1262347"/>
            <a:ext cx="4946129" cy="929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1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66527" y="970345"/>
            <a:ext cx="6589199" cy="1280890"/>
          </a:xfrm>
        </p:spPr>
        <p:txBody>
          <a:bodyPr/>
          <a:lstStyle/>
          <a:p>
            <a:pPr algn="ctr"/>
            <a:r>
              <a:rPr lang="sl-SI" dirty="0" smtClean="0">
                <a:solidFill>
                  <a:srgbClr val="C00000"/>
                </a:solidFill>
              </a:rPr>
              <a:t>FVZ – letni delovni načrt</a:t>
            </a:r>
            <a:endParaRPr lang="sl-SI" dirty="0">
              <a:solidFill>
                <a:srgbClr val="C0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246534" y="2045998"/>
            <a:ext cx="6798736" cy="3444997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sl-SI" dirty="0" smtClean="0"/>
          </a:p>
          <a:p>
            <a:r>
              <a:rPr lang="sl-SI" dirty="0" smtClean="0"/>
              <a:t>Časovni razpored vsebine s cilji</a:t>
            </a:r>
          </a:p>
          <a:p>
            <a:r>
              <a:rPr lang="sl-SI" dirty="0" smtClean="0"/>
              <a:t>Izhodišča:</a:t>
            </a:r>
          </a:p>
          <a:p>
            <a:pPr lvl="1"/>
            <a:r>
              <a:rPr lang="sl-SI" dirty="0" smtClean="0"/>
              <a:t>UN za filmsko vzgojo kot IP za program OŠ</a:t>
            </a:r>
          </a:p>
          <a:p>
            <a:pPr lvl="1"/>
            <a:r>
              <a:rPr lang="sl-SI" dirty="0" smtClean="0"/>
              <a:t>Učenčeve razvojne psihofizične sposobnosti: kognitivne, motorične, afektivne</a:t>
            </a:r>
          </a:p>
          <a:p>
            <a:pPr lvl="1"/>
            <a:r>
              <a:rPr lang="sl-SI" dirty="0" smtClean="0"/>
              <a:t>Kompetence za 21. stoletje: sodelovanje, ustvarjalnost, IKT, kritičnost, odgovornost</a:t>
            </a:r>
          </a:p>
          <a:p>
            <a:pPr lvl="1"/>
            <a:endParaRPr lang="sl-SI" dirty="0" smtClean="0"/>
          </a:p>
          <a:p>
            <a:pPr lvl="1"/>
            <a:endParaRPr lang="sl-SI" dirty="0" smtClean="0"/>
          </a:p>
          <a:p>
            <a:pPr lvl="1"/>
            <a:endParaRPr lang="sl-SI" dirty="0" smtClean="0"/>
          </a:p>
          <a:p>
            <a:pPr lvl="1"/>
            <a:endParaRPr lang="sl-SI" dirty="0" smtClean="0"/>
          </a:p>
          <a:p>
            <a:endParaRPr lang="sl-SI" dirty="0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E8ECB-81D7-4A28-AC6B-317513A83D76}" type="datetime1">
              <a:rPr lang="en-US" smtClean="0"/>
              <a:t>7/10/2020</a:t>
            </a:fld>
            <a:endParaRPr lang="en-US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mag. Karlina Strehar</a:t>
            </a:r>
            <a:endParaRPr lang="en-US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5435-955B-034D-AD1E-23537447169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41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850038"/>
              </p:ext>
            </p:extLst>
          </p:nvPr>
        </p:nvGraphicFramePr>
        <p:xfrm>
          <a:off x="740106" y="2316481"/>
          <a:ext cx="7672251" cy="2438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6043">
                  <a:extLst>
                    <a:ext uri="{9D8B030D-6E8A-4147-A177-3AD203B41FA5}">
                      <a16:colId xmlns:a16="http://schemas.microsoft.com/office/drawing/2014/main" val="848815317"/>
                    </a:ext>
                  </a:extLst>
                </a:gridCol>
                <a:gridCol w="1254034">
                  <a:extLst>
                    <a:ext uri="{9D8B030D-6E8A-4147-A177-3AD203B41FA5}">
                      <a16:colId xmlns:a16="http://schemas.microsoft.com/office/drawing/2014/main" val="348394478"/>
                    </a:ext>
                  </a:extLst>
                </a:gridCol>
                <a:gridCol w="3056708">
                  <a:extLst>
                    <a:ext uri="{9D8B030D-6E8A-4147-A177-3AD203B41FA5}">
                      <a16:colId xmlns:a16="http://schemas.microsoft.com/office/drawing/2014/main" val="2184507923"/>
                    </a:ext>
                  </a:extLst>
                </a:gridCol>
                <a:gridCol w="1715466">
                  <a:extLst>
                    <a:ext uri="{9D8B030D-6E8A-4147-A177-3AD203B41FA5}">
                      <a16:colId xmlns:a16="http://schemas.microsoft.com/office/drawing/2014/main" val="786069993"/>
                    </a:ext>
                  </a:extLst>
                </a:gridCol>
              </a:tblGrid>
              <a:tr h="478483"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modul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kratica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poimenovanje modula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razred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783970"/>
                  </a:ext>
                </a:extLst>
              </a:tr>
              <a:tr h="679756"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Kaj je film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FVZ 1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ANIMIRANI FILM 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7.r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4851641"/>
                  </a:ext>
                </a:extLst>
              </a:tr>
              <a:tr h="506073"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Filmski žanri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FVZ 2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dirty="0" smtClean="0"/>
                        <a:t>IGRANI FILM </a:t>
                      </a:r>
                    </a:p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8.r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937779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Film in družba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FVZ 3 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800" dirty="0" smtClean="0"/>
                        <a:t>DOKUMENTARNI FILM 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9.r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0246134"/>
                  </a:ext>
                </a:extLst>
              </a:tr>
            </a:tbl>
          </a:graphicData>
        </a:graphic>
      </p:graphicFrame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1353018" y="719905"/>
            <a:ext cx="6589200" cy="1280890"/>
          </a:xfrm>
        </p:spPr>
        <p:txBody>
          <a:bodyPr>
            <a:normAutofit/>
          </a:bodyPr>
          <a:lstStyle/>
          <a:p>
            <a:pPr algn="ctr"/>
            <a:r>
              <a:rPr lang="sl-SI" sz="3200" dirty="0" smtClean="0">
                <a:solidFill>
                  <a:srgbClr val="C00000"/>
                </a:solidFill>
              </a:rPr>
              <a:t>Umestitev modulov</a:t>
            </a:r>
            <a:endParaRPr lang="sl-SI" sz="3200" dirty="0">
              <a:solidFill>
                <a:srgbClr val="C00000"/>
              </a:solidFill>
            </a:endParaRPr>
          </a:p>
        </p:txBody>
      </p:sp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DB780-3A34-403E-A417-C9EB2E91A572}" type="datetime1">
              <a:rPr lang="en-US" smtClean="0"/>
              <a:t>7/10/2020</a:t>
            </a:fld>
            <a:endParaRPr lang="en-US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mag. Karlina Strehar</a:t>
            </a:r>
            <a:endParaRPr lang="en-US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5435-955B-034D-AD1E-23537447169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5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012890" y="810834"/>
            <a:ext cx="5520025" cy="843795"/>
          </a:xfrm>
        </p:spPr>
        <p:txBody>
          <a:bodyPr/>
          <a:lstStyle/>
          <a:p>
            <a:r>
              <a:rPr lang="sl-SI" dirty="0" smtClean="0">
                <a:solidFill>
                  <a:srgbClr val="C00000"/>
                </a:solidFill>
              </a:rPr>
              <a:t>Število ur po vsebinah</a:t>
            </a:r>
            <a:endParaRPr lang="sl-SI" dirty="0">
              <a:solidFill>
                <a:srgbClr val="C00000"/>
              </a:solidFill>
            </a:endParaRPr>
          </a:p>
        </p:txBody>
      </p:sp>
      <p:graphicFrame>
        <p:nvGraphicFramePr>
          <p:cNvPr id="5" name="Označba mesta vsebin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2692870"/>
              </p:ext>
            </p:extLst>
          </p:nvPr>
        </p:nvGraphicFramePr>
        <p:xfrm>
          <a:off x="1176337" y="1776548"/>
          <a:ext cx="7532233" cy="4096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058">
                  <a:extLst>
                    <a:ext uri="{9D8B030D-6E8A-4147-A177-3AD203B41FA5}">
                      <a16:colId xmlns:a16="http://schemas.microsoft.com/office/drawing/2014/main" val="3270976021"/>
                    </a:ext>
                  </a:extLst>
                </a:gridCol>
                <a:gridCol w="1299819">
                  <a:extLst>
                    <a:ext uri="{9D8B030D-6E8A-4147-A177-3AD203B41FA5}">
                      <a16:colId xmlns:a16="http://schemas.microsoft.com/office/drawing/2014/main" val="1501120352"/>
                    </a:ext>
                  </a:extLst>
                </a:gridCol>
                <a:gridCol w="1553226">
                  <a:extLst>
                    <a:ext uri="{9D8B030D-6E8A-4147-A177-3AD203B41FA5}">
                      <a16:colId xmlns:a16="http://schemas.microsoft.com/office/drawing/2014/main" val="3071853214"/>
                    </a:ext>
                  </a:extLst>
                </a:gridCol>
                <a:gridCol w="2796130">
                  <a:extLst>
                    <a:ext uri="{9D8B030D-6E8A-4147-A177-3AD203B41FA5}">
                      <a16:colId xmlns:a16="http://schemas.microsoft.com/office/drawing/2014/main" val="1943362162"/>
                    </a:ext>
                  </a:extLst>
                </a:gridCol>
              </a:tblGrid>
              <a:tr h="666797"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Število ur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1965762"/>
                  </a:ext>
                </a:extLst>
              </a:tr>
              <a:tr h="666797">
                <a:tc>
                  <a:txBody>
                    <a:bodyPr/>
                    <a:lstStyle/>
                    <a:p>
                      <a:r>
                        <a:rPr lang="sl-SI" dirty="0" smtClean="0"/>
                        <a:t>Ogledi filmov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15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5 filmov x 3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Obisk</a:t>
                      </a:r>
                      <a:r>
                        <a:rPr lang="sl-SI" baseline="0" dirty="0" smtClean="0"/>
                        <a:t> v kinu, projekcija v šoli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7675878"/>
                  </a:ext>
                </a:extLst>
              </a:tr>
              <a:tr h="1238337">
                <a:tc>
                  <a:txBody>
                    <a:bodyPr/>
                    <a:lstStyle/>
                    <a:p>
                      <a:r>
                        <a:rPr lang="sl-SI" dirty="0" smtClean="0"/>
                        <a:t>Ustvarjanje 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10</a:t>
                      </a:r>
                      <a:endParaRPr lang="sl-SI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sl-SI" dirty="0" smtClean="0"/>
                        <a:t>Priprava – redna ura po urniku 2 uri</a:t>
                      </a:r>
                    </a:p>
                    <a:p>
                      <a:r>
                        <a:rPr lang="sl-SI" dirty="0" smtClean="0"/>
                        <a:t>Snemanje in urejanje – sklop 6 ur</a:t>
                      </a:r>
                    </a:p>
                    <a:p>
                      <a:r>
                        <a:rPr lang="sl-SI" dirty="0" smtClean="0"/>
                        <a:t>Predstavitev 2 ura</a:t>
                      </a:r>
                      <a:endParaRPr lang="sl-S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9660253"/>
                  </a:ext>
                </a:extLst>
              </a:tr>
              <a:tr h="1524107">
                <a:tc>
                  <a:txBody>
                    <a:bodyPr/>
                    <a:lstStyle/>
                    <a:p>
                      <a:r>
                        <a:rPr lang="sl-SI" dirty="0" smtClean="0"/>
                        <a:t>Spoznavni teoretski cilji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10</a:t>
                      </a:r>
                      <a:endParaRPr lang="sl-SI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sl-SI" dirty="0" smtClean="0"/>
                        <a:t>Seminarske</a:t>
                      </a:r>
                      <a:r>
                        <a:rPr lang="sl-SI" baseline="0" dirty="0" smtClean="0"/>
                        <a:t> naloge</a:t>
                      </a:r>
                    </a:p>
                    <a:p>
                      <a:r>
                        <a:rPr lang="sl-SI" baseline="0" dirty="0" smtClean="0"/>
                        <a:t>Obravnava ob ogledu kratkometražnih filmov</a:t>
                      </a:r>
                    </a:p>
                    <a:p>
                      <a:r>
                        <a:rPr lang="sl-SI" baseline="0" dirty="0" smtClean="0"/>
                        <a:t>Samostojno delo v </a:t>
                      </a:r>
                      <a:r>
                        <a:rPr lang="sl-SI" baseline="0" dirty="0" err="1" smtClean="0"/>
                        <a:t>računalnici</a:t>
                      </a:r>
                      <a:r>
                        <a:rPr lang="sl-SI" baseline="0" dirty="0" smtClean="0"/>
                        <a:t> – raziskovalno delo</a:t>
                      </a:r>
                      <a:endParaRPr lang="sl-S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293397"/>
                  </a:ext>
                </a:extLst>
              </a:tr>
            </a:tbl>
          </a:graphicData>
        </a:graphic>
      </p:graphicFrame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3C090-3337-48F6-A60E-D758FEE4DB59}" type="datetime1">
              <a:rPr lang="en-US" smtClean="0"/>
              <a:t>7/10/2020</a:t>
            </a:fld>
            <a:endParaRPr lang="en-US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mag. Karlina Strehar</a:t>
            </a:r>
            <a:endParaRPr lang="en-US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5435-955B-034D-AD1E-23537447169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61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673532" y="594059"/>
            <a:ext cx="3692434" cy="687040"/>
          </a:xfrm>
        </p:spPr>
        <p:txBody>
          <a:bodyPr>
            <a:normAutofit/>
          </a:bodyPr>
          <a:lstStyle/>
          <a:p>
            <a:r>
              <a:rPr lang="sl-SI" dirty="0" smtClean="0">
                <a:solidFill>
                  <a:srgbClr val="C00000"/>
                </a:solidFill>
              </a:rPr>
              <a:t>Kaj se obnese?</a:t>
            </a:r>
            <a:endParaRPr lang="sl-SI" dirty="0">
              <a:solidFill>
                <a:srgbClr val="C0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010193" y="1515292"/>
            <a:ext cx="7933509" cy="44546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l-SI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Pester nabor oblik in metod dela:</a:t>
            </a:r>
          </a:p>
          <a:p>
            <a:r>
              <a:rPr lang="sl-SI" dirty="0" smtClean="0"/>
              <a:t>Delovni listi, delo v parih ob računalniku, ogled kratkega filma, samostojno raziskovanje, poročanje</a:t>
            </a:r>
            <a:endParaRPr lang="sl-SI" dirty="0"/>
          </a:p>
          <a:p>
            <a:r>
              <a:rPr lang="sl-SI" dirty="0" smtClean="0"/>
              <a:t>Seminarske naloge (raziskave, teoretične), delo v parih ali trojkah, predstavitev</a:t>
            </a:r>
          </a:p>
          <a:p>
            <a:r>
              <a:rPr lang="sl-SI" dirty="0" smtClean="0"/>
              <a:t>Debata, ZA in PROTI </a:t>
            </a:r>
          </a:p>
          <a:p>
            <a:r>
              <a:rPr lang="sl-SI" dirty="0" smtClean="0"/>
              <a:t>Intervju - gost</a:t>
            </a:r>
          </a:p>
          <a:p>
            <a:r>
              <a:rPr lang="sl-SI" dirty="0" smtClean="0"/>
              <a:t>Diskusija </a:t>
            </a:r>
          </a:p>
          <a:p>
            <a:r>
              <a:rPr lang="sl-SI" dirty="0" smtClean="0"/>
              <a:t>Viharjenje možganov </a:t>
            </a:r>
          </a:p>
          <a:p>
            <a:r>
              <a:rPr lang="sl-SI" dirty="0" smtClean="0"/>
              <a:t>Spreminjanje zgodbe</a:t>
            </a:r>
          </a:p>
          <a:p>
            <a:r>
              <a:rPr lang="sl-SI" dirty="0" smtClean="0"/>
              <a:t>Individualno – samostojen razmislek </a:t>
            </a:r>
            <a:r>
              <a:rPr lang="sl-SI" smtClean="0"/>
              <a:t>o sporočilnosti </a:t>
            </a:r>
            <a:r>
              <a:rPr lang="sl-SI" dirty="0" smtClean="0"/>
              <a:t>filma, občutenja … </a:t>
            </a:r>
          </a:p>
          <a:p>
            <a:pPr marL="0" indent="0">
              <a:buNone/>
            </a:pPr>
            <a:r>
              <a:rPr lang="sl-SI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Izbira vsebin, ki </a:t>
            </a:r>
          </a:p>
          <a:p>
            <a:r>
              <a:rPr lang="sl-SI" dirty="0" smtClean="0">
                <a:solidFill>
                  <a:schemeClr val="tx1"/>
                </a:solidFill>
              </a:rPr>
              <a:t>so blizu učencem</a:t>
            </a:r>
          </a:p>
          <a:p>
            <a:r>
              <a:rPr lang="sl-SI" dirty="0" smtClean="0">
                <a:solidFill>
                  <a:schemeClr val="tx1"/>
                </a:solidFill>
              </a:rPr>
              <a:t>So družbeno, kulturno aktualni dogodki</a:t>
            </a:r>
          </a:p>
          <a:p>
            <a:endParaRPr lang="sl-SI" dirty="0" smtClean="0"/>
          </a:p>
          <a:p>
            <a:endParaRPr lang="sl-SI" dirty="0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DDD28-3A7F-4504-BF63-8CB3B2AEB220}" type="datetime1">
              <a:rPr lang="en-US" smtClean="0"/>
              <a:t>7/10/2020</a:t>
            </a:fld>
            <a:endParaRPr lang="en-US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mag. Karlina Strehar</a:t>
            </a:r>
            <a:endParaRPr lang="en-US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5435-955B-034D-AD1E-23537447169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66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105989" y="322218"/>
            <a:ext cx="7855130" cy="617437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l-SI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Participacija učencev:</a:t>
            </a:r>
          </a:p>
          <a:p>
            <a:r>
              <a:rPr lang="sl-SI" dirty="0" smtClean="0"/>
              <a:t>1. ura: pogovor o njihovih pričakovanjih, zakaj so izbrali IP</a:t>
            </a:r>
          </a:p>
          <a:p>
            <a:r>
              <a:rPr lang="sl-SI" dirty="0"/>
              <a:t>Redna evalvacija (kaj mi je dala ta ura, </a:t>
            </a:r>
            <a:r>
              <a:rPr lang="sl-SI" dirty="0" smtClean="0"/>
              <a:t>obisk, seminar</a:t>
            </a:r>
            <a:r>
              <a:rPr lang="sl-SI" dirty="0"/>
              <a:t>, raziskava, kaj sem si zapomnil, kaj bom nesel s seboj…)</a:t>
            </a:r>
          </a:p>
          <a:p>
            <a:r>
              <a:rPr lang="sl-SI" dirty="0"/>
              <a:t>Film po njihovi izbiri – 1</a:t>
            </a:r>
          </a:p>
          <a:p>
            <a:r>
              <a:rPr lang="sl-SI" dirty="0" smtClean="0"/>
              <a:t>Konec </a:t>
            </a:r>
            <a:r>
              <a:rPr lang="sl-SI" dirty="0"/>
              <a:t>leta evalvacija</a:t>
            </a:r>
          </a:p>
          <a:p>
            <a:pPr marL="0" indent="0">
              <a:buNone/>
            </a:pPr>
            <a:r>
              <a:rPr lang="sl-SI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Čim več dela opravimo v šoli – tudi seminarske naloge</a:t>
            </a:r>
          </a:p>
          <a:p>
            <a:pPr marL="0" indent="0">
              <a:buNone/>
            </a:pPr>
            <a:r>
              <a:rPr lang="sl-SI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Sodelovanje z zunanjimi institucijami</a:t>
            </a:r>
            <a:r>
              <a:rPr lang="sl-SI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:</a:t>
            </a:r>
          </a:p>
          <a:p>
            <a:r>
              <a:rPr lang="sl-SI" dirty="0" smtClean="0"/>
              <a:t>Muzej </a:t>
            </a:r>
          </a:p>
          <a:p>
            <a:r>
              <a:rPr lang="sl-SI" dirty="0" smtClean="0"/>
              <a:t>Lokalni kino oz. kulturni dom</a:t>
            </a:r>
          </a:p>
          <a:p>
            <a:r>
              <a:rPr lang="sl-SI" dirty="0"/>
              <a:t>Filmski festival </a:t>
            </a:r>
            <a:endParaRPr lang="sl-SI" dirty="0" smtClean="0"/>
          </a:p>
          <a:p>
            <a:pPr marL="0" indent="0">
              <a:buNone/>
            </a:pPr>
            <a:r>
              <a:rPr lang="sl-SI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Delo v večurnih sklopih, projektno</a:t>
            </a:r>
          </a:p>
          <a:p>
            <a:r>
              <a:rPr lang="sl-SI" dirty="0" smtClean="0"/>
              <a:t>Ustvarjanje: temeljita priprava v šoli, snemanje v soboto</a:t>
            </a:r>
          </a:p>
          <a:p>
            <a:pPr marL="0" indent="0">
              <a:buNone/>
            </a:pPr>
            <a:r>
              <a:rPr lang="sl-SI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Pokaži, kaj si se naučil</a:t>
            </a:r>
          </a:p>
          <a:p>
            <a:r>
              <a:rPr lang="sl-SI" dirty="0" smtClean="0"/>
              <a:t>Predstavitev </a:t>
            </a:r>
            <a:r>
              <a:rPr lang="sl-SI" dirty="0"/>
              <a:t>filmov, drugih uspešnih projektov, seminarskih nalog ….. staršem, učiteljem, sošolcem</a:t>
            </a:r>
          </a:p>
          <a:p>
            <a:pPr marL="0" indent="0">
              <a:buNone/>
            </a:pPr>
            <a:r>
              <a:rPr lang="sl-SI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Medpredmetno povezovanje</a:t>
            </a:r>
          </a:p>
          <a:p>
            <a:r>
              <a:rPr lang="sl-SI" dirty="0" smtClean="0"/>
              <a:t>Dan dejavnosti</a:t>
            </a:r>
          </a:p>
          <a:p>
            <a:r>
              <a:rPr lang="sl-SI" dirty="0" smtClean="0"/>
              <a:t>Tabori</a:t>
            </a:r>
          </a:p>
          <a:p>
            <a:r>
              <a:rPr lang="sl-SI" dirty="0" smtClean="0"/>
              <a:t>SUŠ, OP</a:t>
            </a:r>
          </a:p>
          <a:p>
            <a:endParaRPr lang="sl-SI" dirty="0" smtClean="0"/>
          </a:p>
          <a:p>
            <a:endParaRPr lang="sl-SI" dirty="0"/>
          </a:p>
          <a:p>
            <a:endParaRPr lang="sl-SI" dirty="0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C673-FF80-4578-AD14-AA133E6258F5}" type="datetime1">
              <a:rPr lang="en-US" smtClean="0"/>
              <a:t>7/10/2020</a:t>
            </a:fld>
            <a:endParaRPr lang="en-US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mag. Karlina Strehar</a:t>
            </a:r>
            <a:endParaRPr lang="en-US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5435-955B-034D-AD1E-23537447169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24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937979" y="946327"/>
            <a:ext cx="2670342" cy="830221"/>
          </a:xfrm>
        </p:spPr>
        <p:txBody>
          <a:bodyPr/>
          <a:lstStyle/>
          <a:p>
            <a:r>
              <a:rPr lang="sl-SI" dirty="0" smtClean="0">
                <a:solidFill>
                  <a:srgbClr val="C00000"/>
                </a:solidFill>
              </a:rPr>
              <a:t>Problemi?</a:t>
            </a:r>
            <a:endParaRPr lang="sl-SI" dirty="0">
              <a:solidFill>
                <a:srgbClr val="C0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Opremljenost v šoli</a:t>
            </a:r>
          </a:p>
          <a:p>
            <a:r>
              <a:rPr lang="sl-SI" dirty="0" smtClean="0"/>
              <a:t>Programska oprema</a:t>
            </a:r>
          </a:p>
          <a:p>
            <a:r>
              <a:rPr lang="sl-SI" dirty="0" smtClean="0"/>
              <a:t>Raba osebnih telefonov</a:t>
            </a:r>
          </a:p>
          <a:p>
            <a:r>
              <a:rPr lang="sl-SI" dirty="0" smtClean="0"/>
              <a:t>Neresna obravnava predmeta</a:t>
            </a:r>
          </a:p>
          <a:p>
            <a:r>
              <a:rPr lang="sl-SI" dirty="0" smtClean="0"/>
              <a:t>2. modul: Pogovor s filmskim kritikom ali publicistom (v okviru možnosti)</a:t>
            </a:r>
          </a:p>
          <a:p>
            <a:r>
              <a:rPr lang="sl-SI" dirty="0"/>
              <a:t>Nekompetentnost – izobraževanje</a:t>
            </a:r>
          </a:p>
          <a:p>
            <a:endParaRPr lang="sl-SI" dirty="0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A628F-D3D1-4440-B9D3-BCE9CD4A81EA}" type="datetime1">
              <a:rPr lang="en-US" smtClean="0"/>
              <a:t>7/10/2020</a:t>
            </a:fld>
            <a:endParaRPr lang="en-US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mag. Karlina Strehar</a:t>
            </a:r>
            <a:endParaRPr lang="en-US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5435-955B-034D-AD1E-23537447169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4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Šelest">
  <a:themeElements>
    <a:clrScheme name="Šelest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Šeles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Šelest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10274</TotalTime>
  <Words>440</Words>
  <Application>Microsoft Office PowerPoint</Application>
  <PresentationFormat>Diaprojekcija na zaslonu (4:3)</PresentationFormat>
  <Paragraphs>108</Paragraphs>
  <Slides>7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2</vt:i4>
      </vt:variant>
      <vt:variant>
        <vt:lpstr>Naslovi diapozitivov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Wingdings 3</vt:lpstr>
      <vt:lpstr>Šelest</vt:lpstr>
      <vt:lpstr>Officeova tema</vt:lpstr>
      <vt:lpstr>PowerPointova predstavitev</vt:lpstr>
      <vt:lpstr>FVZ – letni delovni načrt</vt:lpstr>
      <vt:lpstr>Umestitev modulov</vt:lpstr>
      <vt:lpstr>Število ur po vsebinah</vt:lpstr>
      <vt:lpstr>Kaj se obnese?</vt:lpstr>
      <vt:lpstr>PowerPointova predstavitev</vt:lpstr>
      <vt:lpstr>Problemi?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Nika Osredkar</cp:lastModifiedBy>
  <cp:revision>88</cp:revision>
  <cp:lastPrinted>2018-01-31T19:47:04Z</cp:lastPrinted>
  <dcterms:created xsi:type="dcterms:W3CDTF">2018-01-31T19:30:30Z</dcterms:created>
  <dcterms:modified xsi:type="dcterms:W3CDTF">2020-07-10T08:08:22Z</dcterms:modified>
</cp:coreProperties>
</file>