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58" r:id="rId5"/>
    <p:sldId id="259" r:id="rId6"/>
    <p:sldId id="261" r:id="rId7"/>
    <p:sldId id="263" r:id="rId8"/>
    <p:sldId id="271" r:id="rId9"/>
    <p:sldId id="262" r:id="rId10"/>
    <p:sldId id="264" r:id="rId11"/>
    <p:sldId id="265" r:id="rId12"/>
    <p:sldId id="266" r:id="rId13"/>
    <p:sldId id="272" r:id="rId14"/>
    <p:sldId id="273" r:id="rId15"/>
    <p:sldId id="274" r:id="rId16"/>
    <p:sldId id="267" r:id="rId17"/>
    <p:sldId id="268" r:id="rId18"/>
    <p:sldId id="269" r:id="rId19"/>
    <p:sldId id="270" r:id="rId20"/>
    <p:sldId id="260" r:id="rId2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8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D878-7026-4E03-9450-D708A9FDD432}" type="datetimeFigureOut">
              <a:rPr lang="sl-SI" smtClean="0"/>
              <a:t>10. 07. 2020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5331-F7B0-4A66-BDE5-0E2486E263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8172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D878-7026-4E03-9450-D708A9FDD432}" type="datetimeFigureOut">
              <a:rPr lang="sl-SI" smtClean="0"/>
              <a:t>10. 07. 2020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5331-F7B0-4A66-BDE5-0E2486E263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065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D878-7026-4E03-9450-D708A9FDD432}" type="datetimeFigureOut">
              <a:rPr lang="sl-SI" smtClean="0"/>
              <a:t>10. 07. 2020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5331-F7B0-4A66-BDE5-0E2486E263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520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D878-7026-4E03-9450-D708A9FDD432}" type="datetimeFigureOut">
              <a:rPr lang="sl-SI" smtClean="0"/>
              <a:t>10. 07. 2020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5331-F7B0-4A66-BDE5-0E2486E263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5249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D878-7026-4E03-9450-D708A9FDD432}" type="datetimeFigureOut">
              <a:rPr lang="sl-SI" smtClean="0"/>
              <a:t>10. 07. 2020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5331-F7B0-4A66-BDE5-0E2486E263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132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D878-7026-4E03-9450-D708A9FDD432}" type="datetimeFigureOut">
              <a:rPr lang="sl-SI" smtClean="0"/>
              <a:t>10. 07. 2020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5331-F7B0-4A66-BDE5-0E2486E263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66183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D878-7026-4E03-9450-D708A9FDD432}" type="datetimeFigureOut">
              <a:rPr lang="sl-SI" smtClean="0"/>
              <a:t>10. 07. 2020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5331-F7B0-4A66-BDE5-0E2486E263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778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D878-7026-4E03-9450-D708A9FDD432}" type="datetimeFigureOut">
              <a:rPr lang="sl-SI" smtClean="0"/>
              <a:t>10. 07. 2020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5331-F7B0-4A66-BDE5-0E2486E263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997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D878-7026-4E03-9450-D708A9FDD432}" type="datetimeFigureOut">
              <a:rPr lang="sl-SI" smtClean="0"/>
              <a:t>10. 07. 2020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5331-F7B0-4A66-BDE5-0E2486E263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012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D878-7026-4E03-9450-D708A9FDD432}" type="datetimeFigureOut">
              <a:rPr lang="sl-SI" smtClean="0"/>
              <a:t>10. 07. 2020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5331-F7B0-4A66-BDE5-0E2486E263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0606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D878-7026-4E03-9450-D708A9FDD432}" type="datetimeFigureOut">
              <a:rPr lang="sl-SI" smtClean="0"/>
              <a:t>10. 07. 2020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5331-F7B0-4A66-BDE5-0E2486E263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931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BD878-7026-4E03-9450-D708A9FDD432}" type="datetimeFigureOut">
              <a:rPr lang="sl-SI" smtClean="0"/>
              <a:t>10. 07. 2020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45331-F7B0-4A66-BDE5-0E2486E263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282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23rf.com/clipart-vector/searching.html?sti=ntitiz2zmgyrk47qds|&amp;mediapopup=97521151" TargetMode="External"/><Relationship Id="rId2" Type="http://schemas.openxmlformats.org/officeDocument/2006/relationships/hyperlink" Target="http://clipart-library.com/clipart/123643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1980768" y="1352916"/>
            <a:ext cx="8228736" cy="21479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54000" rIns="108000" bIns="54000" anchor="b"/>
          <a:lstStyle/>
          <a:p>
            <a:pPr marL="0" marR="0" lvl="0" indent="0" algn="l" defTabSz="1097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16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  <a:p>
            <a:pPr marL="0" marR="0" lvl="0" indent="0" algn="ctr" defTabSz="1097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16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  <p:sp>
        <p:nvSpPr>
          <p:cNvPr id="3" name="CustomShape 2"/>
          <p:cNvSpPr/>
          <p:nvPr/>
        </p:nvSpPr>
        <p:spPr>
          <a:xfrm>
            <a:off x="522374" y="2401058"/>
            <a:ext cx="9687130" cy="73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54000" rIns="108000" bIns="54000"/>
          <a:lstStyle/>
          <a:p>
            <a:pPr marL="0" marR="0" lvl="0" indent="0" algn="l" defTabSz="1097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Učitelji učiteljem: </a:t>
            </a:r>
            <a:r>
              <a:rPr kumimoji="0" lang="sl-SI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izbirni predmet FVZ</a:t>
            </a:r>
          </a:p>
          <a:p>
            <a:pPr marL="0" marR="0" lvl="0" indent="0" algn="l" defTabSz="1097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-1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 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(OŠ Antona Tomaža Linharta Radovljica): 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Kako sem pridobila ocene</a:t>
            </a:r>
            <a:r>
              <a:rPr kumimoji="0" lang="sl-SI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1097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1097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92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alibri"/>
              <a:ea typeface="+mn-ea"/>
              <a:cs typeface="+mn-cs"/>
            </a:endParaRPr>
          </a:p>
          <a:p>
            <a:pPr marL="0" marR="0" lvl="0" indent="0" algn="l" defTabSz="1097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92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alibri"/>
              <a:ea typeface="+mn-ea"/>
              <a:cs typeface="+mn-cs"/>
            </a:endParaRPr>
          </a:p>
          <a:p>
            <a:pPr marL="0" marR="0" lvl="0" indent="0" algn="l" defTabSz="1097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92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alibri"/>
              <a:ea typeface="+mn-ea"/>
              <a:cs typeface="+mn-cs"/>
            </a:endParaRPr>
          </a:p>
        </p:txBody>
      </p:sp>
      <p:pic>
        <p:nvPicPr>
          <p:cNvPr id="5" name="Slika 5"/>
          <p:cNvPicPr/>
          <p:nvPr/>
        </p:nvPicPr>
        <p:blipFill>
          <a:blip r:embed="rId2"/>
          <a:stretch/>
        </p:blipFill>
        <p:spPr>
          <a:xfrm>
            <a:off x="8788656" y="5811012"/>
            <a:ext cx="1420848" cy="686448"/>
          </a:xfrm>
          <a:prstGeom prst="rect">
            <a:avLst/>
          </a:prstGeom>
          <a:ln>
            <a:noFill/>
          </a:ln>
        </p:spPr>
      </p:pic>
      <p:pic>
        <p:nvPicPr>
          <p:cNvPr id="6" name="Slika 6"/>
          <p:cNvPicPr/>
          <p:nvPr/>
        </p:nvPicPr>
        <p:blipFill>
          <a:blip r:embed="rId3"/>
          <a:stretch/>
        </p:blipFill>
        <p:spPr>
          <a:xfrm>
            <a:off x="10586743" y="5996556"/>
            <a:ext cx="1282176" cy="315360"/>
          </a:xfrm>
          <a:prstGeom prst="rect">
            <a:avLst/>
          </a:prstGeom>
          <a:ln>
            <a:noFill/>
          </a:ln>
        </p:spPr>
      </p:pic>
      <p:pic>
        <p:nvPicPr>
          <p:cNvPr id="7" name="Picture 3"/>
          <p:cNvPicPr/>
          <p:nvPr/>
        </p:nvPicPr>
        <p:blipFill>
          <a:blip r:embed="rId4"/>
          <a:stretch/>
        </p:blipFill>
        <p:spPr>
          <a:xfrm>
            <a:off x="10106052" y="5810853"/>
            <a:ext cx="423792" cy="570672"/>
          </a:xfrm>
          <a:prstGeom prst="rect">
            <a:avLst/>
          </a:prstGeom>
          <a:ln>
            <a:noFill/>
          </a:ln>
        </p:spPr>
      </p:pic>
      <p:sp>
        <p:nvSpPr>
          <p:cNvPr id="9" name="CustomShape 3"/>
          <p:cNvSpPr/>
          <p:nvPr/>
        </p:nvSpPr>
        <p:spPr>
          <a:xfrm>
            <a:off x="6582816" y="6399808"/>
            <a:ext cx="5522098" cy="3080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54000" rIns="108000" bIns="54000"/>
          <a:lstStyle/>
          <a:p>
            <a:pPr marL="0" marR="0" lvl="0" indent="0" algn="l" defTabSz="1097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1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+mn-cs"/>
              </a:rPr>
              <a:t>Naložbo sofinancirata Evropska unija iz Evropskega socialnega sklada in Republika Slovenija</a:t>
            </a:r>
            <a:r>
              <a:rPr kumimoji="0" lang="sl-SI" sz="132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+mn-cs"/>
              </a:rPr>
              <a:t>.</a:t>
            </a:r>
            <a:endParaRPr kumimoji="0" lang="sl-SI" sz="216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193" y="394853"/>
            <a:ext cx="4822213" cy="1495398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15618BAD-76A8-4A0D-8FB1-DA49DC92365F}"/>
              </a:ext>
            </a:extLst>
          </p:cNvPr>
          <p:cNvSpPr txBox="1"/>
          <p:nvPr/>
        </p:nvSpPr>
        <p:spPr>
          <a:xfrm>
            <a:off x="522374" y="5942584"/>
            <a:ext cx="2203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29. 6. 2020, Ljubljana 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Slika 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55" y="540130"/>
            <a:ext cx="6594838" cy="123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37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03086" y="365126"/>
            <a:ext cx="10250714" cy="984704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480457"/>
            <a:ext cx="10515600" cy="4696506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pdb 4/</a:t>
            </a:r>
            <a:r>
              <a:rPr lang="sl-SI" dirty="0" err="1" smtClean="0"/>
              <a:t>db</a:t>
            </a:r>
            <a:r>
              <a:rPr lang="sl-SI" dirty="0" smtClean="0"/>
              <a:t> 3:</a:t>
            </a:r>
          </a:p>
          <a:p>
            <a:r>
              <a:rPr lang="sl-SI" dirty="0" smtClean="0"/>
              <a:t>Spoznala </a:t>
            </a:r>
            <a:r>
              <a:rPr lang="sl-SI" dirty="0"/>
              <a:t>je tudi prijateljico Joy, ki je moja najljubša oseba v filmu, saj je bila prijazna in je Bo pomagala v težavah. Ena od Bojinih težav je tudi njen brat Dani, na katerega mora paziti, saj ima sladkorno bolezen</a:t>
            </a:r>
            <a:r>
              <a:rPr lang="sl-SI" dirty="0" smtClean="0"/>
              <a:t>.</a:t>
            </a:r>
          </a:p>
          <a:p>
            <a:r>
              <a:rPr lang="sl-SI" dirty="0"/>
              <a:t>Film bi priporočal tako prijateljem kot staršem, zato da bi imeli pogled na življenje drugih otrok, probleme z jezo…</a:t>
            </a:r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6387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96686" y="365126"/>
            <a:ext cx="10657114" cy="912132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4740049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z</a:t>
            </a:r>
            <a:r>
              <a:rPr lang="sl-SI" dirty="0" smtClean="0"/>
              <a:t>d 2:</a:t>
            </a:r>
          </a:p>
          <a:p>
            <a:r>
              <a:rPr lang="sl-SI" dirty="0"/>
              <a:t>Meni se je film zdel odličen, saj je imel zelo dobro vsebino in je imel tudi dober zaplet, potem pa dober konec. </a:t>
            </a:r>
          </a:p>
          <a:p>
            <a:r>
              <a:rPr lang="sl-SI" dirty="0" smtClean="0"/>
              <a:t>Ni mi bilo všeč, da je bilo preveč žalostnih trenutkov ter da sta se njena starša prepirala ravno, ko je bila Bo zraven. </a:t>
            </a:r>
          </a:p>
          <a:p>
            <a:r>
              <a:rPr lang="sl-SI" u="sng" dirty="0" smtClean="0"/>
              <a:t>Filem</a:t>
            </a:r>
            <a:r>
              <a:rPr lang="sl-SI" dirty="0" smtClean="0"/>
              <a:t> </a:t>
            </a:r>
            <a:r>
              <a:rPr lang="sl-SI" dirty="0"/>
              <a:t>je zame 4 od 5 zvezdic saj ima tudi nekatere slabosti. </a:t>
            </a:r>
          </a:p>
        </p:txBody>
      </p:sp>
    </p:spTree>
    <p:extLst>
      <p:ext uri="{BB962C8B-B14F-4D97-AF65-F5344CB8AC3E}">
        <p14:creationId xmlns:p14="http://schemas.microsoft.com/office/powerpoint/2010/main" val="74595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4704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00B050"/>
                </a:solidFill>
              </a:rPr>
              <a:t>2. Ustno ocenjevanje znanja (predstavitev teme s pomočjo plakata ali PPT predstavitve)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349830"/>
            <a:ext cx="10515600" cy="4827133"/>
          </a:xfrm>
        </p:spPr>
        <p:txBody>
          <a:bodyPr/>
          <a:lstStyle/>
          <a:p>
            <a:r>
              <a:rPr lang="sl-SI" dirty="0" smtClean="0"/>
              <a:t>Predstavitev tem, ki so na voljo za učence:</a:t>
            </a:r>
          </a:p>
          <a:p>
            <a:pPr marL="0" indent="0">
              <a:buNone/>
            </a:pPr>
            <a:r>
              <a:rPr lang="sl-SI" dirty="0"/>
              <a:t>	</a:t>
            </a:r>
            <a:r>
              <a:rPr lang="sl-SI" dirty="0" smtClean="0"/>
              <a:t>- filmski žanri,</a:t>
            </a:r>
          </a:p>
          <a:p>
            <a:pPr marL="0" indent="0">
              <a:buNone/>
            </a:pPr>
            <a:r>
              <a:rPr lang="sl-SI" dirty="0"/>
              <a:t>	</a:t>
            </a:r>
            <a:r>
              <a:rPr lang="sl-SI" dirty="0" smtClean="0"/>
              <a:t>- filmski poklici;</a:t>
            </a:r>
          </a:p>
          <a:p>
            <a:r>
              <a:rPr lang="sl-SI" dirty="0" smtClean="0"/>
              <a:t>razdelitev referatov (samostojno ali v paru);</a:t>
            </a:r>
          </a:p>
          <a:p>
            <a:r>
              <a:rPr lang="sl-SI" dirty="0" smtClean="0"/>
              <a:t>določitev datumov za predstavitev;</a:t>
            </a:r>
          </a:p>
          <a:p>
            <a:r>
              <a:rPr lang="sl-SI" dirty="0"/>
              <a:t>p</a:t>
            </a:r>
            <a:r>
              <a:rPr lang="sl-SI" dirty="0" smtClean="0"/>
              <a:t>redstavitev kriterijev.</a:t>
            </a:r>
          </a:p>
        </p:txBody>
      </p:sp>
    </p:spTree>
    <p:extLst>
      <p:ext uri="{BB962C8B-B14F-4D97-AF65-F5344CB8AC3E}">
        <p14:creationId xmlns:p14="http://schemas.microsoft.com/office/powerpoint/2010/main" val="420777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/>
              <a:t>Merila in kriteriji za ocenjevanje predstavitve teme s plakatom/ ppt </a:t>
            </a:r>
            <a:br>
              <a:rPr lang="sv-SE" sz="2800" dirty="0" smtClean="0"/>
            </a:br>
            <a:r>
              <a:rPr lang="sv-SE" sz="2800" dirty="0"/>
              <a:t/>
            </a:r>
            <a:br>
              <a:rPr lang="sv-SE" sz="2800" dirty="0"/>
            </a:br>
            <a:endParaRPr lang="sl-SI" sz="28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902" y="790945"/>
            <a:ext cx="9794195" cy="606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7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45" y="690563"/>
            <a:ext cx="11075110" cy="54864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54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758596"/>
            <a:ext cx="11353800" cy="337332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8865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6042"/>
          </a:xfrm>
        </p:spPr>
        <p:txBody>
          <a:bodyPr/>
          <a:lstStyle/>
          <a:p>
            <a:r>
              <a:rPr lang="sl-SI" dirty="0" smtClean="0"/>
              <a:t>Primera plakatov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965" y="1361167"/>
            <a:ext cx="7263464" cy="529987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359" y="365125"/>
            <a:ext cx="5857011" cy="423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7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6488"/>
          </a:xfrm>
        </p:spPr>
        <p:txBody>
          <a:bodyPr/>
          <a:lstStyle/>
          <a:p>
            <a:r>
              <a:rPr lang="sl-SI" dirty="0" smtClean="0"/>
              <a:t>Primer PPT-predstavitve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Filmski poklic:</a:t>
            </a:r>
          </a:p>
          <a:p>
            <a:pPr marL="0" indent="0">
              <a:buNone/>
            </a:pPr>
            <a:r>
              <a:rPr lang="sl-SI" dirty="0" smtClean="0"/>
              <a:t>scenarist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166" y="1825625"/>
            <a:ext cx="8467725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49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4704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0070C0"/>
                </a:solidFill>
              </a:rPr>
              <a:t>3. Drugo ocenjevanje znanja (izdelava kratkega animiranega filma)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349830"/>
            <a:ext cx="10515600" cy="4827133"/>
          </a:xfrm>
        </p:spPr>
        <p:txBody>
          <a:bodyPr>
            <a:normAutofit fontScale="92500" lnSpcReduction="20000"/>
          </a:bodyPr>
          <a:lstStyle/>
          <a:p>
            <a:r>
              <a:rPr lang="sl-SI" dirty="0" smtClean="0"/>
              <a:t>Teorija;</a:t>
            </a:r>
          </a:p>
          <a:p>
            <a:r>
              <a:rPr lang="sl-SI" dirty="0" smtClean="0"/>
              <a:t>ogled filma o izdelavi animacije;</a:t>
            </a:r>
          </a:p>
          <a:p>
            <a:r>
              <a:rPr lang="sl-SI" dirty="0" smtClean="0"/>
              <a:t>določitev skupin;</a:t>
            </a:r>
          </a:p>
          <a:p>
            <a:r>
              <a:rPr lang="sl-SI" dirty="0" smtClean="0"/>
              <a:t>pisanje scenarija in zgodborisa;</a:t>
            </a:r>
          </a:p>
          <a:p>
            <a:r>
              <a:rPr lang="sl-SI" dirty="0" smtClean="0"/>
              <a:t>namestitev aplikacije in snemanje;</a:t>
            </a:r>
          </a:p>
          <a:p>
            <a:r>
              <a:rPr lang="sl-SI" dirty="0" smtClean="0"/>
              <a:t>skupen ogled animacij in </a:t>
            </a:r>
          </a:p>
          <a:p>
            <a:pPr marL="0" indent="0">
              <a:buNone/>
            </a:pPr>
            <a:r>
              <a:rPr lang="sl-SI" dirty="0" smtClean="0"/>
              <a:t>ocenjevanje.</a:t>
            </a:r>
          </a:p>
          <a:p>
            <a:r>
              <a:rPr lang="sl-SI" sz="2600" u="sng" dirty="0" smtClean="0"/>
              <a:t>Kriteriji</a:t>
            </a:r>
            <a:r>
              <a:rPr lang="sl-SI" sz="2600" dirty="0" smtClean="0"/>
              <a:t>:</a:t>
            </a:r>
          </a:p>
          <a:p>
            <a:pPr marL="449263" lvl="2" indent="-187325"/>
            <a:r>
              <a:rPr lang="sl-SI" sz="2600" dirty="0" smtClean="0"/>
              <a:t>upoštevanje lastnega scenarija;</a:t>
            </a:r>
          </a:p>
          <a:p>
            <a:pPr marL="449263" lvl="2" indent="-187325"/>
            <a:r>
              <a:rPr lang="sl-SI" sz="2600" dirty="0" smtClean="0"/>
              <a:t>sledenje zgodborisu;</a:t>
            </a:r>
          </a:p>
          <a:p>
            <a:pPr marL="449263" lvl="2" indent="-187325"/>
            <a:r>
              <a:rPr lang="sl-SI" sz="2600" dirty="0" smtClean="0"/>
              <a:t>časovna omejitev (min. 20 s, max. 60 s);</a:t>
            </a:r>
          </a:p>
          <a:p>
            <a:pPr marL="449263" lvl="2" indent="-187325"/>
            <a:r>
              <a:rPr lang="sl-SI" sz="2600" dirty="0" smtClean="0"/>
              <a:t>upoštevanje izbrane tehnike.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675" y="1870218"/>
            <a:ext cx="5452382" cy="430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6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182" y="4541163"/>
            <a:ext cx="1438275" cy="150517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0189"/>
          </a:xfrm>
        </p:spPr>
        <p:txBody>
          <a:bodyPr/>
          <a:lstStyle/>
          <a:p>
            <a:r>
              <a:rPr lang="sl-SI" dirty="0" smtClean="0"/>
              <a:t>Dodatne možnosti ocenjevanja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451429"/>
            <a:ext cx="10515600" cy="4725534"/>
          </a:xfrm>
        </p:spPr>
        <p:txBody>
          <a:bodyPr>
            <a:normAutofit fontScale="92500"/>
          </a:bodyPr>
          <a:lstStyle/>
          <a:p>
            <a:r>
              <a:rPr lang="sl-SI" dirty="0" smtClean="0"/>
              <a:t>Učenci preberejo strokovni članek in naredijo povzetek oz. predstavitev;</a:t>
            </a:r>
          </a:p>
          <a:p>
            <a:r>
              <a:rPr lang="sl-SI" dirty="0" smtClean="0"/>
              <a:t>napišejo samo scenarij za kratek film ali animacijo;</a:t>
            </a:r>
          </a:p>
          <a:p>
            <a:r>
              <a:rPr lang="sl-SI" dirty="0" smtClean="0"/>
              <a:t>izdelajo lutke, ki bi jih lahko uporabili pri snemanju stop-</a:t>
            </a:r>
            <a:r>
              <a:rPr lang="sl-SI" dirty="0" err="1" smtClean="0"/>
              <a:t>motion</a:t>
            </a:r>
            <a:r>
              <a:rPr lang="sl-SI" dirty="0" smtClean="0"/>
              <a:t> animacije;</a:t>
            </a:r>
          </a:p>
          <a:p>
            <a:r>
              <a:rPr lang="sl-SI" dirty="0" smtClean="0"/>
              <a:t>v lokalnem kinu izvedejo intervjuje z gosti na premieri slovenskega filma;</a:t>
            </a:r>
          </a:p>
          <a:p>
            <a:r>
              <a:rPr lang="sl-SI" dirty="0" smtClean="0"/>
              <a:t>v lokalnem kinu izvedejo intervjuje z obiskovalci kina;</a:t>
            </a:r>
          </a:p>
          <a:p>
            <a:r>
              <a:rPr lang="sl-SI" dirty="0" smtClean="0"/>
              <a:t>v lokalnem kinu pripravijo razstavo plakatov, povezanih s filmsko tematiko;</a:t>
            </a:r>
          </a:p>
          <a:p>
            <a:r>
              <a:rPr lang="sl-SI" dirty="0" smtClean="0"/>
              <a:t>napišejo oceno filma za lokalni časopis</a:t>
            </a:r>
          </a:p>
          <a:p>
            <a:pPr marL="0" indent="0">
              <a:buNone/>
            </a:pPr>
            <a:r>
              <a:rPr lang="sl-SI" dirty="0" smtClean="0"/>
              <a:t>                                                                           …in še iščemo </a:t>
            </a:r>
            <a:r>
              <a:rPr lang="sl-SI" dirty="0" smtClean="0">
                <a:latin typeface="Snap ITC" panose="04040A07060A02020202" pitchFamily="82" charset="0"/>
              </a:rPr>
              <a:t>nove</a:t>
            </a:r>
            <a:r>
              <a:rPr lang="sl-SI" dirty="0" smtClean="0"/>
              <a:t> ideje…</a:t>
            </a:r>
            <a:endParaRPr lang="sl-SI" b="1" dirty="0" smtClean="0"/>
          </a:p>
        </p:txBody>
      </p:sp>
    </p:spTree>
    <p:extLst>
      <p:ext uri="{BB962C8B-B14F-4D97-AF65-F5344CB8AC3E}">
        <p14:creationId xmlns:p14="http://schemas.microsoft.com/office/powerpoint/2010/main" val="12270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Filmska vzgoja </a:t>
            </a:r>
            <a:r>
              <a:rPr lang="sl-SI" dirty="0" smtClean="0"/>
              <a:t>„Kaj je film“</a:t>
            </a:r>
            <a:br>
              <a:rPr lang="sl-SI" dirty="0" smtClean="0"/>
            </a:br>
            <a:r>
              <a:rPr lang="de-DE" dirty="0" smtClean="0"/>
              <a:t>1. generacije 2019/20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Kako sem pridobila ocene?</a:t>
            </a:r>
          </a:p>
          <a:p>
            <a:r>
              <a:rPr lang="de-DE" dirty="0" smtClean="0"/>
              <a:t>Ana Fon</a:t>
            </a:r>
          </a:p>
          <a:p>
            <a:r>
              <a:rPr lang="de-DE" dirty="0" smtClean="0"/>
              <a:t>O</a:t>
            </a:r>
            <a:r>
              <a:rPr lang="sl-SI" dirty="0" smtClean="0"/>
              <a:t>Š A. T. Linharta Radovljica</a:t>
            </a:r>
          </a:p>
          <a:p>
            <a:r>
              <a:rPr lang="sl-SI" dirty="0" smtClean="0"/>
              <a:t>29. junij 2020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89556">
            <a:off x="5146341" y="247908"/>
            <a:ext cx="1744423" cy="159769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56338">
            <a:off x="707617" y="4240613"/>
            <a:ext cx="3527491" cy="203437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2106">
            <a:off x="8754154" y="3499944"/>
            <a:ext cx="2349274" cy="254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7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4704"/>
          </a:xfrm>
        </p:spPr>
        <p:txBody>
          <a:bodyPr/>
          <a:lstStyle/>
          <a:p>
            <a:r>
              <a:rPr lang="sl-SI" dirty="0" smtClean="0"/>
              <a:t>Viri: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480457"/>
            <a:ext cx="10515600" cy="4696506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/>
              <a:t>„123“ clipart: </a:t>
            </a:r>
            <a:r>
              <a:rPr lang="sl-SI" dirty="0" smtClean="0">
                <a:hlinkClick r:id="rId2"/>
              </a:rPr>
              <a:t>http://clipart-library.com/clipart/123643.htm</a:t>
            </a:r>
            <a:r>
              <a:rPr lang="sl-SI" dirty="0"/>
              <a:t> </a:t>
            </a:r>
            <a:r>
              <a:rPr lang="sl-SI" dirty="0" smtClean="0"/>
              <a:t>(23. 6. 2020)</a:t>
            </a:r>
          </a:p>
          <a:p>
            <a:r>
              <a:rPr lang="sl-SI" dirty="0" smtClean="0"/>
              <a:t>Fotografije: osebni arhiv</a:t>
            </a:r>
            <a:endParaRPr lang="de-DE" dirty="0" smtClean="0"/>
          </a:p>
          <a:p>
            <a:r>
              <a:rPr lang="sv-SE" dirty="0"/>
              <a:t>M</a:t>
            </a:r>
            <a:r>
              <a:rPr lang="sv-SE" dirty="0" smtClean="0"/>
              <a:t>erila in kriteriji za ocenjevanje pisne naloge – ocena filma: </a:t>
            </a:r>
            <a:r>
              <a:rPr lang="sl-SI" dirty="0" smtClean="0"/>
              <a:t>Prirejeno po </a:t>
            </a:r>
            <a:r>
              <a:rPr lang="sl-SI" dirty="0"/>
              <a:t>OŠ Ankaran, Kriteriji ocenjevanja znanja slovenščina 6. – 9. razred, poustvarjalno besedilo - spis (Nada Đukič in Marjetka Gal – </a:t>
            </a:r>
            <a:r>
              <a:rPr lang="sl-SI" dirty="0" smtClean="0"/>
              <a:t>Babič</a:t>
            </a:r>
            <a:r>
              <a:rPr lang="de-DE" dirty="0" smtClean="0"/>
              <a:t>; spletna stran </a:t>
            </a:r>
            <a:r>
              <a:rPr lang="sl-SI" dirty="0" smtClean="0"/>
              <a:t>šole, </a:t>
            </a:r>
            <a:r>
              <a:rPr lang="de-DE" dirty="0" smtClean="0"/>
              <a:t>oktober 2019</a:t>
            </a:r>
            <a:r>
              <a:rPr lang="sl-SI" dirty="0" smtClean="0"/>
              <a:t>)</a:t>
            </a:r>
            <a:endParaRPr lang="de-DE" dirty="0" smtClean="0"/>
          </a:p>
          <a:p>
            <a:r>
              <a:rPr lang="sv-SE" dirty="0"/>
              <a:t>Merila in kriteriji za ocenjevanje predstavitve teme s plakatom/ </a:t>
            </a:r>
            <a:r>
              <a:rPr lang="sv-SE" dirty="0" smtClean="0"/>
              <a:t>ppt: </a:t>
            </a:r>
            <a:r>
              <a:rPr lang="sl-SI" dirty="0"/>
              <a:t>OŠ Miroslava Vilharja Postojna, aktiv učiteljev 6. – 9. </a:t>
            </a:r>
            <a:r>
              <a:rPr lang="sl-SI" dirty="0" smtClean="0"/>
              <a:t>razreda</a:t>
            </a:r>
            <a:r>
              <a:rPr lang="de-DE" dirty="0" smtClean="0"/>
              <a:t> (spletna stran</a:t>
            </a:r>
            <a:r>
              <a:rPr lang="sl-SI" dirty="0" smtClean="0"/>
              <a:t> šole,</a:t>
            </a:r>
            <a:r>
              <a:rPr lang="de-DE" dirty="0" smtClean="0"/>
              <a:t> oktober 2019)</a:t>
            </a:r>
            <a:endParaRPr lang="sl-SI" dirty="0" smtClean="0"/>
          </a:p>
          <a:p>
            <a:r>
              <a:rPr lang="sl-SI" dirty="0" smtClean="0"/>
              <a:t>„Iščemo“ clipart: </a:t>
            </a:r>
            <a:r>
              <a:rPr lang="sl-SI" dirty="0" smtClean="0">
                <a:hlinkClick r:id="rId3"/>
              </a:rPr>
              <a:t>https://www.123rf.com/clipart-vector/searching.html?sti=ntitiz2zmgyrk47qds|&amp;mediapopup=97521151</a:t>
            </a:r>
            <a:r>
              <a:rPr lang="sl-SI" dirty="0"/>
              <a:t> (23. 6. </a:t>
            </a:r>
            <a:r>
              <a:rPr lang="sl-SI" dirty="0" smtClean="0"/>
              <a:t>2020)</a:t>
            </a:r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3824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2599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ČASOVNA IN VSEBINSKA RAZPOREDITEV OCENJEVANJA ZNANJA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480457"/>
            <a:ext cx="10515600" cy="4696506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</a:rPr>
              <a:t>1. Pisno ocenjevanje znanja (ocena filma)</a:t>
            </a:r>
          </a:p>
          <a:p>
            <a:pPr marL="0" indent="0">
              <a:buNone/>
            </a:pPr>
            <a:r>
              <a:rPr lang="sl-SI" dirty="0" smtClean="0"/>
              <a:t>Ocenjujemo: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sl-SI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kritični </a:t>
            </a:r>
            <a:r>
              <a:rPr lang="sl-SI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ogled filma, filmsko znanje in </a:t>
            </a:r>
            <a:r>
              <a:rPr lang="sl-SI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poustvarjalnost;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sl-SI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razvijanje </a:t>
            </a:r>
            <a:r>
              <a:rPr lang="sl-SI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teme;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sl-SI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zgradbo </a:t>
            </a:r>
            <a:r>
              <a:rPr lang="sl-SI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besedila in </a:t>
            </a:r>
            <a:r>
              <a:rPr lang="sl-SI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jezikovno </a:t>
            </a:r>
            <a:r>
              <a:rPr lang="sl-SI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pravilnost. 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dirty="0" smtClean="0"/>
              <a:t>Oceno pridobijo učenci v 1. ocenjevalnem obdobju.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30" y="4726667"/>
            <a:ext cx="2760940" cy="155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3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0589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465943"/>
            <a:ext cx="10515600" cy="4711020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>
                <a:solidFill>
                  <a:srgbClr val="00B050"/>
                </a:solidFill>
              </a:rPr>
              <a:t>2. Ustno ocenjevanje znanja (predstavitev teme s pomočjo plakata ali PPT predstavitve)</a:t>
            </a:r>
          </a:p>
          <a:p>
            <a:pPr marL="0" indent="0">
              <a:buNone/>
            </a:pPr>
            <a:r>
              <a:rPr lang="sl-SI" dirty="0" smtClean="0"/>
              <a:t>Ocenjujemo: 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sl-SI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zbiranje, urejanje, uvrščanje podatkov in slikovnega </a:t>
            </a:r>
            <a:r>
              <a:rPr lang="sl-SI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gradiva; 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sl-SI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poznavanje in razumevanje teme, </a:t>
            </a:r>
            <a:r>
              <a:rPr lang="sl-SI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pojmov; 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sl-SI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estetiko </a:t>
            </a:r>
            <a:r>
              <a:rPr lang="sl-SI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oblikovnost, </a:t>
            </a:r>
            <a:r>
              <a:rPr lang="sl-SI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pravopisno ustreznost; 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sl-SI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predstavitev.</a:t>
            </a:r>
          </a:p>
          <a:p>
            <a:pPr marL="0" indent="0">
              <a:buNone/>
            </a:pPr>
            <a:r>
              <a:rPr lang="sl-SI" dirty="0" smtClean="0"/>
              <a:t>Oceno pridobijo učenci v 1. ali 2. ocenjevalnem obdobju.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2864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59542" y="365126"/>
            <a:ext cx="10294257" cy="621846"/>
          </a:xfrm>
        </p:spPr>
        <p:txBody>
          <a:bodyPr>
            <a:normAutofit fontScale="90000"/>
          </a:bodyPr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451429"/>
            <a:ext cx="10515600" cy="4725534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>
                <a:solidFill>
                  <a:srgbClr val="0070C0"/>
                </a:solidFill>
              </a:rPr>
              <a:t>3. Drugo ocenjevanje znanja (izdelava kratkega animiranega filma)</a:t>
            </a:r>
          </a:p>
          <a:p>
            <a:pPr marL="0" indent="0">
              <a:buNone/>
            </a:pPr>
            <a:r>
              <a:rPr lang="sl-SI" dirty="0" smtClean="0"/>
              <a:t>Ocenjujemo: 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sl-SI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scenarij;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sl-SI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tehnično kakovost;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sl-SI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izvirnost, všečnost in sporočilnost filma. 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dirty="0" smtClean="0"/>
              <a:t>Oceno pridobijo učenci v 2. ocenjevalnem obdobju.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420" y="4250418"/>
            <a:ext cx="3231160" cy="20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7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1. Pisno ocenjevanje znanja (ocena filma)</a:t>
            </a:r>
            <a:br>
              <a:rPr lang="pl-PL" dirty="0" smtClean="0">
                <a:solidFill>
                  <a:srgbClr val="FF0000"/>
                </a:solidFill>
              </a:rPr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465943"/>
            <a:ext cx="10515600" cy="4711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/>
              <a:t>Predpriprava na ogled filma </a:t>
            </a:r>
            <a:r>
              <a:rPr lang="de-DE" dirty="0" smtClean="0"/>
              <a:t>(npr. </a:t>
            </a:r>
            <a:r>
              <a:rPr lang="sl-SI" dirty="0" smtClean="0"/>
              <a:t>„Kickbokserka“</a:t>
            </a:r>
            <a:r>
              <a:rPr lang="de-DE" dirty="0" smtClean="0"/>
              <a:t>, 2018)</a:t>
            </a:r>
            <a:endParaRPr lang="sl-SI" dirty="0" smtClean="0"/>
          </a:p>
          <a:p>
            <a:r>
              <a:rPr lang="sl-SI" dirty="0" smtClean="0"/>
              <a:t>Ogled spletnih strani s podatki o filmu (npr. Kinodvor)</a:t>
            </a:r>
            <a:r>
              <a:rPr lang="de-DE" dirty="0"/>
              <a:t>;</a:t>
            </a:r>
            <a:endParaRPr lang="sl-SI" dirty="0" smtClean="0"/>
          </a:p>
          <a:p>
            <a:r>
              <a:rPr lang="sl-SI" dirty="0" smtClean="0"/>
              <a:t>ogled predfilma;</a:t>
            </a:r>
          </a:p>
          <a:p>
            <a:r>
              <a:rPr lang="sl-SI" dirty="0" smtClean="0"/>
              <a:t>kratek pogovor o filmu, kakšna so pričakovanja učencev, kako dobro poznajo npr. kickboks, ali so si že kdaj prej ogledali kakšen nizozemski film ipd.;</a:t>
            </a:r>
          </a:p>
          <a:p>
            <a:r>
              <a:rPr lang="sl-SI" dirty="0" smtClean="0"/>
              <a:t>predstavitev kriterijev ocenjevanja;</a:t>
            </a:r>
          </a:p>
          <a:p>
            <a:r>
              <a:rPr lang="sl-SI" dirty="0" smtClean="0"/>
              <a:t>kratka predstavitev vprašanj, s katerimi si bodo pomagali, ko bodo pisali oceno filma: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0875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07886" y="365125"/>
            <a:ext cx="9945914" cy="737961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451429"/>
            <a:ext cx="10515600" cy="4725534"/>
          </a:xfrm>
        </p:spPr>
        <p:txBody>
          <a:bodyPr/>
          <a:lstStyle/>
          <a:p>
            <a:r>
              <a:rPr lang="sl-SI" dirty="0" smtClean="0"/>
              <a:t>Primeri vprašanj za film „Kickbokserka“</a:t>
            </a:r>
            <a:r>
              <a:rPr lang="de-DE" dirty="0" smtClean="0"/>
              <a:t>, 2018</a:t>
            </a:r>
            <a:r>
              <a:rPr lang="sl-SI" dirty="0" smtClean="0"/>
              <a:t>:</a:t>
            </a:r>
          </a:p>
          <a:p>
            <a:pPr lvl="1"/>
            <a:r>
              <a:rPr lang="sl-SI" dirty="0"/>
              <a:t>Zakaj se v Bo nabira toliko jeze?</a:t>
            </a:r>
          </a:p>
          <a:p>
            <a:pPr lvl="1"/>
            <a:r>
              <a:rPr lang="sl-SI" dirty="0"/>
              <a:t>Kakšen odnos imata starša z otrokoma?</a:t>
            </a:r>
          </a:p>
          <a:p>
            <a:pPr lvl="1"/>
            <a:r>
              <a:rPr lang="sl-SI" dirty="0"/>
              <a:t>Kdaj Bo spozna, da bi se rada ukvarjala s kickboksom, kateri je ta ključni trenutek?</a:t>
            </a:r>
          </a:p>
          <a:p>
            <a:pPr lvl="1"/>
            <a:r>
              <a:rPr lang="sl-SI" dirty="0"/>
              <a:t>Kakšne sanje ima šestnajstletni Dani?</a:t>
            </a:r>
          </a:p>
          <a:p>
            <a:pPr lvl="1"/>
            <a:r>
              <a:rPr lang="sl-SI" dirty="0"/>
              <a:t>Kdaj je prijateljstvo med Bo in Joy na kocki? </a:t>
            </a:r>
            <a:endParaRPr lang="sl-SI" dirty="0" smtClean="0"/>
          </a:p>
          <a:p>
            <a:pPr lvl="1"/>
            <a:r>
              <a:rPr lang="sl-SI" dirty="0"/>
              <a:t>Kakšna je vloga prijateljice in sošolke Eme v filmu</a:t>
            </a:r>
            <a:r>
              <a:rPr lang="sl-SI" dirty="0" smtClean="0"/>
              <a:t>?</a:t>
            </a:r>
            <a:endParaRPr lang="sl-SI" dirty="0"/>
          </a:p>
          <a:p>
            <a:pPr lvl="1"/>
            <a:r>
              <a:rPr lang="sl-SI" dirty="0"/>
              <a:t>Kakšen moto bi lahko nosil film</a:t>
            </a:r>
            <a:r>
              <a:rPr lang="sl-SI" dirty="0" smtClean="0"/>
              <a:t>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7522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010911"/>
            <a:ext cx="11538857" cy="574548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600" dirty="0" smtClean="0"/>
              <a:t/>
            </a:r>
            <a:br>
              <a:rPr lang="sv-SE" sz="3600" dirty="0" smtClean="0"/>
            </a:br>
            <a:r>
              <a:rPr lang="sv-SE" sz="3100" dirty="0" smtClean="0"/>
              <a:t>Merila in kriteriji za ocenjevanje pisne naloge – ocena filma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5729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32114" y="365125"/>
            <a:ext cx="10221686" cy="752475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47400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/>
              <a:t>Izseki iz ocen učencev za film „Kickbokserka“</a:t>
            </a:r>
            <a:r>
              <a:rPr lang="de-DE" dirty="0" smtClean="0"/>
              <a:t>, 2018</a:t>
            </a: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odl 5:</a:t>
            </a:r>
          </a:p>
          <a:p>
            <a:r>
              <a:rPr lang="sl-SI" dirty="0" smtClean="0"/>
              <a:t>V Bo se nabira veliko jeze, ki je ne zna dobro obvladovati. </a:t>
            </a:r>
          </a:p>
          <a:p>
            <a:r>
              <a:rPr lang="sl-SI" dirty="0" smtClean="0"/>
              <a:t>V filmu lepo in resnično pokaže občutke otroka ob nenehnem prepiranju staršev in stresu zaradi ločitve. </a:t>
            </a:r>
          </a:p>
          <a:p>
            <a:r>
              <a:rPr lang="sl-SI" dirty="0" smtClean="0"/>
              <a:t>Film podira stereotipe, odlično ponazori čustva, občutke, odnose, pomaga pri premagovanju jeze, zbližuje in povezuje, zato ga priporočam vsem najstnikom in njihovim staršem.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8313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883</Words>
  <Application>Microsoft Office PowerPoint</Application>
  <PresentationFormat>Širokozaslonsko</PresentationFormat>
  <Paragraphs>101</Paragraphs>
  <Slides>20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Snap ITC</vt:lpstr>
      <vt:lpstr>Symbol</vt:lpstr>
      <vt:lpstr>Times New Roman</vt:lpstr>
      <vt:lpstr>Officeova tema</vt:lpstr>
      <vt:lpstr>PowerPointova predstavitev</vt:lpstr>
      <vt:lpstr>Filmska vzgoja „Kaj je film“ 1. generacije 2019/20</vt:lpstr>
      <vt:lpstr>ČASOVNA IN VSEBINSKA RAZPOREDITEV OCENJEVANJA ZNANJA</vt:lpstr>
      <vt:lpstr>PowerPointova predstavitev</vt:lpstr>
      <vt:lpstr>PowerPointova predstavitev</vt:lpstr>
      <vt:lpstr>1. Pisno ocenjevanje znanja (ocena filma) </vt:lpstr>
      <vt:lpstr>PowerPointova predstavitev</vt:lpstr>
      <vt:lpstr> Merila in kriteriji za ocenjevanje pisne naloge – ocena filma   </vt:lpstr>
      <vt:lpstr>PowerPointova predstavitev</vt:lpstr>
      <vt:lpstr>PowerPointova predstavitev</vt:lpstr>
      <vt:lpstr>PowerPointova predstavitev</vt:lpstr>
      <vt:lpstr>2. Ustno ocenjevanje znanja (predstavitev teme s pomočjo plakata ali PPT predstavitve)</vt:lpstr>
      <vt:lpstr>Merila in kriteriji za ocenjevanje predstavitve teme s plakatom/ ppt   </vt:lpstr>
      <vt:lpstr>PowerPointova predstavitev</vt:lpstr>
      <vt:lpstr>PowerPointova predstavitev</vt:lpstr>
      <vt:lpstr>Primera plakatov</vt:lpstr>
      <vt:lpstr>Primer PPT-predstavitve</vt:lpstr>
      <vt:lpstr>3. Drugo ocenjevanje znanja (izdelava kratkega animiranega filma)</vt:lpstr>
      <vt:lpstr>Dodatne možnosti ocenjevanja</vt:lpstr>
      <vt:lpstr>Viri: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Filmska vzgoja „Kaj je film“ 1. generacije 2019/20</dc:title>
  <dc:creator>Matej Praprotnik</dc:creator>
  <cp:lastModifiedBy>Nika Osredkar</cp:lastModifiedBy>
  <cp:revision>26</cp:revision>
  <dcterms:created xsi:type="dcterms:W3CDTF">2020-06-23T10:02:10Z</dcterms:created>
  <dcterms:modified xsi:type="dcterms:W3CDTF">2020-07-10T08:09:30Z</dcterms:modified>
</cp:coreProperties>
</file>