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90" r:id="rId3"/>
    <p:sldId id="286" r:id="rId4"/>
    <p:sldId id="287" r:id="rId5"/>
    <p:sldId id="292" r:id="rId6"/>
    <p:sldId id="293" r:id="rId7"/>
    <p:sldId id="294" r:id="rId8"/>
    <p:sldId id="278" r:id="rId9"/>
    <p:sldId id="285" r:id="rId10"/>
    <p:sldId id="283" r:id="rId11"/>
    <p:sldId id="279" r:id="rId12"/>
    <p:sldId id="280" r:id="rId13"/>
    <p:sldId id="291" r:id="rId14"/>
  </p:sldIdLst>
  <p:sldSz cx="9144000" cy="5143500" type="screen16x9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5C30-0310-4928-AD6D-F153F05DC5E9}" type="datetimeFigureOut">
              <a:rPr lang="sl-SI" smtClean="0"/>
              <a:pPr/>
              <a:t>27. 11. 2018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F9F52-E4E1-4512-9C4D-1E3F26CE62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9082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C70D-1010-44E5-8054-27DC7A96285E}" type="datetimeFigureOut">
              <a:rPr lang="sl-SI" smtClean="0"/>
              <a:pPr/>
              <a:t>27. 11. 2018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FD9A5-557C-4CE0-8835-9955AE4390F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718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FD9A5-557C-4CE0-8835-9955AE4390F9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90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FD9A5-557C-4CE0-8835-9955AE4390F9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234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48716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37928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50170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77813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4942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53086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54099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4508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3875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43117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67716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535113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1665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36024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0777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19233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8493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16039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1327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35957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929CA-29FF-4549-9B35-69524C5342AB}" type="datetimeFigureOut">
              <a:rPr lang="sl-SI" smtClean="0"/>
              <a:pPr/>
              <a:t>27. 11. 2018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3EAF-52FD-4DFF-8094-52CC99EFE9E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186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50" r:id="rId9"/>
    <p:sldLayoutId id="2147483680" r:id="rId10"/>
    <p:sldLayoutId id="2147483672" r:id="rId11"/>
    <p:sldLayoutId id="2147483673" r:id="rId12"/>
    <p:sldLayoutId id="2147483681" r:id="rId13"/>
    <p:sldLayoutId id="2147483674" r:id="rId14"/>
    <p:sldLayoutId id="2147483682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odvor.org/gradivo-za-ucitelje-in-star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zaravnatelje.si/wp-content/uploads/2012/11/Delavnica-Vkljucevanje-kulture-v-VIZ-proc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7632" y="1059582"/>
            <a:ext cx="7772400" cy="1656184"/>
          </a:xfrm>
        </p:spPr>
        <p:txBody>
          <a:bodyPr/>
          <a:lstStyle/>
          <a:p>
            <a:r>
              <a:rPr lang="sl-SI" b="1" dirty="0"/>
              <a:t>Filmski razred</a:t>
            </a:r>
            <a:br>
              <a:rPr lang="sl-SI" b="1" dirty="0"/>
            </a:br>
            <a:r>
              <a:rPr lang="sl-SI" sz="3600" dirty="0"/>
              <a:t>s pogovorom do razumevanja filma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97632" y="3363838"/>
            <a:ext cx="4234408" cy="792088"/>
          </a:xfrm>
        </p:spPr>
        <p:txBody>
          <a:bodyPr>
            <a:normAutofit fontScale="55000" lnSpcReduction="20000"/>
          </a:bodyPr>
          <a:lstStyle/>
          <a:p>
            <a:r>
              <a:rPr lang="sl-SI" dirty="0"/>
              <a:t>Barbara Kelbl, Kinodvor</a:t>
            </a:r>
          </a:p>
          <a:p>
            <a:r>
              <a:rPr lang="sl-SI" dirty="0"/>
              <a:t>Petra Gajžler, Filmska osnovna šola (AKMS)</a:t>
            </a:r>
          </a:p>
          <a:p>
            <a:r>
              <a:rPr lang="sl-SI" dirty="0"/>
              <a:t>Marina Katalenić, Filmska osnovna šola (AKMS)</a:t>
            </a:r>
          </a:p>
        </p:txBody>
      </p:sp>
    </p:spTree>
    <p:extLst>
      <p:ext uri="{BB962C8B-B14F-4D97-AF65-F5344CB8AC3E}">
        <p14:creationId xmlns:p14="http://schemas.microsoft.com/office/powerpoint/2010/main" val="186176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565571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Kontinuiteta in postopnost</a:t>
            </a:r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461594" y="843558"/>
            <a:ext cx="6270646" cy="35283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dirty="0"/>
              <a:t>Razumevanje elementov je postopen proces.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sl-SI" b="1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1800" b="1" dirty="0"/>
              <a:t>gledanje – doživljanje – interpretacija – novo gledanje – doživljanje – interpretacija – primerjave, razlike, nadgradnje …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Proces, ki je manj tehničen, bolj dolgotrajen od klasičnega podajanja znanja in predvsem bolj dinamičen, dialoški. Pomembno vlogo imajo učenci sami in filmi, ki jih gledajo sami, izven tega konteksta.</a:t>
            </a:r>
          </a:p>
          <a:p>
            <a:pPr marL="0" indent="0">
              <a:lnSpc>
                <a:spcPct val="150000"/>
              </a:lnSpc>
              <a:buNone/>
            </a:pPr>
            <a:endParaRPr lang="sl-SI" sz="1800" dirty="0"/>
          </a:p>
          <a:p>
            <a:pPr marL="285750" indent="-285750"/>
            <a:endParaRPr lang="sl-SI" dirty="0"/>
          </a:p>
          <a:p>
            <a:pPr>
              <a:buFontTx/>
              <a:buChar char="-"/>
            </a:pPr>
            <a:endParaRPr lang="sl-SI" dirty="0"/>
          </a:p>
          <a:p>
            <a:endParaRPr lang="sl-SI" dirty="0"/>
          </a:p>
        </p:txBody>
      </p:sp>
      <p:sp>
        <p:nvSpPr>
          <p:cNvPr id="7" name="Ograda vsebine 3"/>
          <p:cNvSpPr txBox="1">
            <a:spLocks/>
          </p:cNvSpPr>
          <p:nvPr/>
        </p:nvSpPr>
        <p:spPr>
          <a:xfrm>
            <a:off x="449733" y="1485511"/>
            <a:ext cx="5205264" cy="1448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677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Vloga odraslega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843558"/>
            <a:ext cx="8435280" cy="3528391"/>
          </a:xfrm>
        </p:spPr>
        <p:txBody>
          <a:bodyPr>
            <a:noAutofit/>
          </a:bodyPr>
          <a:lstStyle/>
          <a:p>
            <a:r>
              <a:rPr lang="sl-SI" sz="1700" b="1" dirty="0"/>
              <a:t>Izbira </a:t>
            </a:r>
            <a:r>
              <a:rPr lang="sl-SI" sz="1700" dirty="0"/>
              <a:t>(kakovost, dolžina, tema, zahtevnost …) </a:t>
            </a:r>
          </a:p>
          <a:p>
            <a:pPr lvl="1"/>
            <a:r>
              <a:rPr lang="sl-SI" sz="1700" dirty="0"/>
              <a:t>ima uvid v to časovno dimenzijo </a:t>
            </a:r>
          </a:p>
          <a:p>
            <a:pPr lvl="1"/>
            <a:r>
              <a:rPr lang="sl-SI" sz="1700" dirty="0"/>
              <a:t>pozna kontekst obravnave  </a:t>
            </a:r>
          </a:p>
          <a:p>
            <a:pPr lvl="1"/>
            <a:r>
              <a:rPr lang="sl-SI" sz="1700" dirty="0"/>
              <a:t>dopolnjuje zanimanje mladih (kaj želijo oni, odpira nova obzorja)</a:t>
            </a:r>
          </a:p>
          <a:p>
            <a:endParaRPr lang="sl-SI" sz="1700" dirty="0"/>
          </a:p>
          <a:p>
            <a:r>
              <a:rPr lang="sl-SI" sz="1700" b="1" dirty="0"/>
              <a:t>Usmerja </a:t>
            </a:r>
            <a:r>
              <a:rPr lang="sl-SI" sz="1700" dirty="0"/>
              <a:t>(da ima v mislih vse te različne dimenzije filma, usmerja iskanje pomena, ne pa opredeljuje)</a:t>
            </a:r>
          </a:p>
          <a:p>
            <a:pPr marL="0" indent="0">
              <a:buNone/>
            </a:pPr>
            <a:endParaRPr lang="sl-SI" sz="1700" dirty="0"/>
          </a:p>
          <a:p>
            <a:r>
              <a:rPr lang="sl-SI" sz="1700" b="1" dirty="0"/>
              <a:t>Spodbuja k natančnemu opazovanju </a:t>
            </a:r>
            <a:r>
              <a:rPr lang="sl-SI" sz="1700" dirty="0"/>
              <a:t>in utemeljevanju (zakaj, kako)</a:t>
            </a:r>
          </a:p>
          <a:p>
            <a:r>
              <a:rPr lang="sl-SI" sz="1700" b="1" dirty="0"/>
              <a:t>Spodbuja k poslušanju </a:t>
            </a:r>
            <a:r>
              <a:rPr lang="sl-SI" sz="1700" dirty="0"/>
              <a:t>in upoštevanju možnih različnih razlag</a:t>
            </a:r>
          </a:p>
          <a:p>
            <a:pPr marL="0" indent="0">
              <a:buNone/>
            </a:pPr>
            <a:r>
              <a:rPr lang="sl-SI" sz="17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511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Vloga odraslega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0783" y="771550"/>
            <a:ext cx="8435280" cy="36724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l-SI" sz="1700" b="1" dirty="0"/>
              <a:t>Omogoča raznolikost, razume postopnost </a:t>
            </a:r>
            <a:r>
              <a:rPr lang="sl-SI" sz="1700" dirty="0"/>
              <a:t>(kdaj začet uvajati elemente filmske govorice, zgodovine, avtorske poetike, širšega konteksta filmske produkcije?)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l-SI" sz="1700" b="1" dirty="0"/>
              <a:t>Ima izkušnje, ne nujno samo s področja filma</a:t>
            </a:r>
            <a:r>
              <a:rPr lang="sl-SI" sz="1700" dirty="0"/>
              <a:t>: črpa iz svojih izkušenj: likovni podobi – glasbeni, narativni – vsak pridoda košček k razumevanju, zato medpredmetne povezave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l-SI" sz="1700" b="1" dirty="0"/>
              <a:t>Vodi </a:t>
            </a:r>
            <a:r>
              <a:rPr lang="sl-SI" sz="1700" dirty="0"/>
              <a:t>skozi ta proces 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l-SI" sz="1700" b="1" dirty="0"/>
              <a:t>Izbere pravi pristop</a:t>
            </a:r>
            <a:r>
              <a:rPr lang="sl-SI" sz="1700" dirty="0"/>
              <a:t>: otipa, prime, doživi, občuti, nariše, odpleše, se uči skozi igro, ustvari – načini, ki so mu blizu in niso vsi nujno verbalni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l-SI" sz="1700" b="1" dirty="0"/>
              <a:t>(Samo)izobraževanja pedagogov </a:t>
            </a:r>
            <a:r>
              <a:rPr lang="sl-SI" sz="1700" dirty="0"/>
              <a:t>– gledanje filmov z refleksijo + pedagoška gradiva (</a:t>
            </a:r>
            <a:r>
              <a:rPr lang="sl-SI" sz="1700" dirty="0">
                <a:hlinkClick r:id="rId3"/>
              </a:rPr>
              <a:t>https://www.kinodvor.org/gradivo-za-ucitelje-in-starse/</a:t>
            </a:r>
            <a:r>
              <a:rPr lang="sl-SI" sz="1700" dirty="0"/>
              <a:t>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l-SI" sz="1700" b="1" dirty="0"/>
              <a:t>Filmske vzgoje se lahko loti vsak</a:t>
            </a:r>
            <a:endParaRPr lang="sl-SI" sz="1700" dirty="0"/>
          </a:p>
        </p:txBody>
      </p:sp>
    </p:spTree>
    <p:extLst>
      <p:ext uri="{BB962C8B-B14F-4D97-AF65-F5344CB8AC3E}">
        <p14:creationId xmlns:p14="http://schemas.microsoft.com/office/powerpoint/2010/main" val="288135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43585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Viri</a:t>
            </a:r>
            <a:r>
              <a:rPr lang="en-GB" b="1" dirty="0" smtClean="0">
                <a:solidFill>
                  <a:srgbClr val="FF0000"/>
                </a:solidFill>
              </a:rPr>
              <a:t> in </a:t>
            </a:r>
            <a:r>
              <a:rPr lang="en-GB" b="1" dirty="0" err="1" smtClean="0">
                <a:solidFill>
                  <a:srgbClr val="FF0000"/>
                </a:solidFill>
              </a:rPr>
              <a:t>literatura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0783" y="771550"/>
            <a:ext cx="8435280" cy="3960440"/>
          </a:xfrm>
        </p:spPr>
        <p:txBody>
          <a:bodyPr>
            <a:noAutofit/>
          </a:bodyPr>
          <a:lstStyle/>
          <a:p>
            <a:r>
              <a:rPr lang="sl-SI" sz="1800" dirty="0" err="1"/>
              <a:t>Bergala</a:t>
            </a:r>
            <a:r>
              <a:rPr lang="sl-SI" sz="1800" dirty="0"/>
              <a:t>, A</a:t>
            </a:r>
            <a:r>
              <a:rPr lang="en-GB" sz="1800" dirty="0"/>
              <a:t>lain. 2017: </a:t>
            </a:r>
            <a:r>
              <a:rPr lang="sl-SI" sz="1800" i="1" dirty="0"/>
              <a:t>Vzgoja za film</a:t>
            </a:r>
            <a:r>
              <a:rPr lang="en-GB" sz="1800" i="1" dirty="0"/>
              <a:t>: </a:t>
            </a:r>
            <a:r>
              <a:rPr lang="en-GB" sz="1800" i="1" dirty="0" err="1"/>
              <a:t>razprava</a:t>
            </a:r>
            <a:r>
              <a:rPr lang="en-GB" sz="1800" i="1" dirty="0"/>
              <a:t> o </a:t>
            </a:r>
            <a:r>
              <a:rPr lang="en-GB" sz="1800" i="1" dirty="0" err="1"/>
              <a:t>poučevanju</a:t>
            </a:r>
            <a:r>
              <a:rPr lang="en-GB" sz="1800" i="1" dirty="0"/>
              <a:t> </a:t>
            </a:r>
            <a:r>
              <a:rPr lang="en-GB" sz="1800" i="1" dirty="0" err="1"/>
              <a:t>filma</a:t>
            </a:r>
            <a:r>
              <a:rPr lang="en-GB" sz="1800" i="1" dirty="0"/>
              <a:t> v </a:t>
            </a:r>
            <a:r>
              <a:rPr lang="en-GB" sz="1800" i="1" dirty="0" err="1"/>
              <a:t>šolah</a:t>
            </a:r>
            <a:r>
              <a:rPr lang="en-GB" sz="1800" i="1" dirty="0"/>
              <a:t> in </a:t>
            </a:r>
            <a:r>
              <a:rPr lang="en-GB" sz="1800" i="1" dirty="0" err="1"/>
              <a:t>drugih</a:t>
            </a:r>
            <a:r>
              <a:rPr lang="en-GB" sz="1800" i="1" dirty="0"/>
              <a:t> </a:t>
            </a:r>
            <a:r>
              <a:rPr lang="en-GB" sz="1800" i="1" dirty="0" err="1"/>
              <a:t>okoljih</a:t>
            </a:r>
            <a:r>
              <a:rPr lang="en-GB" sz="1800" i="1" dirty="0"/>
              <a:t>. </a:t>
            </a:r>
            <a:r>
              <a:rPr lang="en-GB" sz="1800" dirty="0"/>
              <a:t>Ljubljana: </a:t>
            </a:r>
            <a:r>
              <a:rPr lang="en-GB" sz="1800" dirty="0" err="1"/>
              <a:t>Društvo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/>
              <a:t>širjenje</a:t>
            </a:r>
            <a:r>
              <a:rPr lang="en-GB" sz="1800" dirty="0"/>
              <a:t> </a:t>
            </a:r>
            <a:r>
              <a:rPr lang="en-GB" sz="1800" dirty="0" err="1"/>
              <a:t>filmske</a:t>
            </a:r>
            <a:r>
              <a:rPr lang="en-GB" sz="1800" dirty="0"/>
              <a:t> </a:t>
            </a:r>
            <a:r>
              <a:rPr lang="en-GB" sz="1800" dirty="0" err="1" smtClean="0"/>
              <a:t>kulture</a:t>
            </a:r>
            <a:r>
              <a:rPr lang="en-GB" sz="1800" dirty="0" smtClean="0"/>
              <a:t> </a:t>
            </a:r>
            <a:r>
              <a:rPr lang="en-GB" sz="1800" dirty="0"/>
              <a:t>Kino!.</a:t>
            </a:r>
            <a:endParaRPr lang="sl-SI" sz="1800" dirty="0"/>
          </a:p>
          <a:p>
            <a:pPr lvl="0"/>
            <a:r>
              <a:rPr lang="sl-SI" sz="1800" dirty="0" err="1" smtClean="0"/>
              <a:t>Borči</a:t>
            </a:r>
            <a:r>
              <a:rPr lang="en-GB" sz="1800" dirty="0" smtClean="0"/>
              <a:t>ć</a:t>
            </a:r>
            <a:r>
              <a:rPr lang="sl-SI" sz="1800" dirty="0" smtClean="0"/>
              <a:t>, M</a:t>
            </a:r>
            <a:r>
              <a:rPr lang="en-GB" sz="1800" dirty="0" err="1" smtClean="0"/>
              <a:t>irjana</a:t>
            </a:r>
            <a:r>
              <a:rPr lang="en-GB" sz="1800" dirty="0" smtClean="0"/>
              <a:t>. 2014:</a:t>
            </a:r>
            <a:r>
              <a:rPr lang="sl-SI" sz="1800" dirty="0" smtClean="0"/>
              <a:t> </a:t>
            </a:r>
            <a:r>
              <a:rPr lang="sl-SI" sz="1800" i="1" dirty="0"/>
              <a:t>Odstiranje </a:t>
            </a:r>
            <a:r>
              <a:rPr lang="sl-SI" sz="1800" i="1" dirty="0" smtClean="0"/>
              <a:t>pogleda</a:t>
            </a:r>
            <a:r>
              <a:rPr lang="en-GB" sz="1800" i="1" dirty="0" smtClean="0"/>
              <a:t>: </a:t>
            </a:r>
            <a:r>
              <a:rPr lang="en-GB" sz="1800" i="1" dirty="0" err="1" smtClean="0"/>
              <a:t>spomini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izkušnje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spoznanja</a:t>
            </a:r>
            <a:r>
              <a:rPr lang="en-GB" sz="1800" i="1" dirty="0" smtClean="0"/>
              <a:t>. </a:t>
            </a:r>
            <a:r>
              <a:rPr lang="en-GB" sz="1800" dirty="0" smtClean="0"/>
              <a:t>Ljubljana: </a:t>
            </a:r>
            <a:r>
              <a:rPr lang="en-GB" sz="1800" dirty="0" err="1" smtClean="0"/>
              <a:t>Javni</a:t>
            </a:r>
            <a:r>
              <a:rPr lang="en-GB" sz="1800" dirty="0" smtClean="0"/>
              <a:t> </a:t>
            </a:r>
            <a:r>
              <a:rPr lang="en-GB" sz="1800" dirty="0" err="1" smtClean="0"/>
              <a:t>Zavod</a:t>
            </a:r>
            <a:r>
              <a:rPr lang="en-GB" sz="1800" dirty="0" smtClean="0"/>
              <a:t> </a:t>
            </a:r>
            <a:r>
              <a:rPr lang="en-GB" sz="1800" dirty="0" err="1" smtClean="0"/>
              <a:t>Kinodvor</a:t>
            </a:r>
            <a:r>
              <a:rPr lang="en-GB" sz="1800" dirty="0" smtClean="0"/>
              <a:t>.</a:t>
            </a:r>
            <a:endParaRPr lang="sl-SI" sz="1800" i="1" dirty="0"/>
          </a:p>
          <a:p>
            <a:pPr lvl="0"/>
            <a:r>
              <a:rPr lang="sl-SI" sz="1800" dirty="0" err="1" smtClean="0"/>
              <a:t>Kelbl</a:t>
            </a:r>
            <a:r>
              <a:rPr lang="sl-SI" sz="1800" dirty="0"/>
              <a:t>, </a:t>
            </a:r>
            <a:r>
              <a:rPr lang="sl-SI" sz="1800" dirty="0" smtClean="0"/>
              <a:t>B</a:t>
            </a:r>
            <a:r>
              <a:rPr lang="en-GB" sz="1800" dirty="0" err="1" smtClean="0"/>
              <a:t>arbara</a:t>
            </a:r>
            <a:r>
              <a:rPr lang="en-GB" sz="1800" dirty="0" smtClean="0"/>
              <a:t> in </a:t>
            </a:r>
            <a:r>
              <a:rPr lang="sl-SI" sz="1800" dirty="0" smtClean="0"/>
              <a:t>Slatinšek</a:t>
            </a:r>
            <a:r>
              <a:rPr lang="sl-SI" sz="1800" dirty="0"/>
              <a:t>, P</a:t>
            </a:r>
            <a:r>
              <a:rPr lang="en-GB" sz="1800" dirty="0" err="1" smtClean="0"/>
              <a:t>etra</a:t>
            </a:r>
            <a:r>
              <a:rPr lang="en-GB" sz="1800" dirty="0" smtClean="0"/>
              <a:t>. </a:t>
            </a:r>
            <a:r>
              <a:rPr lang="en-GB" sz="1800" dirty="0" smtClean="0"/>
              <a:t>2015</a:t>
            </a:r>
            <a:r>
              <a:rPr lang="sl-SI" sz="1800" dirty="0" smtClean="0"/>
              <a:t>: </a:t>
            </a:r>
            <a:r>
              <a:rPr lang="sl-SI" sz="1800" i="1" dirty="0"/>
              <a:t>Kinobalon – refleksija zasnove </a:t>
            </a:r>
            <a:r>
              <a:rPr lang="sl-SI" sz="1800" i="1" dirty="0" smtClean="0"/>
              <a:t>programa</a:t>
            </a:r>
            <a:r>
              <a:rPr lang="en-GB" sz="1800" dirty="0" smtClean="0"/>
              <a:t>. Ljubljana: </a:t>
            </a:r>
            <a:r>
              <a:rPr lang="en-GB" sz="1800" dirty="0" err="1" smtClean="0"/>
              <a:t>Javni</a:t>
            </a:r>
            <a:r>
              <a:rPr lang="en-GB" sz="1800" dirty="0" smtClean="0"/>
              <a:t> </a:t>
            </a:r>
            <a:r>
              <a:rPr lang="en-GB" sz="1800" dirty="0" err="1" smtClean="0"/>
              <a:t>Zavod</a:t>
            </a:r>
            <a:r>
              <a:rPr lang="en-GB" sz="1800" dirty="0" smtClean="0"/>
              <a:t> </a:t>
            </a:r>
            <a:r>
              <a:rPr lang="en-GB" sz="1800" dirty="0" err="1" smtClean="0"/>
              <a:t>Kinodvor</a:t>
            </a:r>
            <a:r>
              <a:rPr lang="en-GB" sz="1800" dirty="0" smtClean="0"/>
              <a:t>.</a:t>
            </a:r>
            <a:endParaRPr lang="sl-SI" sz="1800" dirty="0"/>
          </a:p>
          <a:p>
            <a:pPr lvl="0"/>
            <a:r>
              <a:rPr lang="sl-SI" sz="1800" dirty="0" err="1"/>
              <a:t>Kelbl</a:t>
            </a:r>
            <a:r>
              <a:rPr lang="en-GB" sz="1800" dirty="0"/>
              <a:t>,</a:t>
            </a:r>
            <a:r>
              <a:rPr lang="sl-SI" sz="1800" dirty="0"/>
              <a:t> B</a:t>
            </a:r>
            <a:r>
              <a:rPr lang="en-GB" sz="1800" dirty="0" err="1" smtClean="0"/>
              <a:t>arbara</a:t>
            </a:r>
            <a:r>
              <a:rPr lang="sl-SI" sz="1800" dirty="0" smtClean="0"/>
              <a:t> </a:t>
            </a:r>
            <a:r>
              <a:rPr lang="sl-SI" sz="1800" dirty="0" smtClean="0"/>
              <a:t>in</a:t>
            </a:r>
            <a:r>
              <a:rPr lang="en-GB" sz="1800" dirty="0" smtClean="0"/>
              <a:t> </a:t>
            </a:r>
            <a:r>
              <a:rPr lang="sl-SI" sz="1800" dirty="0" smtClean="0"/>
              <a:t>Kroflič</a:t>
            </a:r>
            <a:r>
              <a:rPr lang="sl-SI" sz="1800" dirty="0"/>
              <a:t>, R</a:t>
            </a:r>
            <a:r>
              <a:rPr lang="en-GB" sz="1800" dirty="0"/>
              <a:t>obi</a:t>
            </a:r>
            <a:r>
              <a:rPr lang="sl-SI" sz="1800" dirty="0" smtClean="0"/>
              <a:t>.</a:t>
            </a:r>
            <a:r>
              <a:rPr lang="en-GB" sz="1800" dirty="0" smtClean="0"/>
              <a:t> </a:t>
            </a:r>
            <a:r>
              <a:rPr lang="en-GB" sz="1800" dirty="0" smtClean="0"/>
              <a:t>2012: “</a:t>
            </a:r>
            <a:r>
              <a:rPr lang="sl-SI" sz="1800" dirty="0" smtClean="0"/>
              <a:t>Vključevanje </a:t>
            </a:r>
            <a:r>
              <a:rPr lang="sl-SI" sz="1800" dirty="0"/>
              <a:t>kulture v vzgojno-izobraževalnem </a:t>
            </a:r>
            <a:r>
              <a:rPr lang="sl-SI" sz="1800" dirty="0" smtClean="0"/>
              <a:t>procesu</a:t>
            </a:r>
            <a:r>
              <a:rPr lang="en-GB" sz="1800" dirty="0" smtClean="0"/>
              <a:t>”. </a:t>
            </a:r>
            <a:r>
              <a:rPr lang="en-GB" sz="1800" dirty="0" err="1" smtClean="0"/>
              <a:t>Dostopno</a:t>
            </a:r>
            <a:r>
              <a:rPr lang="en-GB" sz="1800" dirty="0" smtClean="0"/>
              <a:t> </a:t>
            </a:r>
            <a:r>
              <a:rPr lang="en-GB" sz="1800" dirty="0" err="1" smtClean="0"/>
              <a:t>na</a:t>
            </a:r>
            <a:r>
              <a:rPr lang="en-GB" sz="1800" dirty="0" smtClean="0"/>
              <a:t>:</a:t>
            </a:r>
            <a:r>
              <a:rPr lang="en-GB" sz="1800" dirty="0" smtClean="0"/>
              <a:t> </a:t>
            </a:r>
            <a:r>
              <a:rPr lang="en-GB" sz="1800" dirty="0">
                <a:hlinkClick r:id="rId3"/>
              </a:rPr>
              <a:t>http://</a:t>
            </a:r>
            <a:r>
              <a:rPr lang="en-GB" sz="1800" dirty="0" smtClean="0">
                <a:hlinkClick r:id="rId3"/>
              </a:rPr>
              <a:t>www.solazaravnatelje.si/wp-content/uploads/2012/11/Delavnica-Vkljucevanje-kulture-v-VIZ-proces.pdf</a:t>
            </a:r>
            <a:r>
              <a:rPr lang="en-GB" sz="1800" dirty="0" smtClean="0"/>
              <a:t>. </a:t>
            </a:r>
            <a:endParaRPr lang="sl-SI" sz="1700" dirty="0"/>
          </a:p>
        </p:txBody>
      </p:sp>
    </p:spTree>
    <p:extLst>
      <p:ext uri="{BB962C8B-B14F-4D97-AF65-F5344CB8AC3E}">
        <p14:creationId xmlns:p14="http://schemas.microsoft.com/office/powerpoint/2010/main" val="200343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395536" y="1275606"/>
            <a:ext cx="8363272" cy="403244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2300" b="1" dirty="0"/>
              <a:t>I. Filmski odlomki in refleksija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sl-SI" sz="1200" b="1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2300" b="1" dirty="0"/>
              <a:t>II. Osnovni koncepti in metode dela v </a:t>
            </a:r>
            <a:r>
              <a:rPr lang="sl-SI" sz="2300" b="1" dirty="0" err="1"/>
              <a:t>filmskovzgojnem</a:t>
            </a:r>
            <a:r>
              <a:rPr lang="sl-SI" sz="2300" b="1" dirty="0"/>
              <a:t> programu Kinobalon, Kinodvor</a:t>
            </a:r>
            <a:br>
              <a:rPr lang="sl-SI" sz="2300" b="1" dirty="0"/>
            </a:br>
            <a:r>
              <a:rPr lang="sl-SI" sz="2300" b="1" dirty="0"/>
              <a:t> </a:t>
            </a:r>
            <a:br>
              <a:rPr lang="sl-SI" sz="2300" b="1" dirty="0"/>
            </a:br>
            <a:endParaRPr lang="sl-SI" sz="2300" dirty="0"/>
          </a:p>
        </p:txBody>
      </p:sp>
    </p:spTree>
    <p:extLst>
      <p:ext uri="{BB962C8B-B14F-4D97-AF65-F5344CB8AC3E}">
        <p14:creationId xmlns:p14="http://schemas.microsoft.com/office/powerpoint/2010/main" val="211950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Film in razred</a:t>
            </a:r>
          </a:p>
        </p:txBody>
      </p:sp>
      <p:pic>
        <p:nvPicPr>
          <p:cNvPr id="2050" name="Picture 2" descr="Rezultat iskanja slik za ritem noro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8" y="1059582"/>
            <a:ext cx="3042455" cy="20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razredni sovraÅ¾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55" y="1059582"/>
            <a:ext cx="3091231" cy="20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zultat iskanja slik za druÅ¡tvo mrtvih pesnikov fil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86" y="1063811"/>
            <a:ext cx="3001243" cy="201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3024707" y="3230828"/>
            <a:ext cx="3096279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Razredni </a:t>
            </a:r>
            <a:r>
              <a:rPr lang="sl-SI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sovražnik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(Rok Biček, 2013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7"/>
          <p:cNvSpPr/>
          <p:nvPr/>
        </p:nvSpPr>
        <p:spPr>
          <a:xfrm>
            <a:off x="24543" y="3230828"/>
            <a:ext cx="300016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Ritem norosti</a:t>
            </a:r>
            <a:r>
              <a:rPr lang="sl-SI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(Whiplash,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Damien Chazelle,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7"/>
          <p:cNvSpPr/>
          <p:nvPr/>
        </p:nvSpPr>
        <p:spPr>
          <a:xfrm>
            <a:off x="6120986" y="3235057"/>
            <a:ext cx="300016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Društvo </a:t>
            </a:r>
            <a:r>
              <a:rPr lang="sl-SI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mrtvih pesnikov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Dead Poets Society,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Weir, 1989)</a:t>
            </a:r>
            <a:endParaRPr lang="sl-SI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7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55286" y="1987227"/>
            <a:ext cx="259471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udarcev</a:t>
            </a:r>
            <a:r>
              <a:rPr lang="sl-SI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(Les quatre cents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coups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François Truffaut, 1959)</a:t>
            </a:r>
            <a:endParaRPr lang="sl-SI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608582" y="2041061"/>
            <a:ext cx="3263561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Razred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(Entre les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murs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Laurent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Cantet, 2008)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047129" y="2016097"/>
            <a:ext cx="282426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Učitelj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(Monsieur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Lazhar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Philippe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Falardeau, 2011)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001084" y="4199317"/>
            <a:ext cx="2888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Delavnica</a:t>
            </a:r>
            <a:r>
              <a:rPr lang="sl-SI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L'Atelier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Laurent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Cantet, 2017)</a:t>
            </a:r>
            <a:endParaRPr lang="sl-SI" sz="1200" dirty="0"/>
          </a:p>
        </p:txBody>
      </p:sp>
      <p:pic>
        <p:nvPicPr>
          <p:cNvPr id="1026" name="Picture 2" descr="Rezultat iskanja slik za 400 udarc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" y="126823"/>
            <a:ext cx="2550275" cy="191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pored m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32" y="2468924"/>
            <a:ext cx="3024811" cy="17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2703180" y="4154810"/>
            <a:ext cx="259471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Srednješolci</a:t>
            </a:r>
            <a:r>
              <a:rPr lang="sl-SI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(Pored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Stevan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Filipović, 2015)</a:t>
            </a:r>
            <a:endParaRPr lang="sl-SI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Rezultat iskanja slik za svobodna Å¡o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7" y="2468924"/>
            <a:ext cx="2215356" cy="16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9536" y="4076830"/>
            <a:ext cx="264046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Svobodna šola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(Approaching the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Elephant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Amanda </a:t>
            </a:r>
            <a:r>
              <a:rPr lang="sl-SI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Wilder, 2014)</a:t>
            </a:r>
            <a:endParaRPr lang="sl-SI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Rezultat iskanja slik za entre le mur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/>
          <a:stretch/>
        </p:blipFill>
        <p:spPr bwMode="auto">
          <a:xfrm>
            <a:off x="2703180" y="123478"/>
            <a:ext cx="3313117" cy="19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zultat iskanja slik za uÄitelj lazh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94" y="114785"/>
            <a:ext cx="3011979" cy="19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zultat iskanja slik za cantet ateli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50" y="2463474"/>
            <a:ext cx="3031981" cy="17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avokotnik 18"/>
          <p:cNvSpPr/>
          <p:nvPr/>
        </p:nvSpPr>
        <p:spPr>
          <a:xfrm>
            <a:off x="4499992" y="4593895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Drugi filmi, ki so na voljo: </a:t>
            </a:r>
            <a:r>
              <a:rPr lang="sl-SI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http://www.kinodvor.org/za-sole/</a:t>
            </a:r>
            <a:endParaRPr lang="sl-SI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b="1" dirty="0">
                <a:solidFill>
                  <a:srgbClr val="FF0000"/>
                </a:solidFill>
              </a:rPr>
              <a:t>Primerjava uvodnih sekvenc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750945"/>
            <a:ext cx="8363272" cy="38370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1800" u="sng" dirty="0"/>
              <a:t>1. Ritem norosti</a:t>
            </a:r>
            <a:endParaRPr lang="sl-SI" sz="1800" dirty="0"/>
          </a:p>
          <a:p>
            <a:pPr marL="0" indent="0">
              <a:buNone/>
            </a:pPr>
            <a:r>
              <a:rPr lang="sl-SI" sz="1800" dirty="0"/>
              <a:t>Kako se film začne? Kaj smo zaznali? Najprej zvok ali sliko? Na kaj spominja zvok? </a:t>
            </a:r>
          </a:p>
          <a:p>
            <a:pPr marL="0" indent="0">
              <a:buNone/>
            </a:pPr>
            <a:r>
              <a:rPr lang="sl-SI" sz="1800" dirty="0"/>
              <a:t>Vzpostavitev likov? Vzdušje prvega kadra? Prvi prizor, ko vidimo </a:t>
            </a:r>
            <a:r>
              <a:rPr lang="sl-SI" sz="1800" dirty="0" err="1"/>
              <a:t>Fletcherja</a:t>
            </a:r>
            <a:r>
              <a:rPr lang="sl-SI" sz="1800" dirty="0"/>
              <a:t>? Dialog – kaj izvemo? Kako posneto? Ritem? Kaj nam prizor pove o odnosu med njima? Konec sekvence? </a:t>
            </a:r>
          </a:p>
          <a:p>
            <a:pPr marL="0" indent="0">
              <a:buNone/>
            </a:pPr>
            <a:r>
              <a:rPr lang="sl-SI" sz="1800" dirty="0"/>
              <a:t>Primerjava z glasbenimi filmi </a:t>
            </a:r>
          </a:p>
          <a:p>
            <a:pPr marL="0" indent="0">
              <a:buNone/>
            </a:pPr>
            <a:r>
              <a:rPr lang="sl-SI" sz="1800" dirty="0"/>
              <a:t> </a:t>
            </a:r>
          </a:p>
          <a:p>
            <a:pPr marL="0" indent="0">
              <a:buNone/>
            </a:pPr>
            <a:r>
              <a:rPr lang="sl-SI" sz="1800" u="sng" dirty="0"/>
              <a:t>2. Razredni sovražnik </a:t>
            </a:r>
            <a:endParaRPr lang="sl-SI" sz="1800" dirty="0"/>
          </a:p>
          <a:p>
            <a:pPr marL="0" indent="0">
              <a:buNone/>
            </a:pPr>
            <a:r>
              <a:rPr lang="sl-SI" sz="1800" dirty="0"/>
              <a:t>Liki? Primerjava razredničarka, Zupan? </a:t>
            </a:r>
          </a:p>
          <a:p>
            <a:pPr marL="0" indent="0">
              <a:buNone/>
            </a:pPr>
            <a:r>
              <a:rPr lang="sl-SI" sz="1800" dirty="0"/>
              <a:t>Kamera? Osredotočena na lik ali občutek razreda? Tipi učencev?</a:t>
            </a:r>
          </a:p>
          <a:p>
            <a:pPr marL="0" indent="0">
              <a:buNone/>
            </a:pPr>
            <a:r>
              <a:rPr lang="sl-SI" sz="1800" dirty="0"/>
              <a:t>Vtis dokumentarnosti.</a:t>
            </a:r>
          </a:p>
          <a:p>
            <a:pPr marL="0" indent="0">
              <a:buNone/>
            </a:pPr>
            <a:r>
              <a:rPr lang="sl-SI" sz="1800" dirty="0"/>
              <a:t> </a:t>
            </a:r>
          </a:p>
          <a:p>
            <a:pPr marL="0" indent="0">
              <a:buNone/>
            </a:pPr>
            <a:r>
              <a:rPr lang="sl-SI" sz="1800" u="sng" dirty="0"/>
              <a:t>3. Društvo mrtvih pesnikov </a:t>
            </a:r>
            <a:endParaRPr lang="sl-SI" sz="1800" dirty="0"/>
          </a:p>
          <a:p>
            <a:pPr marL="0" indent="0">
              <a:buNone/>
            </a:pPr>
            <a:r>
              <a:rPr lang="sl-SI" sz="1800" dirty="0"/>
              <a:t>Prvi prizor – kaj vidimo? </a:t>
            </a:r>
          </a:p>
          <a:p>
            <a:pPr marL="0" indent="0">
              <a:buNone/>
            </a:pPr>
            <a:r>
              <a:rPr lang="sl-SI" sz="1800" dirty="0"/>
              <a:t>Katere vrednote izpostavlja odlomek? </a:t>
            </a:r>
          </a:p>
          <a:p>
            <a:pPr marL="0" indent="0">
              <a:buNone/>
            </a:pPr>
            <a:r>
              <a:rPr lang="sl-SI" sz="1800" dirty="0"/>
              <a:t>Tradicija/rituali </a:t>
            </a:r>
          </a:p>
          <a:p>
            <a:pPr marL="0" indent="0">
              <a:buNone/>
            </a:pPr>
            <a:r>
              <a:rPr lang="sl-SI" sz="1800" dirty="0"/>
              <a:t>Kje se dogaja? Kako scenografija podpira zgornje?</a:t>
            </a:r>
          </a:p>
          <a:p>
            <a:pPr marL="0" indent="0">
              <a:buNone/>
            </a:pPr>
            <a:r>
              <a:rPr lang="sl-SI" sz="1800" dirty="0"/>
              <a:t>Prizor poslavljanja: spremembe: vzdušje, način kadriranja, zvok, luč, dogajanje</a:t>
            </a:r>
          </a:p>
        </p:txBody>
      </p:sp>
    </p:spTree>
    <p:extLst>
      <p:ext uri="{BB962C8B-B14F-4D97-AF65-F5344CB8AC3E}">
        <p14:creationId xmlns:p14="http://schemas.microsoft.com/office/powerpoint/2010/main" val="163343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b="1" dirty="0">
                <a:solidFill>
                  <a:srgbClr val="FF0000"/>
                </a:solidFill>
              </a:rPr>
              <a:t>Primerjava treh filmov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750945"/>
            <a:ext cx="8363272" cy="3837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400" dirty="0"/>
              <a:t>Primerjava vseh treh filmov – podobnosti, razlike? </a:t>
            </a:r>
          </a:p>
          <a:p>
            <a:pPr lvl="0"/>
            <a:r>
              <a:rPr lang="sl-SI" sz="1400" dirty="0"/>
              <a:t>liki: podobnosti/razlike; razred/posamezniki; odnos učitelj – učenci</a:t>
            </a:r>
          </a:p>
          <a:p>
            <a:pPr lvl="0"/>
            <a:r>
              <a:rPr lang="sl-SI" sz="1400" dirty="0"/>
              <a:t>rituali</a:t>
            </a:r>
          </a:p>
          <a:p>
            <a:pPr lvl="0"/>
            <a:r>
              <a:rPr lang="sl-SI" sz="1400" dirty="0"/>
              <a:t>način snemanja</a:t>
            </a:r>
          </a:p>
          <a:p>
            <a:pPr lvl="0"/>
            <a:r>
              <a:rPr lang="sl-SI" sz="1400" dirty="0"/>
              <a:t>vzdušje – tematika </a:t>
            </a:r>
          </a:p>
          <a:p>
            <a:pPr lvl="0"/>
            <a:r>
              <a:rPr lang="sl-SI" sz="1400" dirty="0"/>
              <a:t>čas</a:t>
            </a:r>
          </a:p>
          <a:p>
            <a:pPr marL="0" indent="0">
              <a:buNone/>
            </a:pPr>
            <a:r>
              <a:rPr lang="sl-SI" sz="1400" dirty="0"/>
              <a:t>Funkcija uvodnih sekvenc?</a:t>
            </a:r>
          </a:p>
        </p:txBody>
      </p:sp>
    </p:spTree>
    <p:extLst>
      <p:ext uri="{BB962C8B-B14F-4D97-AF65-F5344CB8AC3E}">
        <p14:creationId xmlns:p14="http://schemas.microsoft.com/office/powerpoint/2010/main" val="279642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b="1" dirty="0">
                <a:solidFill>
                  <a:srgbClr val="FF0000"/>
                </a:solidFill>
              </a:rPr>
              <a:t>Prve učne ure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750945"/>
            <a:ext cx="8363272" cy="3837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1400" u="sng" dirty="0"/>
              <a:t>4. Ritem norosti</a:t>
            </a:r>
            <a:endParaRPr lang="sl-SI" sz="1400" dirty="0"/>
          </a:p>
          <a:p>
            <a:pPr marL="0" indent="0">
              <a:buNone/>
            </a:pPr>
            <a:r>
              <a:rPr lang="sl-SI" sz="1400" dirty="0"/>
              <a:t>Vojaško urjenje – poudarki? Kakšen učitelj je </a:t>
            </a:r>
            <a:r>
              <a:rPr lang="sl-SI" sz="1400" dirty="0" err="1"/>
              <a:t>Fletcher</a:t>
            </a:r>
            <a:r>
              <a:rPr lang="sl-SI" sz="1400" dirty="0"/>
              <a:t>? Kako to vidimo?</a:t>
            </a:r>
          </a:p>
          <a:p>
            <a:pPr marL="0" indent="0">
              <a:buNone/>
            </a:pPr>
            <a:r>
              <a:rPr lang="sl-SI" sz="1400" dirty="0"/>
              <a:t>Kako se počuti Andrew?</a:t>
            </a:r>
          </a:p>
          <a:p>
            <a:pPr marL="0" indent="0">
              <a:buNone/>
            </a:pPr>
            <a:r>
              <a:rPr lang="sl-SI" sz="1400" dirty="0"/>
              <a:t>Spremembe ob </a:t>
            </a:r>
            <a:r>
              <a:rPr lang="sl-SI" sz="1400" dirty="0" err="1"/>
              <a:t>Fletcherjevi</a:t>
            </a:r>
            <a:r>
              <a:rPr lang="sl-SI" sz="1400" dirty="0"/>
              <a:t> vrnitvi? Trenutek topline?</a:t>
            </a:r>
            <a:r>
              <a:rPr lang="sl-SI" sz="1400" i="1" dirty="0"/>
              <a:t> </a:t>
            </a:r>
            <a:r>
              <a:rPr lang="sl-SI" sz="1400" dirty="0"/>
              <a:t>Kako se to vidi?</a:t>
            </a:r>
            <a:r>
              <a:rPr lang="sl-SI" sz="1400" i="1" dirty="0"/>
              <a:t> </a:t>
            </a:r>
            <a:endParaRPr lang="sl-SI" sz="1400" dirty="0"/>
          </a:p>
          <a:p>
            <a:pPr marL="0" indent="0">
              <a:buNone/>
            </a:pPr>
            <a:r>
              <a:rPr lang="sl-SI" sz="1400" dirty="0"/>
              <a:t> </a:t>
            </a:r>
          </a:p>
          <a:p>
            <a:pPr marL="0" indent="0">
              <a:buNone/>
            </a:pPr>
            <a:r>
              <a:rPr lang="sl-SI" sz="1400" u="sng" dirty="0"/>
              <a:t>5. Razredni sovražnik </a:t>
            </a:r>
            <a:endParaRPr lang="sl-SI" sz="1400" dirty="0"/>
          </a:p>
          <a:p>
            <a:pPr marL="0" indent="0">
              <a:buNone/>
            </a:pPr>
            <a:r>
              <a:rPr lang="sl-SI" sz="1400" dirty="0"/>
              <a:t>Kateri liki se vzpostavijo v razredu? Kako je izpostavljena Sabina? Barve? </a:t>
            </a:r>
          </a:p>
          <a:p>
            <a:pPr marL="0" indent="0">
              <a:buNone/>
            </a:pPr>
            <a:r>
              <a:rPr lang="sl-SI" sz="1400" dirty="0"/>
              <a:t>Kako Zupan vzpostavi avtoriteto? Kaj se zgodi, ko vstopi? Zakaj ste vstali? (</a:t>
            </a:r>
            <a:r>
              <a:rPr lang="sl-SI" sz="1400" i="1" dirty="0"/>
              <a:t>Primerjava </a:t>
            </a:r>
            <a:r>
              <a:rPr lang="sl-SI" sz="1400" i="1" dirty="0" err="1"/>
              <a:t>Fletcher</a:t>
            </a:r>
            <a:r>
              <a:rPr lang="sl-SI" sz="1400" i="1" dirty="0"/>
              <a:t>.</a:t>
            </a:r>
            <a:r>
              <a:rPr lang="sl-SI" sz="1400" dirty="0"/>
              <a:t>)</a:t>
            </a:r>
            <a:r>
              <a:rPr lang="sl-SI" sz="1400" i="1" dirty="0"/>
              <a:t> </a:t>
            </a:r>
            <a:r>
              <a:rPr lang="sl-SI" sz="1400" dirty="0"/>
              <a:t>Odziv dijakov.</a:t>
            </a:r>
          </a:p>
          <a:p>
            <a:pPr marL="0" indent="0">
              <a:buNone/>
            </a:pPr>
            <a:r>
              <a:rPr lang="sl-SI" sz="1400" dirty="0"/>
              <a:t>Poudarjena ločenost med učiteljem in dijaki.</a:t>
            </a:r>
          </a:p>
          <a:p>
            <a:pPr marL="0" indent="0">
              <a:buNone/>
            </a:pPr>
            <a:r>
              <a:rPr lang="sl-SI" sz="1400" dirty="0"/>
              <a:t>Primerjava sloga</a:t>
            </a:r>
            <a:r>
              <a:rPr lang="sl-SI" sz="1400" i="1" dirty="0"/>
              <a:t>.</a:t>
            </a:r>
            <a:endParaRPr lang="sl-SI" sz="1400" dirty="0"/>
          </a:p>
          <a:p>
            <a:pPr marL="0" indent="0">
              <a:buNone/>
            </a:pPr>
            <a:r>
              <a:rPr lang="sl-SI" sz="1400" dirty="0"/>
              <a:t> </a:t>
            </a:r>
          </a:p>
          <a:p>
            <a:pPr marL="0" indent="0">
              <a:buNone/>
            </a:pPr>
            <a:r>
              <a:rPr lang="sl-SI" sz="1400" u="sng" dirty="0"/>
              <a:t>6. Društvo mrtvih pesnikov </a:t>
            </a:r>
            <a:endParaRPr lang="sl-SI" sz="1400" dirty="0"/>
          </a:p>
          <a:p>
            <a:pPr marL="0" indent="0">
              <a:buNone/>
            </a:pPr>
            <a:r>
              <a:rPr lang="sl-SI" sz="1400" dirty="0"/>
              <a:t>Profesorji, kontrast s </a:t>
            </a:r>
            <a:r>
              <a:rPr lang="sl-SI" sz="1400" dirty="0" err="1"/>
              <a:t>Keatingom</a:t>
            </a:r>
            <a:r>
              <a:rPr lang="sl-SI" sz="1400" dirty="0"/>
              <a:t>. Odziv dijakov</a:t>
            </a:r>
            <a:r>
              <a:rPr lang="sl-SI" sz="1400" i="1" dirty="0"/>
              <a:t> </a:t>
            </a:r>
            <a:r>
              <a:rPr lang="sl-SI" sz="1400" dirty="0"/>
              <a:t>na </a:t>
            </a:r>
            <a:r>
              <a:rPr lang="sl-SI" sz="1400" dirty="0" err="1"/>
              <a:t>Keatingovo</a:t>
            </a:r>
            <a:r>
              <a:rPr lang="sl-SI" sz="1400" dirty="0"/>
              <a:t> drugačnost.</a:t>
            </a:r>
            <a:br>
              <a:rPr lang="sl-SI" sz="1400" dirty="0"/>
            </a:br>
            <a:r>
              <a:rPr lang="sl-SI" sz="1400" dirty="0"/>
              <a:t>Kako se jim približa? Katere teme odpira? Kako jih motivira?</a:t>
            </a:r>
          </a:p>
          <a:p>
            <a:pPr marL="0" indent="0">
              <a:buNone/>
            </a:pPr>
            <a:r>
              <a:rPr lang="sl-SI" sz="1400" dirty="0"/>
              <a:t>Kje je kamera? </a:t>
            </a:r>
          </a:p>
        </p:txBody>
      </p:sp>
    </p:spTree>
    <p:extLst>
      <p:ext uri="{BB962C8B-B14F-4D97-AF65-F5344CB8AC3E}">
        <p14:creationId xmlns:p14="http://schemas.microsoft.com/office/powerpoint/2010/main" val="269953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565571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Osnovna vprašanja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627534"/>
            <a:ext cx="8686800" cy="3888432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800" dirty="0"/>
              <a:t>Kaj smo videli in kaj slišali?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800" dirty="0"/>
              <a:t>Kako smo to razumeli?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800" dirty="0"/>
              <a:t>Kdo so liki in kakšni so odnosi med njimi?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800" dirty="0"/>
              <a:t>Kako nam je film to pokazal?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800" dirty="0"/>
              <a:t>Kakšen pomen ima za nas posamezen lik, prizor, zgodba? S čim je film to spodbudil?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800" dirty="0"/>
              <a:t>Kako bi sami ravnali? Opredeljujemo se do videnega.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800" dirty="0"/>
              <a:t>Katere teme odpira film in na kakšen način?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800" dirty="0"/>
              <a:t>Kako so film videli in razumeli drugi gledalci?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800" dirty="0"/>
              <a:t>Smo videli že kak podoben film ali film, ki isto tematiko obravnava na drugačen način? / Primerjamo film z drugimi filmi istega avtorja.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endParaRPr lang="sl-SI" sz="18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14198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Pogovor – načela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750945"/>
            <a:ext cx="8363272" cy="403244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700" b="1" dirty="0"/>
              <a:t>Izhajamo iz filma, iz neposrednega stika z umetniškim delom</a:t>
            </a:r>
          </a:p>
          <a:p>
            <a:pPr>
              <a:spcBef>
                <a:spcPts val="0"/>
              </a:spcBef>
            </a:pPr>
            <a:r>
              <a:rPr lang="sl-SI" sz="1700" b="1" dirty="0"/>
              <a:t>Spodbujamo raziskovanje in opisovanje osebnega doživljanja</a:t>
            </a:r>
          </a:p>
          <a:p>
            <a:pPr lvl="1">
              <a:spcBef>
                <a:spcPts val="0"/>
              </a:spcBef>
            </a:pPr>
            <a:r>
              <a:rPr lang="sl-SI" sz="1700" dirty="0"/>
              <a:t>osnova je gledalčevo doživetje filma</a:t>
            </a:r>
          </a:p>
          <a:p>
            <a:pPr lvl="1">
              <a:spcBef>
                <a:spcPts val="0"/>
              </a:spcBef>
            </a:pPr>
            <a:r>
              <a:rPr lang="sl-SI" sz="1700" dirty="0"/>
              <a:t>iskanje pomena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700" dirty="0"/>
              <a:t>ni pravilnih in napačnih odgovorov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700" b="1" dirty="0"/>
              <a:t>Spoznavanje pomena filma skozi izkušnjo, in ne poučevanje o filmu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700" b="1" dirty="0"/>
              <a:t>Dialog, upoštevanje različnih mnenj in argumentacija -&gt; obogatitev razumevanja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700" b="1" dirty="0"/>
              <a:t>Enakovredna vloga mladih in odraslih, priložnost za drugačne metode dela, izkustveno učenje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sl-SI" sz="1700" b="1" dirty="0"/>
              <a:t>Spodbujati občutljivost za filmski izraz</a:t>
            </a:r>
            <a:endParaRPr lang="sl-SI" sz="1700" dirty="0"/>
          </a:p>
        </p:txBody>
      </p:sp>
    </p:spTree>
    <p:extLst>
      <p:ext uri="{BB962C8B-B14F-4D97-AF65-F5344CB8AC3E}">
        <p14:creationId xmlns:p14="http://schemas.microsoft.com/office/powerpoint/2010/main" val="259798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828</Words>
  <Application>Microsoft Office PowerPoint</Application>
  <PresentationFormat>Diaprojekcija na zaslonu (16:9)</PresentationFormat>
  <Paragraphs>111</Paragraphs>
  <Slides>13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Officeova tema</vt:lpstr>
      <vt:lpstr>Filmski razred s pogovorom do razumevanja filma</vt:lpstr>
      <vt:lpstr>PowerPointova predstavitev</vt:lpstr>
      <vt:lpstr>Film in razred</vt:lpstr>
      <vt:lpstr>PowerPointova predstavitev</vt:lpstr>
      <vt:lpstr>Primerjava uvodnih sekvenc</vt:lpstr>
      <vt:lpstr>Primerjava treh filmov</vt:lpstr>
      <vt:lpstr>Prve učne ure</vt:lpstr>
      <vt:lpstr>Osnovna vprašanja</vt:lpstr>
      <vt:lpstr>Pogovor – načela</vt:lpstr>
      <vt:lpstr>Kontinuiteta in postopnost</vt:lpstr>
      <vt:lpstr>Vloga odraslega</vt:lpstr>
      <vt:lpstr>Vloga odraslega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yfyfdS&lt;fv</dc:title>
  <dc:creator>Uporabnik</dc:creator>
  <cp:lastModifiedBy>zalazagar97@gmail.com</cp:lastModifiedBy>
  <cp:revision>179</cp:revision>
  <dcterms:created xsi:type="dcterms:W3CDTF">2013-03-21T13:46:56Z</dcterms:created>
  <dcterms:modified xsi:type="dcterms:W3CDTF">2018-11-27T13:16:37Z</dcterms:modified>
</cp:coreProperties>
</file>