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325" r:id="rId3"/>
    <p:sldId id="337" r:id="rId4"/>
    <p:sldId id="338" r:id="rId5"/>
    <p:sldId id="391" r:id="rId6"/>
    <p:sldId id="392" r:id="rId7"/>
    <p:sldId id="369" r:id="rId8"/>
    <p:sldId id="339" r:id="rId9"/>
    <p:sldId id="393" r:id="rId10"/>
    <p:sldId id="394" r:id="rId11"/>
    <p:sldId id="397" r:id="rId12"/>
    <p:sldId id="395" r:id="rId13"/>
    <p:sldId id="351" r:id="rId14"/>
    <p:sldId id="370" r:id="rId15"/>
    <p:sldId id="340" r:id="rId16"/>
    <p:sldId id="398" r:id="rId17"/>
    <p:sldId id="396" r:id="rId18"/>
    <p:sldId id="341" r:id="rId19"/>
    <p:sldId id="377" r:id="rId20"/>
    <p:sldId id="378" r:id="rId21"/>
    <p:sldId id="399" r:id="rId22"/>
    <p:sldId id="400" r:id="rId23"/>
    <p:sldId id="382" r:id="rId24"/>
    <p:sldId id="401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08"/>
    <a:srgbClr val="E6BA00"/>
    <a:srgbClr val="DAB000"/>
    <a:srgbClr val="BFB605"/>
    <a:srgbClr val="C49F00"/>
    <a:srgbClr val="C8A200"/>
    <a:srgbClr val="0072C8"/>
    <a:srgbClr val="0081E2"/>
    <a:srgbClr val="007AD6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37" autoAdjust="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7C6-7596-4878-A4BC-552ADBC811F1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953-A5DC-4F66-AC4E-578F2BB78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30C0-0691-4523-9D14-CA0D436DA544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1726-B109-4E8D-BC1F-B4038804FF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5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0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0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9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1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6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7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 filma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film – doživljam svet</a:t>
            </a:r>
          </a:p>
        </p:txBody>
      </p:sp>
    </p:spTree>
    <p:extLst>
      <p:ext uri="{BB962C8B-B14F-4D97-AF65-F5344CB8AC3E}">
        <p14:creationId xmlns:p14="http://schemas.microsoft.com/office/powerpoint/2010/main" val="58788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pomenskost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5"/>
            <a:ext cx="7848872" cy="33123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 in tipi pomenov</a:t>
            </a:r>
          </a:p>
          <a:p>
            <a:pPr marL="0" indent="0">
              <a:buNone/>
            </a:pPr>
            <a:endParaRPr lang="sl-SI" sz="12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b="1" dirty="0" err="1">
                <a:cs typeface="Times New Roman" pitchFamily="18" charset="0"/>
              </a:rPr>
              <a:t>referencialni</a:t>
            </a:r>
            <a:r>
              <a:rPr lang="sl-SI" sz="2200" b="1" dirty="0">
                <a:cs typeface="Times New Roman" pitchFamily="18" charset="0"/>
              </a:rPr>
              <a:t> </a:t>
            </a:r>
            <a:r>
              <a:rPr lang="sl-SI" sz="2200" dirty="0">
                <a:cs typeface="Times New Roman" pitchFamily="18" charset="0"/>
              </a:rPr>
              <a:t>(nanašalni) pomen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12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b="1" dirty="0">
                <a:cs typeface="Times New Roman" pitchFamily="18" charset="0"/>
              </a:rPr>
              <a:t>eksplicitni </a:t>
            </a:r>
            <a:r>
              <a:rPr lang="sl-SI" sz="2200" dirty="0">
                <a:cs typeface="Times New Roman" pitchFamily="18" charset="0"/>
              </a:rPr>
              <a:t>(jasno izražen) pomen</a:t>
            </a:r>
          </a:p>
          <a:p>
            <a:pPr marL="719138" indent="-358775">
              <a:buNone/>
            </a:pPr>
            <a:r>
              <a:rPr lang="sl-SI" sz="1200" dirty="0">
                <a:cs typeface="Times New Roman" pitchFamily="18" charset="0"/>
              </a:rPr>
              <a:t>     </a:t>
            </a:r>
            <a:endParaRPr lang="sl-SI" sz="12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b="1" dirty="0">
                <a:cs typeface="Times New Roman" pitchFamily="18" charset="0"/>
              </a:rPr>
              <a:t>implicitni </a:t>
            </a:r>
            <a:r>
              <a:rPr lang="sl-SI" sz="2200" dirty="0">
                <a:cs typeface="Times New Roman" pitchFamily="18" charset="0"/>
              </a:rPr>
              <a:t>(vsebovani)</a:t>
            </a:r>
            <a:r>
              <a:rPr lang="sl-SI" sz="2200" b="1" dirty="0">
                <a:cs typeface="Times New Roman" pitchFamily="18" charset="0"/>
              </a:rPr>
              <a:t> </a:t>
            </a:r>
            <a:r>
              <a:rPr lang="sl-SI" sz="2200" dirty="0">
                <a:cs typeface="Times New Roman" pitchFamily="18" charset="0"/>
              </a:rPr>
              <a:t>pomen</a:t>
            </a:r>
          </a:p>
          <a:p>
            <a:pPr marL="719138" indent="-358775">
              <a:buNone/>
            </a:pPr>
            <a:r>
              <a:rPr lang="sl-SI" sz="1200" dirty="0">
                <a:cs typeface="Times New Roman" pitchFamily="18" charset="0"/>
              </a:rPr>
              <a:t>  </a:t>
            </a:r>
            <a:endParaRPr lang="sl-SI" sz="12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200" b="1" dirty="0">
                <a:cs typeface="Times New Roman" pitchFamily="18" charset="0"/>
              </a:rPr>
              <a:t>simptomatični </a:t>
            </a:r>
            <a:r>
              <a:rPr lang="sl-SI" sz="2200" dirty="0">
                <a:cs typeface="Times New Roman" pitchFamily="18" charset="0"/>
              </a:rPr>
              <a:t>(vrednostni) </a:t>
            </a:r>
            <a:r>
              <a:rPr lang="sl-SI" sz="2200" b="1" dirty="0">
                <a:cs typeface="Times New Roman" pitchFamily="18" charset="0"/>
              </a:rPr>
              <a:t>pomen</a:t>
            </a:r>
          </a:p>
          <a:p>
            <a:pPr marL="0" indent="0">
              <a:buNone/>
            </a:pPr>
            <a:r>
              <a:rPr lang="sl-SI" sz="1800" dirty="0">
                <a:cs typeface="Times New Roman" pitchFamily="18" charset="0"/>
              </a:rPr>
              <a:t>     </a:t>
            </a:r>
            <a:endParaRPr lang="sl-SI" sz="1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5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pomenskost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48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referencialni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pomen</a:t>
            </a:r>
          </a:p>
          <a:p>
            <a:pPr marL="360363" indent="-360363">
              <a:buNone/>
            </a:pPr>
            <a:r>
              <a:rPr lang="sl-SI" sz="8000" dirty="0">
                <a:cs typeface="Times New Roman" pitchFamily="18" charset="0"/>
              </a:rPr>
              <a:t>    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000" dirty="0">
                <a:cs typeface="Times New Roman" pitchFamily="18" charset="0"/>
              </a:rPr>
              <a:t>utemeljen na gledalčevem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poznavanju</a:t>
            </a:r>
            <a:r>
              <a:rPr lang="sl-SI" sz="8000" b="1" dirty="0">
                <a:cs typeface="Times New Roman" pitchFamily="18" charset="0"/>
              </a:rPr>
              <a:t> okoliščin </a:t>
            </a:r>
            <a:r>
              <a:rPr lang="sl-SI" sz="8000" dirty="0">
                <a:cs typeface="Times New Roman" pitchFamily="18" charset="0"/>
              </a:rPr>
              <a:t>oziroma </a:t>
            </a:r>
            <a:r>
              <a:rPr lang="sl-SI" sz="8000" b="1" dirty="0">
                <a:cs typeface="Times New Roman" pitchFamily="18" charset="0"/>
              </a:rPr>
              <a:t>dejstev</a:t>
            </a:r>
            <a:r>
              <a:rPr lang="sl-SI" sz="8000" dirty="0">
                <a:cs typeface="Times New Roman" pitchFamily="18" charset="0"/>
              </a:rPr>
              <a:t>, o katerih film pripoveduje</a:t>
            </a:r>
            <a:endParaRPr lang="sl-SI" sz="80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    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000" dirty="0">
                <a:cs typeface="Times New Roman" pitchFamily="18" charset="0"/>
              </a:rPr>
              <a:t>nanaša se na stvari ali kraje, </a:t>
            </a:r>
            <a:r>
              <a:rPr lang="sl-SI" sz="8000" b="1" dirty="0">
                <a:cs typeface="Times New Roman" pitchFamily="18" charset="0"/>
              </a:rPr>
              <a:t>ki so že predhodno pomensko strukturirani 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eksplicitni pomen</a:t>
            </a:r>
          </a:p>
          <a:p>
            <a:pPr marL="360363" indent="-360363">
              <a:buNone/>
            </a:pPr>
            <a:r>
              <a:rPr lang="sl-SI" sz="8000" dirty="0">
                <a:cs typeface="Times New Roman" pitchFamily="18" charset="0"/>
              </a:rPr>
              <a:t>    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*jasen</a:t>
            </a:r>
            <a:r>
              <a:rPr lang="sl-SI" sz="8000" dirty="0">
                <a:cs typeface="Times New Roman" pitchFamily="18" charset="0"/>
              </a:rPr>
              <a:t> oziroma </a:t>
            </a:r>
            <a:r>
              <a:rPr lang="sl-SI" sz="8000" b="1" dirty="0">
                <a:cs typeface="Times New Roman" pitchFamily="18" charset="0"/>
              </a:rPr>
              <a:t>nedvoumen</a:t>
            </a:r>
            <a:r>
              <a:rPr lang="sl-SI" sz="8000" dirty="0">
                <a:cs typeface="Times New Roman" pitchFamily="18" charset="0"/>
              </a:rPr>
              <a:t> pomen izhaja </a:t>
            </a:r>
            <a:r>
              <a:rPr lang="sl-SI" sz="8000" b="1" dirty="0">
                <a:cs typeface="Times New Roman" pitchFamily="18" charset="0"/>
              </a:rPr>
              <a:t>iz filma kot celote</a:t>
            </a:r>
            <a:r>
              <a:rPr lang="sl-SI" sz="8000" dirty="0">
                <a:cs typeface="Times New Roman" pitchFamily="18" charset="0"/>
              </a:rPr>
              <a:t>; podaja najosnovnejše poteze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filmskega sporočila </a:t>
            </a:r>
            <a:r>
              <a:rPr lang="sl-SI" sz="8000" dirty="0">
                <a:cs typeface="Times New Roman" pitchFamily="18" charset="0"/>
              </a:rPr>
              <a:t>in govori 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splošnih</a:t>
            </a:r>
            <a:r>
              <a:rPr lang="sl-SI" sz="8000" b="1" dirty="0">
                <a:cs typeface="Times New Roman" pitchFamily="18" charset="0"/>
              </a:rPr>
              <a:t> stvareh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implicitni pomen</a:t>
            </a:r>
          </a:p>
          <a:p>
            <a:pPr marL="360363" indent="-360363">
              <a:buNone/>
            </a:pPr>
            <a:r>
              <a:rPr lang="sl-SI" sz="8000" dirty="0">
                <a:cs typeface="Times New Roman" pitchFamily="18" charset="0"/>
              </a:rPr>
              <a:t>    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*notranji</a:t>
            </a:r>
            <a:r>
              <a:rPr lang="sl-SI" sz="8000" dirty="0">
                <a:cs typeface="Times New Roman" pitchFamily="18" charset="0"/>
              </a:rPr>
              <a:t> oziroma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nedoločno</a:t>
            </a:r>
            <a:r>
              <a:rPr lang="sl-SI" sz="8000" b="1" dirty="0">
                <a:cs typeface="Times New Roman" pitchFamily="18" charset="0"/>
              </a:rPr>
              <a:t> izražen </a:t>
            </a:r>
            <a:r>
              <a:rPr lang="sl-SI" sz="8000" dirty="0">
                <a:cs typeface="Times New Roman" pitchFamily="18" charset="0"/>
              </a:rPr>
              <a:t>pomen podaja odgovor na vprašanje 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poanti </a:t>
            </a:r>
            <a:r>
              <a:rPr lang="sl-SI" sz="8000" b="1" dirty="0">
                <a:cs typeface="Times New Roman" pitchFamily="18" charset="0"/>
              </a:rPr>
              <a:t>filma</a:t>
            </a:r>
            <a:r>
              <a:rPr lang="sl-SI" sz="8000" dirty="0">
                <a:cs typeface="Times New Roman" pitchFamily="18" charset="0"/>
              </a:rPr>
              <a:t>; sestavljajo ga </a:t>
            </a:r>
            <a:r>
              <a:rPr lang="sl-SI" sz="8000" b="1" dirty="0">
                <a:cs typeface="Times New Roman" pitchFamily="18" charset="0"/>
              </a:rPr>
              <a:t>asociacije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b="1" dirty="0">
                <a:cs typeface="Times New Roman" pitchFamily="18" charset="0"/>
              </a:rPr>
              <a:t>povezave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sklepi</a:t>
            </a:r>
            <a:r>
              <a:rPr lang="sl-SI" sz="8000" dirty="0">
                <a:cs typeface="Times New Roman" pitchFamily="18" charset="0"/>
              </a:rPr>
              <a:t>, ki si jih gledalec ustvari na osnovi eksplicitnega pomena – predstavlja obliko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interpretacije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simptomatični pomen</a:t>
            </a:r>
          </a:p>
          <a:p>
            <a:pPr marL="360363" indent="-360363">
              <a:buNone/>
            </a:pPr>
            <a:r>
              <a:rPr lang="sl-SI" sz="8000" dirty="0">
                <a:cs typeface="Times New Roman" pitchFamily="18" charset="0"/>
              </a:rPr>
              <a:t>    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000" dirty="0">
                <a:cs typeface="Times New Roman" pitchFamily="18" charset="0"/>
              </a:rPr>
              <a:t>vzpostavlja se na osnovi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vrednot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prepričanj</a:t>
            </a:r>
            <a:r>
              <a:rPr lang="sl-SI" sz="8000" dirty="0">
                <a:cs typeface="Times New Roman" pitchFamily="18" charset="0"/>
              </a:rPr>
              <a:t> (navezuje se na kulturna, družbena, politična, religiozna, rasna, spolna … vprašanja), ki jih zaznavamo v filmu – prenaša določila </a:t>
            </a:r>
            <a:r>
              <a:rPr lang="sl-SI" sz="8000" b="1" dirty="0">
                <a:cs typeface="Times New Roman" pitchFamily="18" charset="0"/>
              </a:rPr>
              <a:t>idejnih</a:t>
            </a:r>
            <a:r>
              <a:rPr lang="sl-SI" sz="8000" dirty="0">
                <a:cs typeface="Times New Roman" pitchFamily="18" charset="0"/>
              </a:rPr>
              <a:t> ali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ideoloških</a:t>
            </a:r>
            <a:r>
              <a:rPr lang="sl-SI" sz="8000" b="1" dirty="0">
                <a:cs typeface="Times New Roman" pitchFamily="18" charset="0"/>
              </a:rPr>
              <a:t> pojmovanj </a:t>
            </a: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4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realizem in </a:t>
            </a:r>
            <a:r>
              <a:rPr lang="sl-SI" sz="4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protirealizem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9411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REALIZEM IN ANTIREALIZEM</a:t>
            </a:r>
          </a:p>
          <a:p>
            <a:pPr marL="0" indent="0">
              <a:buNone/>
            </a:pP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Kombinacija posameznih filmskih prvin v </a:t>
            </a:r>
            <a:r>
              <a:rPr lang="sl-SI" sz="2000" b="1" dirty="0">
                <a:cs typeface="Times New Roman" pitchFamily="18" charset="0"/>
              </a:rPr>
              <a:t>formalne sisteme </a:t>
            </a:r>
            <a:r>
              <a:rPr lang="sl-SI" sz="2000" dirty="0">
                <a:cs typeface="Times New Roman" pitchFamily="18" charset="0"/>
              </a:rPr>
              <a:t>omogoča filmskemu ustvarjalcu zasnovo </a:t>
            </a:r>
            <a:r>
              <a:rPr lang="sl-SI" sz="2000" b="1" dirty="0">
                <a:cs typeface="Times New Roman" pitchFamily="18" charset="0"/>
              </a:rPr>
              <a:t>verjetnih</a:t>
            </a:r>
            <a:r>
              <a:rPr lang="sl-SI" sz="2000" dirty="0">
                <a:cs typeface="Times New Roman" pitchFamily="18" charset="0"/>
              </a:rPr>
              <a:t> in </a:t>
            </a:r>
            <a:r>
              <a:rPr lang="sl-SI" sz="2000" b="1" dirty="0">
                <a:cs typeface="Times New Roman" pitchFamily="18" charset="0"/>
              </a:rPr>
              <a:t>prepričljivih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svetov</a:t>
            </a:r>
            <a:r>
              <a:rPr lang="sl-SI" sz="20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Čeprav vsi filmi ne težijo k </a:t>
            </a:r>
            <a:r>
              <a:rPr lang="sl-SI" sz="2000" b="1" dirty="0">
                <a:cs typeface="Times New Roman" pitchFamily="18" charset="0"/>
              </a:rPr>
              <a:t>realizmu</a:t>
            </a:r>
            <a:r>
              <a:rPr lang="sl-SI" sz="2000" dirty="0">
                <a:cs typeface="Times New Roman" pitchFamily="18" charset="0"/>
              </a:rPr>
              <a:t>, si prizadevajo ustvariti filmski </a:t>
            </a:r>
            <a:r>
              <a:rPr lang="sl-SI" sz="2000" b="1" dirty="0">
                <a:cs typeface="Times New Roman" pitchFamily="18" charset="0"/>
              </a:rPr>
              <a:t>univerzum</a:t>
            </a:r>
            <a:r>
              <a:rPr lang="sl-SI" sz="2000" dirty="0">
                <a:cs typeface="Times New Roman" pitchFamily="18" charset="0"/>
              </a:rPr>
              <a:t>, ki je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verjeten</a:t>
            </a:r>
            <a:r>
              <a:rPr lang="sl-SI" sz="2000" dirty="0">
                <a:cs typeface="Times New Roman" pitchFamily="18" charset="0"/>
              </a:rPr>
              <a:t> in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razumljiv</a:t>
            </a:r>
            <a:r>
              <a:rPr lang="sl-SI" sz="20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sl-SI" sz="1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Temeljna razlika med </a:t>
            </a:r>
            <a:r>
              <a:rPr lang="sl-SI" sz="2000" b="1" dirty="0">
                <a:cs typeface="Times New Roman" pitchFamily="18" charset="0"/>
              </a:rPr>
              <a:t>realizmom</a:t>
            </a:r>
            <a:r>
              <a:rPr lang="sl-SI" sz="2000" dirty="0">
                <a:cs typeface="Times New Roman" pitchFamily="18" charset="0"/>
              </a:rPr>
              <a:t> in </a:t>
            </a:r>
            <a:r>
              <a:rPr lang="sl-SI" sz="2000" b="1" dirty="0" err="1">
                <a:cs typeface="Times New Roman" pitchFamily="18" charset="0"/>
              </a:rPr>
              <a:t>antirealizmom</a:t>
            </a:r>
            <a:r>
              <a:rPr lang="sl-SI" sz="2000" dirty="0">
                <a:cs typeface="Times New Roman" pitchFamily="18" charset="0"/>
              </a:rPr>
              <a:t> je navezava z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dejanskostjo</a:t>
            </a:r>
            <a:r>
              <a:rPr lang="sl-SI" sz="2000" dirty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sl-SI" sz="1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Oba pa delujeta po načelu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VERJETNOSTI</a:t>
            </a:r>
            <a:r>
              <a:rPr lang="sl-SI" sz="2000" dirty="0">
                <a:cs typeface="Times New Roman" pitchFamily="18" charset="0"/>
              </a:rPr>
              <a:t> – formalna struktura filma nas mora </a:t>
            </a:r>
            <a:r>
              <a:rPr lang="sl-SI" sz="2000" b="1" dirty="0">
                <a:cs typeface="Times New Roman" pitchFamily="18" charset="0"/>
              </a:rPr>
              <a:t>prepričati</a:t>
            </a:r>
            <a:r>
              <a:rPr lang="sl-SI" sz="2000" dirty="0">
                <a:cs typeface="Times New Roman" pitchFamily="18" charset="0"/>
              </a:rPr>
              <a:t>, da podobe na platnu (ne glede na vprašanje ali so </a:t>
            </a:r>
            <a:r>
              <a:rPr lang="sl-SI" sz="2000" b="1" dirty="0">
                <a:cs typeface="Times New Roman" pitchFamily="18" charset="0"/>
              </a:rPr>
              <a:t>resnične</a:t>
            </a:r>
            <a:r>
              <a:rPr lang="sl-SI" sz="2000" dirty="0">
                <a:cs typeface="Times New Roman" pitchFamily="18" charset="0"/>
              </a:rPr>
              <a:t>) podajajo </a:t>
            </a:r>
            <a:r>
              <a:rPr lang="sl-SI" sz="2000" b="1" dirty="0">
                <a:cs typeface="Times New Roman" pitchFamily="18" charset="0"/>
              </a:rPr>
              <a:t>verjetno</a:t>
            </a:r>
            <a:r>
              <a:rPr lang="sl-SI" sz="2000" dirty="0">
                <a:cs typeface="Times New Roman" pitchFamily="18" charset="0"/>
              </a:rPr>
              <a:t> in </a:t>
            </a:r>
            <a:r>
              <a:rPr lang="sl-SI" sz="2000" b="1" dirty="0">
                <a:cs typeface="Times New Roman" pitchFamily="18" charset="0"/>
              </a:rPr>
              <a:t>razumljivo</a:t>
            </a:r>
            <a:r>
              <a:rPr lang="sl-SI" sz="2000" dirty="0">
                <a:cs typeface="Times New Roman" pitchFamily="18" charset="0"/>
              </a:rPr>
              <a:t> »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realnost</a:t>
            </a:r>
            <a:r>
              <a:rPr lang="sl-SI" sz="2000" dirty="0">
                <a:cs typeface="Times New Roman" pitchFamily="18" charset="0"/>
              </a:rPr>
              <a:t>«. </a:t>
            </a:r>
            <a:endParaRPr lang="sl-SI" sz="2000" b="1" dirty="0">
              <a:cs typeface="Times New Roman" pitchFamily="18" charset="0"/>
            </a:endParaRPr>
          </a:p>
          <a:p>
            <a:endParaRPr lang="sl-SI" sz="1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9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realizem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REALIZEM</a:t>
            </a:r>
            <a:r>
              <a:rPr lang="sl-SI" b="1" dirty="0">
                <a:cs typeface="Times New Roman" pitchFamily="18" charset="0"/>
              </a:rPr>
              <a:t> (v vizualnih umetnostih) </a:t>
            </a:r>
          </a:p>
          <a:p>
            <a:pPr marL="0" indent="0">
              <a:buNone/>
            </a:pPr>
            <a:endParaRPr lang="sl-SI" sz="15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800" b="1" dirty="0">
                <a:cs typeface="Times New Roman" pitchFamily="18" charset="0"/>
              </a:rPr>
              <a:t>izhaja iz</a:t>
            </a:r>
          </a:p>
          <a:p>
            <a:pPr marL="0" indent="0">
              <a:buNone/>
            </a:pPr>
            <a:endParaRPr lang="sl-SI" sz="15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600" dirty="0">
                <a:cs typeface="Times New Roman" pitchFamily="18" charset="0"/>
              </a:rPr>
              <a:t>prizadevanja za (po)snemanje in podajanje </a:t>
            </a:r>
            <a:r>
              <a:rPr lang="sl-SI" sz="2600" b="1" dirty="0">
                <a:cs typeface="Times New Roman" pitchFamily="18" charset="0"/>
              </a:rPr>
              <a:t>vizualnih dejstev </a:t>
            </a:r>
            <a:r>
              <a:rPr lang="sl-SI" sz="2600" dirty="0">
                <a:cs typeface="Times New Roman" pitchFamily="18" charset="0"/>
              </a:rPr>
              <a:t>o</a:t>
            </a:r>
            <a:r>
              <a:rPr lang="sl-SI" sz="2600" b="1" dirty="0">
                <a:cs typeface="Times New Roman" pitchFamily="18" charset="0"/>
              </a:rPr>
              <a:t> ljudeh, stvareh, krajih, družbenih določilih </a:t>
            </a:r>
            <a:r>
              <a:rPr lang="sl-SI" sz="2600" dirty="0">
                <a:cs typeface="Times New Roman" pitchFamily="18" charset="0"/>
              </a:rPr>
              <a:t>… </a:t>
            </a:r>
          </a:p>
          <a:p>
            <a:pPr marL="0" indent="0">
              <a:buNone/>
            </a:pPr>
            <a:endParaRPr lang="sl-SI" sz="15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600" dirty="0">
                <a:cs typeface="Times New Roman" pitchFamily="18" charset="0"/>
              </a:rPr>
              <a:t>težnje po predstavljanju stvari </a:t>
            </a:r>
            <a:r>
              <a:rPr lang="sl-SI" sz="2600" b="1" dirty="0">
                <a:cs typeface="Times New Roman" pitchFamily="18" charset="0"/>
              </a:rPr>
              <a:t>takšnih</a:t>
            </a:r>
            <a:r>
              <a:rPr lang="sl-SI" sz="2600" dirty="0">
                <a:cs typeface="Times New Roman" pitchFamily="18" charset="0"/>
              </a:rPr>
              <a:t>, </a:t>
            </a:r>
            <a:r>
              <a:rPr lang="sl-SI" sz="2600" b="1" dirty="0">
                <a:cs typeface="Times New Roman" pitchFamily="18" charset="0"/>
              </a:rPr>
              <a:t>kakršne dejansko so </a:t>
            </a:r>
            <a:r>
              <a:rPr lang="sl-SI" sz="2600" dirty="0">
                <a:cs typeface="Times New Roman" pitchFamily="18" charset="0"/>
              </a:rPr>
              <a:t>(oz. naj bi bile) </a:t>
            </a:r>
          </a:p>
          <a:p>
            <a:pPr marL="19050" indent="0">
              <a:buNone/>
            </a:pPr>
            <a:endParaRPr lang="sl-SI" sz="6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4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 err="1">
                <a:solidFill>
                  <a:schemeClr val="bg1"/>
                </a:solidFill>
                <a:cs typeface="Arial" panose="020B0604020202020204" pitchFamily="34" charset="0"/>
              </a:rPr>
              <a:t>protirealizem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ANTIREALIZEM</a:t>
            </a:r>
          </a:p>
          <a:p>
            <a:pPr marL="0" indent="0">
              <a:buNone/>
            </a:pPr>
            <a:endParaRPr lang="sl-SI" sz="16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800" dirty="0">
                <a:cs typeface="Times New Roman" pitchFamily="18" charset="0"/>
              </a:rPr>
              <a:t>temelji na želji po </a:t>
            </a:r>
            <a:r>
              <a:rPr lang="sl-SI" sz="2800" b="1" dirty="0">
                <a:cs typeface="Times New Roman" pitchFamily="18" charset="0"/>
              </a:rPr>
              <a:t>podajanju abstraktnega</a:t>
            </a:r>
            <a:r>
              <a:rPr lang="sl-SI" sz="2800" dirty="0">
                <a:cs typeface="Times New Roman" pitchFamily="18" charset="0"/>
              </a:rPr>
              <a:t>, </a:t>
            </a:r>
            <a:r>
              <a:rPr lang="sl-SI" sz="2800" b="1" dirty="0">
                <a:cs typeface="Times New Roman" pitchFamily="18" charset="0"/>
              </a:rPr>
              <a:t>namišljenega</a:t>
            </a:r>
            <a:r>
              <a:rPr lang="sl-SI" sz="2800" dirty="0">
                <a:cs typeface="Times New Roman" pitchFamily="18" charset="0"/>
              </a:rPr>
              <a:t>, </a:t>
            </a:r>
            <a:r>
              <a:rPr lang="sl-SI" sz="2800" b="1" dirty="0">
                <a:cs typeface="Times New Roman" pitchFamily="18" charset="0"/>
              </a:rPr>
              <a:t>imaginarnega</a:t>
            </a:r>
            <a:r>
              <a:rPr lang="sl-SI" sz="2800" dirty="0">
                <a:cs typeface="Times New Roman" pitchFamily="18" charset="0"/>
              </a:rPr>
              <a:t> oziroma </a:t>
            </a:r>
            <a:r>
              <a:rPr lang="sl-SI" sz="2800" b="1" dirty="0">
                <a:cs typeface="Times New Roman" pitchFamily="18" charset="0"/>
              </a:rPr>
              <a:t>fantastičnega sveta</a:t>
            </a:r>
          </a:p>
          <a:p>
            <a:pPr marL="19050" indent="0">
              <a:buNone/>
            </a:pPr>
            <a:endParaRPr lang="sl-SI" sz="6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0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novi realizem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68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104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0400" b="1" dirty="0">
                <a:cs typeface="Times New Roman" pitchFamily="18" charset="0"/>
              </a:rPr>
              <a:t>(Trenutno) zadnja </a:t>
            </a:r>
            <a:r>
              <a:rPr lang="sl-SI" sz="10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razvojna stopnja </a:t>
            </a:r>
            <a:r>
              <a:rPr lang="sl-SI" sz="10400" b="1" dirty="0">
                <a:cs typeface="Times New Roman" pitchFamily="18" charset="0"/>
              </a:rPr>
              <a:t>v opredelitvi progresivnih realističnih zavzemanj</a:t>
            </a: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800" dirty="0">
                <a:cs typeface="Times New Roman" pitchFamily="18" charset="0"/>
              </a:rPr>
              <a:t>Osnova je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novega realizma </a:t>
            </a:r>
            <a:r>
              <a:rPr lang="sl-SI" sz="8800" dirty="0">
                <a:cs typeface="Times New Roman" pitchFamily="18" charset="0"/>
              </a:rPr>
              <a:t>je struktura filmskih podob, ki temelji na </a:t>
            </a:r>
            <a:r>
              <a:rPr lang="sl-SI" sz="8800" b="1" i="1" dirty="0">
                <a:cs typeface="Times New Roman" pitchFamily="18" charset="0"/>
              </a:rPr>
              <a:t>planu sekvenci</a:t>
            </a:r>
            <a:r>
              <a:rPr lang="sl-SI" sz="8800" dirty="0">
                <a:cs typeface="Times New Roman" pitchFamily="18" charset="0"/>
              </a:rPr>
              <a:t>, na </a:t>
            </a:r>
            <a:r>
              <a:rPr lang="sl-SI" sz="8800" b="1" dirty="0">
                <a:cs typeface="Times New Roman" pitchFamily="18" charset="0"/>
              </a:rPr>
              <a:t>dolgih posnetkih </a:t>
            </a:r>
            <a:r>
              <a:rPr lang="sl-SI" sz="8800" dirty="0">
                <a:cs typeface="Times New Roman" pitchFamily="18" charset="0"/>
              </a:rPr>
              <a:t>in </a:t>
            </a:r>
            <a:r>
              <a:rPr lang="sl-SI" sz="8800" b="1" dirty="0">
                <a:cs typeface="Times New Roman" pitchFamily="18" charset="0"/>
              </a:rPr>
              <a:t>globini polja</a:t>
            </a:r>
            <a:r>
              <a:rPr lang="sl-SI" sz="8800" dirty="0">
                <a:cs typeface="Times New Roman" pitchFamily="18" charset="0"/>
              </a:rPr>
              <a:t>, s čimer prihaja do izjemnega </a:t>
            </a:r>
            <a:r>
              <a:rPr lang="sl-SI" sz="8800" b="1" dirty="0">
                <a:cs typeface="Times New Roman" pitchFamily="18" charset="0"/>
              </a:rPr>
              <a:t>občutka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spontanosti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dirty="0">
                <a:cs typeface="Times New Roman" pitchFamily="18" charset="0"/>
              </a:rPr>
              <a:t>in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naključnosti</a:t>
            </a:r>
            <a:r>
              <a:rPr lang="sl-SI" sz="8800" dirty="0">
                <a:cs typeface="Times New Roman" pitchFamily="18" charset="0"/>
              </a:rPr>
              <a:t>, saj se povečuje možnost verjetja, da se dogajanje v takšnih posnetkih odvija </a:t>
            </a:r>
            <a:r>
              <a:rPr lang="sl-SI" sz="8800" b="1" dirty="0">
                <a:cs typeface="Times New Roman" pitchFamily="18" charset="0"/>
              </a:rPr>
              <a:t>samodejno</a:t>
            </a:r>
            <a:r>
              <a:rPr lang="sl-SI" sz="8800" dirty="0">
                <a:cs typeface="Times New Roman" pitchFamily="18" charset="0"/>
              </a:rPr>
              <a:t> in ne po </a:t>
            </a:r>
            <a:r>
              <a:rPr lang="sl-SI" sz="8800" b="1" dirty="0">
                <a:cs typeface="Times New Roman" pitchFamily="18" charset="0"/>
              </a:rPr>
              <a:t>vnaprej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predvidenih</a:t>
            </a:r>
            <a:r>
              <a:rPr lang="sl-SI" sz="8800" dirty="0">
                <a:cs typeface="Times New Roman" pitchFamily="18" charset="0"/>
              </a:rPr>
              <a:t> (scenarističnih) </a:t>
            </a:r>
            <a:r>
              <a:rPr lang="sl-SI" sz="8800" b="1" dirty="0">
                <a:cs typeface="Times New Roman" pitchFamily="18" charset="0"/>
              </a:rPr>
              <a:t>smernicah</a:t>
            </a:r>
            <a:r>
              <a:rPr lang="sl-SI" sz="8800" dirty="0">
                <a:cs typeface="Times New Roman" pitchFamily="18" charset="0"/>
              </a:rPr>
              <a:t>.</a:t>
            </a:r>
            <a:endParaRPr lang="sl-SI" sz="88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9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usmeritve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136904" cy="45365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Ključne usmeritve novega realizma</a:t>
            </a:r>
          </a:p>
          <a:p>
            <a:pPr marL="0" indent="0">
              <a:buNone/>
            </a:pPr>
            <a:r>
              <a:rPr lang="sl-SI" sz="1400" b="1" dirty="0">
                <a:cs typeface="Times New Roman" pitchFamily="18" charset="0"/>
              </a:rPr>
              <a:t> 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pripovedni</a:t>
            </a:r>
            <a:r>
              <a:rPr lang="sl-SI" sz="2400" b="1" dirty="0">
                <a:cs typeface="Times New Roman" pitchFamily="18" charset="0"/>
              </a:rPr>
              <a:t> realizem</a:t>
            </a:r>
            <a:r>
              <a:rPr lang="sl-SI" sz="2400" dirty="0">
                <a:cs typeface="Times New Roman" pitchFamily="18" charset="0"/>
              </a:rPr>
              <a:t> </a:t>
            </a:r>
            <a:endParaRPr lang="sl-SI" sz="2400" b="1" dirty="0">
              <a:cs typeface="Times New Roman" pitchFamily="18" charset="0"/>
            </a:endParaRPr>
          </a:p>
          <a:p>
            <a:pPr marL="719138" indent="-358775">
              <a:buNone/>
            </a:pPr>
            <a:endParaRPr lang="sl-SI" sz="14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subjektivni</a:t>
            </a:r>
            <a:r>
              <a:rPr lang="sl-SI" sz="2400" b="1" dirty="0">
                <a:cs typeface="Times New Roman" pitchFamily="18" charset="0"/>
              </a:rPr>
              <a:t> realizem</a:t>
            </a:r>
            <a:r>
              <a:rPr lang="sl-SI" sz="2400" i="1" dirty="0">
                <a:cs typeface="Times New Roman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1400" i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400" b="1" dirty="0">
                <a:cs typeface="Times New Roman" pitchFamily="18" charset="0"/>
              </a:rPr>
              <a:t>realizem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neposrednosti</a:t>
            </a:r>
            <a:r>
              <a:rPr lang="sl-SI" sz="2400" b="1" dirty="0">
                <a:cs typeface="Times New Roman" pitchFamily="18" charset="0"/>
              </a:rPr>
              <a:t> </a:t>
            </a:r>
            <a:r>
              <a:rPr lang="sl-SI" sz="2400" dirty="0">
                <a:cs typeface="Times New Roman" pitchFamily="18" charset="0"/>
              </a:rPr>
              <a:t>oz.</a:t>
            </a:r>
            <a:r>
              <a:rPr lang="sl-SI" sz="2400" b="1" dirty="0">
                <a:cs typeface="Times New Roman" pitchFamily="18" charset="0"/>
              </a:rPr>
              <a:t> bližine</a:t>
            </a:r>
          </a:p>
          <a:p>
            <a:pPr marL="0" indent="0">
              <a:buNone/>
            </a:pPr>
            <a:r>
              <a:rPr lang="sl-SI" sz="2400" dirty="0">
                <a:cs typeface="Times New Roman" pitchFamily="18" charset="0"/>
              </a:rPr>
              <a:t>     </a:t>
            </a:r>
            <a:endParaRPr lang="sl-SI" sz="2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8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usmeritve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136904" cy="4320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7200" b="1" dirty="0">
                <a:cs typeface="Times New Roman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pripovedni realizem</a:t>
            </a:r>
            <a:r>
              <a:rPr lang="sl-SI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sl-SI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0363" indent="-360363">
              <a:buNone/>
            </a:pPr>
            <a:r>
              <a:rPr lang="sl-SI" sz="8000" dirty="0">
                <a:cs typeface="Times New Roman" pitchFamily="18" charset="0"/>
              </a:rPr>
              <a:t>    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000" dirty="0">
                <a:cs typeface="Times New Roman" pitchFamily="18" charset="0"/>
              </a:rPr>
              <a:t>filmi, ki se opirajo na model </a:t>
            </a:r>
            <a:r>
              <a:rPr lang="sl-SI" sz="8000" b="1" dirty="0">
                <a:cs typeface="Times New Roman" pitchFamily="18" charset="0"/>
              </a:rPr>
              <a:t>klasične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b="1" dirty="0">
                <a:cs typeface="Times New Roman" pitchFamily="18" charset="0"/>
              </a:rPr>
              <a:t>linearne pripovedi </a:t>
            </a:r>
            <a:r>
              <a:rPr lang="sl-SI" sz="8000" dirty="0">
                <a:cs typeface="Times New Roman" pitchFamily="18" charset="0"/>
              </a:rPr>
              <a:t>in koreninijo v </a:t>
            </a:r>
            <a:r>
              <a:rPr lang="sl-SI" sz="8000" b="1" dirty="0">
                <a:cs typeface="Times New Roman" pitchFamily="18" charset="0"/>
              </a:rPr>
              <a:t>socialnem determinizmu</a:t>
            </a:r>
            <a:r>
              <a:rPr lang="sl-SI" sz="8000" dirty="0">
                <a:cs typeface="Times New Roman" pitchFamily="18" charset="0"/>
              </a:rPr>
              <a:t> ter tako zasnavljajo svojevrsten </a:t>
            </a:r>
            <a:r>
              <a:rPr lang="sl-SI" sz="8000" b="1" dirty="0">
                <a:cs typeface="Times New Roman" pitchFamily="18" charset="0"/>
              </a:rPr>
              <a:t>celostni način reprezentacije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  <a:endParaRPr lang="sl-SI" sz="48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subjektivni realizem</a:t>
            </a:r>
            <a:r>
              <a:rPr lang="sl-SI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marL="360363" indent="-360363">
              <a:buNone/>
            </a:pPr>
            <a:r>
              <a:rPr lang="sl-SI" sz="8000" i="1" dirty="0">
                <a:cs typeface="Times New Roman" pitchFamily="18" charset="0"/>
              </a:rPr>
              <a:t>    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000" dirty="0">
                <a:cs typeface="Times New Roman" pitchFamily="18" charset="0"/>
              </a:rPr>
              <a:t>v največji meri opredeljuje navezava na značilno </a:t>
            </a:r>
            <a:r>
              <a:rPr lang="sl-SI" sz="8000" b="1" dirty="0">
                <a:cs typeface="Times New Roman" pitchFamily="18" charset="0"/>
              </a:rPr>
              <a:t>dokumentarne formalne prijeme</a:t>
            </a:r>
            <a:r>
              <a:rPr lang="sl-SI" sz="8000" dirty="0">
                <a:cs typeface="Times New Roman" pitchFamily="18" charset="0"/>
              </a:rPr>
              <a:t>, s katerimi želijo cineasti </a:t>
            </a:r>
            <a:r>
              <a:rPr lang="sl-SI" sz="8000" b="1" dirty="0">
                <a:cs typeface="Times New Roman" pitchFamily="18" charset="0"/>
              </a:rPr>
              <a:t>zmanjšati</a:t>
            </a:r>
            <a:r>
              <a:rPr lang="sl-SI" sz="8000" dirty="0">
                <a:cs typeface="Times New Roman" pitchFamily="18" charset="0"/>
              </a:rPr>
              <a:t> oziroma </a:t>
            </a:r>
            <a:r>
              <a:rPr lang="sl-SI" sz="8000" b="1" dirty="0">
                <a:cs typeface="Times New Roman" pitchFamily="18" charset="0"/>
              </a:rPr>
              <a:t>ukiniti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b="1" dirty="0">
                <a:cs typeface="Times New Roman" pitchFamily="18" charset="0"/>
              </a:rPr>
              <a:t>razdaljo</a:t>
            </a:r>
            <a:r>
              <a:rPr lang="sl-SI" sz="8000" dirty="0">
                <a:cs typeface="Times New Roman" pitchFamily="18" charset="0"/>
              </a:rPr>
              <a:t> med kamero in predmetom njenega zanimanja </a:t>
            </a:r>
          </a:p>
          <a:p>
            <a:pPr marL="360363" indent="-360363">
              <a:buNone/>
            </a:pPr>
            <a:r>
              <a:rPr lang="sl-SI" sz="8000" dirty="0">
                <a:cs typeface="Times New Roman" pitchFamily="18" charset="0"/>
              </a:rPr>
              <a:t>	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000" dirty="0">
                <a:cs typeface="Times New Roman" pitchFamily="18" charset="0"/>
              </a:rPr>
              <a:t>tako skušajo doseči </a:t>
            </a:r>
            <a:r>
              <a:rPr lang="sl-SI" sz="8000" b="1" dirty="0">
                <a:cs typeface="Times New Roman" pitchFamily="18" charset="0"/>
              </a:rPr>
              <a:t>dostop do lokalnega in osebnega sveta izključenih</a:t>
            </a:r>
            <a:r>
              <a:rPr lang="sl-SI" sz="8000" dirty="0">
                <a:cs typeface="Times New Roman" pitchFamily="18" charset="0"/>
              </a:rPr>
              <a:t> ali </a:t>
            </a:r>
            <a:r>
              <a:rPr lang="sl-SI" sz="8000" b="1" dirty="0">
                <a:cs typeface="Times New Roman" pitchFamily="18" charset="0"/>
              </a:rPr>
              <a:t>marginaliziranih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b="1" dirty="0">
                <a:cs typeface="Times New Roman" pitchFamily="18" charset="0"/>
              </a:rPr>
              <a:t>posameznikov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skupnosti</a:t>
            </a:r>
            <a:r>
              <a:rPr lang="sl-SI" sz="8000" dirty="0">
                <a:cs typeface="Times New Roman" pitchFamily="18" charset="0"/>
              </a:rPr>
              <a:t> </a:t>
            </a:r>
            <a:endParaRPr lang="sl-SI" sz="80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	</a:t>
            </a:r>
            <a:endParaRPr lang="sl-SI" sz="48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realizem neposrednosti </a:t>
            </a:r>
            <a:r>
              <a:rPr lang="sl-SI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oz.</a:t>
            </a: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bližine</a:t>
            </a:r>
          </a:p>
          <a:p>
            <a:pPr marL="360363" indent="-360363">
              <a:buNone/>
            </a:pPr>
            <a:r>
              <a:rPr lang="sl-SI" sz="8000" dirty="0">
                <a:cs typeface="Times New Roman" pitchFamily="18" charset="0"/>
              </a:rPr>
              <a:t>     *prizadevanja cineastov, da bi se spoprijeli s </a:t>
            </a:r>
            <a:r>
              <a:rPr lang="sl-SI" sz="8000" b="1" dirty="0">
                <a:cs typeface="Times New Roman" pitchFamily="18" charset="0"/>
              </a:rPr>
              <a:t>fragmenti </a:t>
            </a:r>
            <a:r>
              <a:rPr lang="sl-SI" sz="8000" dirty="0">
                <a:cs typeface="Times New Roman" pitchFamily="18" charset="0"/>
              </a:rPr>
              <a:t>do </a:t>
            </a:r>
            <a:r>
              <a:rPr lang="sl-SI" sz="8000" b="1" dirty="0">
                <a:cs typeface="Times New Roman" pitchFamily="18" charset="0"/>
              </a:rPr>
              <a:t>skrajnosti atomizirane družbe</a:t>
            </a:r>
            <a:r>
              <a:rPr lang="sl-SI" sz="8000" dirty="0">
                <a:cs typeface="Times New Roman" pitchFamily="18" charset="0"/>
              </a:rPr>
              <a:t>, katerih (zavoljo </a:t>
            </a:r>
            <a:r>
              <a:rPr lang="sl-SI" sz="8000" b="1" dirty="0">
                <a:cs typeface="Times New Roman" pitchFamily="18" charset="0"/>
              </a:rPr>
              <a:t>izgube</a:t>
            </a:r>
            <a:r>
              <a:rPr lang="sl-SI" sz="8000" dirty="0">
                <a:cs typeface="Times New Roman" pitchFamily="18" charset="0"/>
              </a:rPr>
              <a:t> trdnega </a:t>
            </a:r>
            <a:r>
              <a:rPr lang="sl-SI" sz="8000" b="1" dirty="0">
                <a:cs typeface="Times New Roman" pitchFamily="18" charset="0"/>
              </a:rPr>
              <a:t>idejnega</a:t>
            </a:r>
            <a:r>
              <a:rPr lang="sl-SI" sz="8000" dirty="0">
                <a:cs typeface="Times New Roman" pitchFamily="18" charset="0"/>
              </a:rPr>
              <a:t> in ideološkega </a:t>
            </a:r>
            <a:r>
              <a:rPr lang="sl-SI" sz="8000" b="1" dirty="0">
                <a:cs typeface="Times New Roman" pitchFamily="18" charset="0"/>
              </a:rPr>
              <a:t>zaledja</a:t>
            </a:r>
            <a:r>
              <a:rPr lang="sl-SI" sz="8000" dirty="0">
                <a:cs typeface="Times New Roman" pitchFamily="18" charset="0"/>
              </a:rPr>
              <a:t>,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kakršno je bilo npr. značilno za politični film okrog znamenitega leta 1968), ne morejo več docela </a:t>
            </a:r>
            <a:r>
              <a:rPr lang="sl-SI" sz="8000" b="1" dirty="0">
                <a:cs typeface="Times New Roman" pitchFamily="18" charset="0"/>
              </a:rPr>
              <a:t>osmisliti</a:t>
            </a:r>
          </a:p>
        </p:txBody>
      </p:sp>
    </p:spTree>
    <p:extLst>
      <p:ext uri="{BB962C8B-B14F-4D97-AF65-F5344CB8AC3E}">
        <p14:creationId xmlns:p14="http://schemas.microsoft.com/office/powerpoint/2010/main" val="251734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jean-pierre</a:t>
            </a: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in </a:t>
            </a:r>
            <a:r>
              <a:rPr lang="sl-SI" sz="4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luc</a:t>
            </a: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sl-SI" sz="4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dardenne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68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Filmski opus </a:t>
            </a:r>
            <a:r>
              <a:rPr lang="sl-SI" sz="11200" b="1" dirty="0">
                <a:cs typeface="Times New Roman" pitchFamily="18" charset="0"/>
              </a:rPr>
              <a:t>– celovečerni igrani filmi</a:t>
            </a:r>
          </a:p>
          <a:p>
            <a:pPr marL="0" indent="0">
              <a:buNone/>
            </a:pPr>
            <a:r>
              <a:rPr lang="sl-SI" sz="6400" b="1" dirty="0">
                <a:cs typeface="Times New Roman" pitchFamily="18" charset="0"/>
              </a:rPr>
              <a:t> </a:t>
            </a:r>
          </a:p>
          <a:p>
            <a:pPr marL="0" indent="360363">
              <a:buNone/>
            </a:pPr>
            <a:r>
              <a:rPr lang="sl-SI" sz="8800" dirty="0">
                <a:cs typeface="Times New Roman" pitchFamily="18" charset="0"/>
              </a:rPr>
              <a:t>   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800" i="1" dirty="0">
                <a:cs typeface="Times New Roman" pitchFamily="18" charset="0"/>
              </a:rPr>
              <a:t>Je </a:t>
            </a:r>
            <a:r>
              <a:rPr lang="sl-SI" sz="8800" i="1" dirty="0" err="1">
                <a:cs typeface="Times New Roman" pitchFamily="18" charset="0"/>
              </a:rPr>
              <a:t>pense</a:t>
            </a:r>
            <a:r>
              <a:rPr lang="sl-SI" sz="8800" i="1" dirty="0">
                <a:cs typeface="Times New Roman" pitchFamily="18" charset="0"/>
              </a:rPr>
              <a:t> à vous</a:t>
            </a:r>
            <a:r>
              <a:rPr lang="sl-SI" sz="8800" dirty="0">
                <a:cs typeface="Times New Roman" pitchFamily="18" charset="0"/>
              </a:rPr>
              <a:t> (</a:t>
            </a:r>
            <a:r>
              <a:rPr lang="sl-SI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Mislim na vas</a:t>
            </a:r>
            <a:r>
              <a:rPr lang="sl-SI" sz="8800" dirty="0">
                <a:cs typeface="Times New Roman" pitchFamily="18" charset="0"/>
              </a:rPr>
              <a:t>) (1992) </a:t>
            </a:r>
          </a:p>
          <a:p>
            <a:pPr marL="0" indent="360363">
              <a:buNone/>
            </a:pPr>
            <a:r>
              <a:rPr lang="sl-SI" sz="8800" dirty="0">
                <a:cs typeface="Times New Roman" pitchFamily="18" charset="0"/>
              </a:rPr>
              <a:t>   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800" i="1" dirty="0">
                <a:cs typeface="Times New Roman" pitchFamily="18" charset="0"/>
              </a:rPr>
              <a:t>La </a:t>
            </a:r>
            <a:r>
              <a:rPr lang="sl-SI" sz="8800" i="1" dirty="0" err="1">
                <a:cs typeface="Times New Roman" pitchFamily="18" charset="0"/>
              </a:rPr>
              <a:t>Promesse</a:t>
            </a:r>
            <a:r>
              <a:rPr lang="sl-SI" sz="8800" dirty="0">
                <a:cs typeface="Times New Roman" pitchFamily="18" charset="0"/>
              </a:rPr>
              <a:t> (</a:t>
            </a:r>
            <a:r>
              <a:rPr lang="sl-SI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Obljuba</a:t>
            </a:r>
            <a:r>
              <a:rPr lang="sl-SI" sz="8800" dirty="0">
                <a:cs typeface="Times New Roman" pitchFamily="18" charset="0"/>
              </a:rPr>
              <a:t>) (1996) </a:t>
            </a:r>
          </a:p>
          <a:p>
            <a:pPr marL="0" indent="360363">
              <a:buNone/>
            </a:pPr>
            <a:r>
              <a:rPr lang="sl-SI" sz="8800" dirty="0">
                <a:cs typeface="Times New Roman" pitchFamily="18" charset="0"/>
              </a:rPr>
              <a:t>   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Rosetta</a:t>
            </a:r>
            <a:r>
              <a:rPr lang="sl-SI" sz="8800" dirty="0">
                <a:cs typeface="Times New Roman" pitchFamily="18" charset="0"/>
              </a:rPr>
              <a:t> (1999)  </a:t>
            </a:r>
          </a:p>
          <a:p>
            <a:pPr marL="0" indent="360363">
              <a:buNone/>
            </a:pPr>
            <a:r>
              <a:rPr lang="sl-SI" sz="8800" dirty="0">
                <a:cs typeface="Times New Roman" pitchFamily="18" charset="0"/>
              </a:rPr>
              <a:t>   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800" i="1" dirty="0">
                <a:cs typeface="Times New Roman" pitchFamily="18" charset="0"/>
              </a:rPr>
              <a:t>Le </a:t>
            </a:r>
            <a:r>
              <a:rPr lang="sl-SI" sz="8800" i="1" dirty="0" err="1">
                <a:cs typeface="Times New Roman" pitchFamily="18" charset="0"/>
              </a:rPr>
              <a:t>Fils</a:t>
            </a:r>
            <a:r>
              <a:rPr lang="sl-SI" sz="8800" dirty="0">
                <a:cs typeface="Times New Roman" pitchFamily="18" charset="0"/>
              </a:rPr>
              <a:t> (</a:t>
            </a:r>
            <a:r>
              <a:rPr lang="sl-SI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Sin</a:t>
            </a:r>
            <a:r>
              <a:rPr lang="sl-SI" sz="8800" dirty="0">
                <a:cs typeface="Times New Roman" pitchFamily="18" charset="0"/>
              </a:rPr>
              <a:t>) (2002) </a:t>
            </a:r>
          </a:p>
          <a:p>
            <a:pPr marL="0" indent="360363">
              <a:buNone/>
            </a:pPr>
            <a:r>
              <a:rPr lang="sl-SI" sz="8800" dirty="0">
                <a:cs typeface="Times New Roman" pitchFamily="18" charset="0"/>
              </a:rPr>
              <a:t>   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800" i="1" dirty="0" err="1">
                <a:cs typeface="Times New Roman" pitchFamily="18" charset="0"/>
              </a:rPr>
              <a:t>L'Enfant</a:t>
            </a:r>
            <a:r>
              <a:rPr lang="sl-SI" sz="8800" dirty="0">
                <a:cs typeface="Times New Roman" pitchFamily="18" charset="0"/>
              </a:rPr>
              <a:t> (</a:t>
            </a:r>
            <a:r>
              <a:rPr lang="sl-SI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Otrok</a:t>
            </a:r>
            <a:r>
              <a:rPr lang="sl-SI" sz="8800" dirty="0">
                <a:cs typeface="Times New Roman" pitchFamily="18" charset="0"/>
              </a:rPr>
              <a:t>) (2005) </a:t>
            </a:r>
          </a:p>
          <a:p>
            <a:pPr marL="0" indent="360363">
              <a:buNone/>
            </a:pPr>
            <a:r>
              <a:rPr lang="sl-SI" sz="8800" dirty="0">
                <a:cs typeface="Times New Roman" pitchFamily="18" charset="0"/>
              </a:rPr>
              <a:t>   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800" i="1" dirty="0">
                <a:cs typeface="Times New Roman" pitchFamily="18" charset="0"/>
              </a:rPr>
              <a:t>Le </a:t>
            </a:r>
            <a:r>
              <a:rPr lang="sl-SI" sz="8800" i="1" dirty="0" err="1">
                <a:cs typeface="Times New Roman" pitchFamily="18" charset="0"/>
              </a:rPr>
              <a:t>Silence</a:t>
            </a:r>
            <a:r>
              <a:rPr lang="sl-SI" sz="8800" i="1" dirty="0">
                <a:cs typeface="Times New Roman" pitchFamily="18" charset="0"/>
              </a:rPr>
              <a:t> de </a:t>
            </a:r>
            <a:r>
              <a:rPr lang="sl-SI" sz="8800" i="1" dirty="0" err="1">
                <a:cs typeface="Times New Roman" pitchFamily="18" charset="0"/>
              </a:rPr>
              <a:t>Lorna</a:t>
            </a:r>
            <a:r>
              <a:rPr lang="sl-SI" sz="8800" dirty="0">
                <a:cs typeface="Times New Roman" pitchFamily="18" charset="0"/>
              </a:rPr>
              <a:t> (</a:t>
            </a:r>
            <a:r>
              <a:rPr lang="sl-SI" sz="8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Lornin</a:t>
            </a:r>
            <a:r>
              <a:rPr lang="sl-SI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molk</a:t>
            </a:r>
            <a:r>
              <a:rPr lang="sl-SI" sz="8800" dirty="0">
                <a:cs typeface="Times New Roman" pitchFamily="18" charset="0"/>
              </a:rPr>
              <a:t>) (2008) </a:t>
            </a:r>
          </a:p>
          <a:p>
            <a:pPr marL="0" indent="360363">
              <a:buNone/>
            </a:pPr>
            <a:r>
              <a:rPr lang="sl-SI" sz="8800" dirty="0">
                <a:cs typeface="Times New Roman" pitchFamily="18" charset="0"/>
              </a:rPr>
              <a:t>   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800" i="1" dirty="0">
                <a:cs typeface="Times New Roman" pitchFamily="18" charset="0"/>
              </a:rPr>
              <a:t>Le </a:t>
            </a:r>
            <a:r>
              <a:rPr lang="sl-SI" sz="8800" i="1" dirty="0" err="1">
                <a:cs typeface="Times New Roman" pitchFamily="18" charset="0"/>
              </a:rPr>
              <a:t>Gamin</a:t>
            </a:r>
            <a:r>
              <a:rPr lang="sl-SI" sz="8800" i="1" dirty="0">
                <a:cs typeface="Times New Roman" pitchFamily="18" charset="0"/>
              </a:rPr>
              <a:t> au vélo</a:t>
            </a:r>
            <a:r>
              <a:rPr lang="sl-SI" sz="8800" dirty="0">
                <a:cs typeface="Times New Roman" pitchFamily="18" charset="0"/>
              </a:rPr>
              <a:t> (</a:t>
            </a:r>
            <a:r>
              <a:rPr lang="sl-SI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Fant s kolesom</a:t>
            </a:r>
            <a:r>
              <a:rPr lang="sl-SI" sz="8800" dirty="0">
                <a:cs typeface="Times New Roman" pitchFamily="18" charset="0"/>
              </a:rPr>
              <a:t>) (2011) </a:t>
            </a:r>
          </a:p>
          <a:p>
            <a:pPr marL="0" indent="360363">
              <a:buNone/>
            </a:pPr>
            <a:r>
              <a:rPr lang="sl-SI" sz="8800" dirty="0">
                <a:cs typeface="Times New Roman" pitchFamily="18" charset="0"/>
              </a:rPr>
              <a:t>   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*</a:t>
            </a:r>
            <a:r>
              <a:rPr lang="sl-SI" sz="8800" i="1" dirty="0" err="1">
                <a:cs typeface="Times New Roman" pitchFamily="18" charset="0"/>
              </a:rPr>
              <a:t>Deux</a:t>
            </a:r>
            <a:r>
              <a:rPr lang="sl-SI" sz="8800" i="1" dirty="0">
                <a:cs typeface="Times New Roman" pitchFamily="18" charset="0"/>
              </a:rPr>
              <a:t> </a:t>
            </a:r>
            <a:r>
              <a:rPr lang="sl-SI" sz="8800" i="1" dirty="0" err="1">
                <a:cs typeface="Times New Roman" pitchFamily="18" charset="0"/>
              </a:rPr>
              <a:t>jours</a:t>
            </a:r>
            <a:r>
              <a:rPr lang="sl-SI" sz="8800" i="1" dirty="0">
                <a:cs typeface="Times New Roman" pitchFamily="18" charset="0"/>
              </a:rPr>
              <a:t>, </a:t>
            </a:r>
            <a:r>
              <a:rPr lang="sl-SI" sz="8800" i="1" dirty="0" err="1">
                <a:cs typeface="Times New Roman" pitchFamily="18" charset="0"/>
              </a:rPr>
              <a:t>une</a:t>
            </a:r>
            <a:r>
              <a:rPr lang="sl-SI" sz="8800" i="1" dirty="0">
                <a:cs typeface="Times New Roman" pitchFamily="18" charset="0"/>
              </a:rPr>
              <a:t> </a:t>
            </a:r>
            <a:r>
              <a:rPr lang="sl-SI" sz="8800" i="1" dirty="0" err="1">
                <a:cs typeface="Times New Roman" pitchFamily="18" charset="0"/>
              </a:rPr>
              <a:t>nuit</a:t>
            </a:r>
            <a:r>
              <a:rPr lang="sl-SI" sz="8800" dirty="0">
                <a:cs typeface="Times New Roman" pitchFamily="18" charset="0"/>
              </a:rPr>
              <a:t> (</a:t>
            </a:r>
            <a:r>
              <a:rPr lang="sl-SI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Dva dneva, ena noč</a:t>
            </a:r>
            <a:r>
              <a:rPr lang="sl-SI" sz="8800" dirty="0">
                <a:cs typeface="Times New Roman" pitchFamily="18" charset="0"/>
              </a:rPr>
              <a:t>) (2014)</a:t>
            </a:r>
            <a:endParaRPr lang="sl-SI" sz="88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98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senzualni realizem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6805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Realizem čutne zaznave </a:t>
            </a:r>
            <a:r>
              <a:rPr lang="sl-SI" sz="11200" dirty="0">
                <a:cs typeface="Times New Roman" pitchFamily="18" charset="0"/>
              </a:rPr>
              <a:t>oz.</a:t>
            </a: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senzualni realizem:</a:t>
            </a:r>
          </a:p>
          <a:p>
            <a:pPr marL="0" indent="0">
              <a:buNone/>
            </a:pPr>
            <a:r>
              <a:rPr lang="sl-SI" sz="4000" dirty="0">
                <a:cs typeface="Times New Roman" pitchFamily="18" charset="0"/>
              </a:rPr>
              <a:t> </a:t>
            </a:r>
            <a:endParaRPr lang="sl-SI" sz="40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razvezanost</a:t>
            </a:r>
            <a:r>
              <a:rPr lang="sl-SI" sz="8000" dirty="0">
                <a:cs typeface="Times New Roman" pitchFamily="18" charset="0"/>
              </a:rPr>
              <a:t> pripovedne </a:t>
            </a:r>
            <a:r>
              <a:rPr lang="sl-SI" sz="8000" b="1" dirty="0">
                <a:cs typeface="Times New Roman" pitchFamily="18" charset="0"/>
              </a:rPr>
              <a:t>zgradbe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poljubnost</a:t>
            </a:r>
            <a:r>
              <a:rPr lang="sl-SI" sz="8000" dirty="0">
                <a:cs typeface="Times New Roman" pitchFamily="18" charset="0"/>
              </a:rPr>
              <a:t> filmskega </a:t>
            </a:r>
            <a:r>
              <a:rPr lang="sl-SI" sz="8000" b="1" dirty="0">
                <a:cs typeface="Times New Roman" pitchFamily="18" charset="0"/>
              </a:rPr>
              <a:t>prostora</a:t>
            </a:r>
            <a:r>
              <a:rPr lang="sl-SI" sz="8000" dirty="0">
                <a:cs typeface="Times New Roman" pitchFamily="18" charset="0"/>
              </a:rPr>
              <a:t> v njegovih nenehnih </a:t>
            </a:r>
            <a:r>
              <a:rPr lang="sl-SI" sz="8000" b="1" dirty="0">
                <a:cs typeface="Times New Roman" pitchFamily="18" charset="0"/>
              </a:rPr>
              <a:t>oscilacijah</a:t>
            </a:r>
            <a:r>
              <a:rPr lang="sl-SI" sz="8000" dirty="0">
                <a:cs typeface="Times New Roman" pitchFamily="18" charset="0"/>
              </a:rPr>
              <a:t> med zunanjostjo in notranjostjo </a:t>
            </a:r>
            <a:endParaRPr lang="sl-SI" sz="80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izgubljanje</a:t>
            </a:r>
            <a:r>
              <a:rPr lang="sl-SI" sz="8000" dirty="0">
                <a:cs typeface="Times New Roman" pitchFamily="18" charset="0"/>
              </a:rPr>
              <a:t> v sami </a:t>
            </a:r>
            <a:r>
              <a:rPr lang="sl-SI" sz="8000" b="1" dirty="0">
                <a:cs typeface="Times New Roman" pitchFamily="18" charset="0"/>
              </a:rPr>
              <a:t>snovnosti</a:t>
            </a:r>
            <a:r>
              <a:rPr lang="sl-SI" sz="8000" dirty="0">
                <a:cs typeface="Times New Roman" pitchFamily="18" charset="0"/>
              </a:rPr>
              <a:t> filma</a:t>
            </a:r>
            <a:endParaRPr lang="sl-SI" sz="80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000" dirty="0">
                <a:cs typeface="Times New Roman" pitchFamily="18" charset="0"/>
              </a:rPr>
              <a:t>vizija </a:t>
            </a:r>
            <a:r>
              <a:rPr lang="sl-SI" sz="8000" b="1" dirty="0">
                <a:cs typeface="Times New Roman" pitchFamily="18" charset="0"/>
              </a:rPr>
              <a:t>solidarnosti</a:t>
            </a:r>
            <a:r>
              <a:rPr lang="sl-SI" sz="8000" dirty="0">
                <a:cs typeface="Times New Roman" pitchFamily="18" charset="0"/>
              </a:rPr>
              <a:t>, ki ni nikoli neposredna, a vselej </a:t>
            </a:r>
            <a:r>
              <a:rPr lang="sl-SI" sz="8000" b="1" dirty="0">
                <a:cs typeface="Times New Roman" pitchFamily="18" charset="0"/>
              </a:rPr>
              <a:t>neločljivo povezana </a:t>
            </a:r>
            <a:r>
              <a:rPr lang="sl-SI" sz="8000" dirty="0">
                <a:cs typeface="Times New Roman" pitchFamily="18" charset="0"/>
              </a:rPr>
              <a:t>s strukturiranjem filmskega dogodka </a:t>
            </a:r>
            <a:endParaRPr lang="sl-SI" sz="80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600" dirty="0">
                <a:cs typeface="Times New Roman" pitchFamily="18" charset="0"/>
              </a:rPr>
              <a:t> </a:t>
            </a:r>
            <a:endParaRPr lang="sl-SI" sz="56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itchFamily="18" charset="0"/>
              </a:rPr>
              <a:t>»</a:t>
            </a:r>
            <a:r>
              <a:rPr lang="sl-SI" sz="8000" b="1" i="1" dirty="0">
                <a:cs typeface="Times New Roman" pitchFamily="18" charset="0"/>
              </a:rPr>
              <a:t>Senzualni realizem </a:t>
            </a:r>
            <a:r>
              <a:rPr lang="sl-SI" sz="8000" i="1" dirty="0">
                <a:cs typeface="Times New Roman" pitchFamily="18" charset="0"/>
              </a:rPr>
              <a:t>zahteva od gledalca precej truda. Stvari in telesa sicer postanejo pomembnejši, a so manj kodirani, tako da smo jih pripravljeni gledati kakor </a:t>
            </a:r>
            <a:r>
              <a:rPr lang="sl-SI" sz="8000" b="1" i="1" dirty="0">
                <a:cs typeface="Times New Roman" pitchFamily="18" charset="0"/>
              </a:rPr>
              <a:t>dejanska</a:t>
            </a:r>
            <a:r>
              <a:rPr lang="sl-SI" sz="8000" i="1" dirty="0">
                <a:cs typeface="Times New Roman" pitchFamily="18" charset="0"/>
              </a:rPr>
              <a:t> </a:t>
            </a:r>
            <a:r>
              <a:rPr lang="sl-SI" sz="8000" b="1" i="1" dirty="0">
                <a:cs typeface="Times New Roman" pitchFamily="18" charset="0"/>
              </a:rPr>
              <a:t>telesa</a:t>
            </a:r>
            <a:r>
              <a:rPr lang="sl-SI" sz="8000" i="1" dirty="0">
                <a:cs typeface="Times New Roman" pitchFamily="18" charset="0"/>
              </a:rPr>
              <a:t> in </a:t>
            </a:r>
            <a:r>
              <a:rPr lang="sl-SI" sz="8000" b="1" i="1" dirty="0">
                <a:cs typeface="Times New Roman" pitchFamily="18" charset="0"/>
              </a:rPr>
              <a:t>predmete</a:t>
            </a:r>
            <a:r>
              <a:rPr lang="sl-SI" sz="8000" i="1" dirty="0">
                <a:cs typeface="Times New Roman" pitchFamily="18" charset="0"/>
              </a:rPr>
              <a:t>, skozi njihove oblike, teksture, teže, vonje in razmerja, ki jih raziskujemo.«</a:t>
            </a:r>
            <a:r>
              <a:rPr lang="sl-SI" sz="80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                                                                                                                Joseph </a:t>
            </a:r>
            <a:r>
              <a:rPr lang="sl-SI" sz="8000" b="1" dirty="0" err="1">
                <a:cs typeface="Times New Roman" pitchFamily="18" charset="0"/>
              </a:rPr>
              <a:t>Mai</a:t>
            </a:r>
            <a:endParaRPr lang="sl-SI" sz="8000" b="1" dirty="0">
              <a:cs typeface="Times New Roman" pitchFamily="18" charset="0"/>
            </a:endParaRPr>
          </a:p>
          <a:p>
            <a:endParaRPr lang="sl-SI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6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l-SI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FILMSKA ANALIZA IN INTERPRETACIJA</a:t>
            </a:r>
          </a:p>
          <a:p>
            <a:pPr marL="0" indent="0" algn="ctr">
              <a:buNone/>
              <a:defRPr/>
            </a:pP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Formalna analiza filma</a:t>
            </a:r>
          </a:p>
        </p:txBody>
      </p:sp>
    </p:spTree>
    <p:extLst>
      <p:ext uri="{BB962C8B-B14F-4D97-AF65-F5344CB8AC3E}">
        <p14:creationId xmlns:p14="http://schemas.microsoft.com/office/powerpoint/2010/main" val="2984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formalna določila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136904" cy="44644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itchFamily="18" charset="0"/>
              </a:rPr>
              <a:t>Ena ključnih posledic </a:t>
            </a:r>
            <a:r>
              <a:rPr lang="sl-SI" sz="2200" b="1" dirty="0">
                <a:cs typeface="Times New Roman" pitchFamily="18" charset="0"/>
              </a:rPr>
              <a:t>avdiovizualnih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FORMALNIH</a:t>
            </a:r>
            <a:r>
              <a:rPr lang="sl-SI" sz="2200" b="1" dirty="0">
                <a:cs typeface="Times New Roman" pitchFamily="18" charset="0"/>
              </a:rPr>
              <a:t> strategij</a:t>
            </a:r>
            <a:r>
              <a:rPr lang="sl-SI" sz="2200" dirty="0">
                <a:cs typeface="Times New Roman" pitchFamily="18" charset="0"/>
              </a:rPr>
              <a:t>, s katerimi se </a:t>
            </a:r>
            <a:r>
              <a:rPr lang="sl-SI" sz="2200" b="1" dirty="0" err="1">
                <a:cs typeface="Times New Roman" pitchFamily="18" charset="0"/>
              </a:rPr>
              <a:t>relativizirajo</a:t>
            </a:r>
            <a:r>
              <a:rPr lang="sl-SI" sz="2200" b="1" dirty="0">
                <a:cs typeface="Times New Roman" pitchFamily="18" charset="0"/>
              </a:rPr>
              <a:t> </a:t>
            </a:r>
            <a:r>
              <a:rPr lang="sl-SI" sz="2200" dirty="0">
                <a:cs typeface="Times New Roman" pitchFamily="18" charset="0"/>
              </a:rPr>
              <a:t>utrjene konvencije vidnosti, kot so globinska perspektiva, sorazmerja prostorov in dimenzij, </a:t>
            </a:r>
            <a:r>
              <a:rPr lang="sl-SI" sz="2200" i="1" dirty="0" err="1">
                <a:cs typeface="Times New Roman" pitchFamily="18" charset="0"/>
              </a:rPr>
              <a:t>chiaroscuro</a:t>
            </a:r>
            <a:r>
              <a:rPr lang="sl-SI" sz="2200" i="1" dirty="0">
                <a:cs typeface="Times New Roman" pitchFamily="18" charset="0"/>
              </a:rPr>
              <a:t> </a:t>
            </a:r>
            <a:r>
              <a:rPr lang="sl-SI" sz="2200" dirty="0">
                <a:cs typeface="Times New Roman" pitchFamily="18" charset="0"/>
              </a:rPr>
              <a:t>oziroma načini osvetlitve itd., je </a:t>
            </a:r>
            <a:r>
              <a:rPr lang="sl-SI" sz="2200" b="1" dirty="0" err="1">
                <a:cs typeface="Times New Roman" pitchFamily="18" charset="0"/>
              </a:rPr>
              <a:t>spodmik</a:t>
            </a:r>
            <a:r>
              <a:rPr lang="sl-SI" sz="2200" dirty="0">
                <a:cs typeface="Times New Roman" pitchFamily="18" charset="0"/>
              </a:rPr>
              <a:t> (tradicionalno pojmovane)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perspektive</a:t>
            </a:r>
            <a:r>
              <a:rPr lang="sl-SI" sz="2200" dirty="0">
                <a:cs typeface="Times New Roman" pitchFamily="18" charset="0"/>
              </a:rPr>
              <a:t>, ki s svojimi temeljnimi določili </a:t>
            </a:r>
            <a:r>
              <a:rPr lang="sl-SI" sz="2200" b="1" dirty="0">
                <a:cs typeface="Times New Roman" pitchFamily="18" charset="0"/>
              </a:rPr>
              <a:t>proizvaja občutek distance </a:t>
            </a:r>
            <a:r>
              <a:rPr lang="sl-SI" sz="2200" dirty="0">
                <a:cs typeface="Times New Roman" pitchFamily="18" charset="0"/>
              </a:rPr>
              <a:t>med</a:t>
            </a:r>
            <a:r>
              <a:rPr lang="sl-SI" sz="2200" b="1" dirty="0">
                <a:cs typeface="Times New Roman" pitchFamily="18" charset="0"/>
              </a:rPr>
              <a:t> gledalcem </a:t>
            </a:r>
            <a:r>
              <a:rPr lang="sl-SI" sz="2200" dirty="0">
                <a:cs typeface="Times New Roman" pitchFamily="18" charset="0"/>
              </a:rPr>
              <a:t>in</a:t>
            </a:r>
            <a:r>
              <a:rPr lang="sl-SI" sz="2200" b="1" dirty="0">
                <a:cs typeface="Times New Roman" pitchFamily="18" charset="0"/>
              </a:rPr>
              <a:t> gledanim</a:t>
            </a:r>
            <a:r>
              <a:rPr lang="sl-SI" sz="22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sl-SI" sz="1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0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formalna določila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136904" cy="44644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itchFamily="18" charset="0"/>
              </a:rPr>
              <a:t>Z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odpravljanjem</a:t>
            </a:r>
            <a:r>
              <a:rPr lang="sl-SI" sz="2200" b="1" dirty="0">
                <a:cs typeface="Times New Roman" pitchFamily="18" charset="0"/>
              </a:rPr>
              <a:t>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razlike</a:t>
            </a:r>
            <a:r>
              <a:rPr lang="sl-SI" sz="2200" b="1" dirty="0">
                <a:cs typeface="Times New Roman" pitchFamily="18" charset="0"/>
              </a:rPr>
              <a:t> </a:t>
            </a:r>
            <a:r>
              <a:rPr lang="sl-SI" sz="2200" dirty="0">
                <a:cs typeface="Times New Roman" pitchFamily="18" charset="0"/>
              </a:rPr>
              <a:t>med</a:t>
            </a:r>
            <a:r>
              <a:rPr lang="sl-SI" sz="2200" b="1" dirty="0">
                <a:cs typeface="Times New Roman" pitchFamily="18" charset="0"/>
              </a:rPr>
              <a:t> ospredjem in ozadjem</a:t>
            </a:r>
            <a:r>
              <a:rPr lang="sl-SI" sz="2200" dirty="0">
                <a:cs typeface="Times New Roman" pitchFamily="18" charset="0"/>
              </a:rPr>
              <a:t>, med </a:t>
            </a:r>
            <a:r>
              <a:rPr lang="sl-SI" sz="2200" b="1" dirty="0">
                <a:cs typeface="Times New Roman" pitchFamily="18" charset="0"/>
              </a:rPr>
              <a:t>jasnostjo</a:t>
            </a:r>
            <a:r>
              <a:rPr lang="sl-SI" sz="2200" dirty="0">
                <a:cs typeface="Times New Roman" pitchFamily="18" charset="0"/>
              </a:rPr>
              <a:t> in </a:t>
            </a:r>
            <a:r>
              <a:rPr lang="sl-SI" sz="2200" b="1" dirty="0">
                <a:cs typeface="Times New Roman" pitchFamily="18" charset="0"/>
              </a:rPr>
              <a:t>zabrisanostjo</a:t>
            </a:r>
            <a:r>
              <a:rPr lang="sl-SI" sz="2200" dirty="0">
                <a:cs typeface="Times New Roman" pitchFamily="18" charset="0"/>
              </a:rPr>
              <a:t>, med </a:t>
            </a:r>
            <a:r>
              <a:rPr lang="sl-SI" sz="2200" b="1" dirty="0">
                <a:cs typeface="Times New Roman" pitchFamily="18" charset="0"/>
              </a:rPr>
              <a:t>celoto</a:t>
            </a:r>
            <a:r>
              <a:rPr lang="sl-SI" sz="2200" dirty="0">
                <a:cs typeface="Times New Roman" pitchFamily="18" charset="0"/>
              </a:rPr>
              <a:t> in </a:t>
            </a:r>
            <a:r>
              <a:rPr lang="sl-SI" sz="2200" b="1" dirty="0">
                <a:cs typeface="Times New Roman" pitchFamily="18" charset="0"/>
              </a:rPr>
              <a:t>delom</a:t>
            </a:r>
            <a:r>
              <a:rPr lang="sl-SI" sz="2200" dirty="0">
                <a:cs typeface="Times New Roman" pitchFamily="18" charset="0"/>
              </a:rPr>
              <a:t>, med </a:t>
            </a:r>
            <a:r>
              <a:rPr lang="sl-SI" sz="2200" b="1" dirty="0">
                <a:cs typeface="Times New Roman" pitchFamily="18" charset="0"/>
              </a:rPr>
              <a:t>globino</a:t>
            </a:r>
            <a:r>
              <a:rPr lang="sl-SI" sz="2200" dirty="0">
                <a:cs typeface="Times New Roman" pitchFamily="18" charset="0"/>
              </a:rPr>
              <a:t> in </a:t>
            </a:r>
            <a:r>
              <a:rPr lang="sl-SI" sz="2200" b="1" dirty="0">
                <a:cs typeface="Times New Roman" pitchFamily="18" charset="0"/>
              </a:rPr>
              <a:t>površjem</a:t>
            </a:r>
            <a:r>
              <a:rPr lang="sl-SI" sz="2200" dirty="0">
                <a:cs typeface="Times New Roman" pitchFamily="18" charset="0"/>
              </a:rPr>
              <a:t> se vzpostavlja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figuralno območje</a:t>
            </a:r>
            <a:r>
              <a:rPr lang="sl-SI" sz="2200" dirty="0">
                <a:cs typeface="Times New Roman" pitchFamily="18" charset="0"/>
              </a:rPr>
              <a:t>, ki ni več organizirano po hierarhičnem principu gledišča in mizanscene, ampak </a:t>
            </a:r>
            <a:r>
              <a:rPr lang="sl-SI" sz="2200" b="1" dirty="0">
                <a:cs typeface="Times New Roman" pitchFamily="18" charset="0"/>
              </a:rPr>
              <a:t>prepuščeno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poljubnosti</a:t>
            </a:r>
            <a:r>
              <a:rPr lang="sl-SI" sz="2200" b="1" dirty="0">
                <a:cs typeface="Times New Roman" pitchFamily="18" charset="0"/>
              </a:rPr>
              <a:t> pretoka gibanj </a:t>
            </a:r>
            <a:r>
              <a:rPr lang="sl-SI" sz="2200" dirty="0">
                <a:cs typeface="Times New Roman" pitchFamily="18" charset="0"/>
              </a:rPr>
              <a:t>in</a:t>
            </a:r>
            <a:r>
              <a:rPr lang="sl-SI" sz="2200" b="1" dirty="0">
                <a:cs typeface="Times New Roman" pitchFamily="18" charset="0"/>
              </a:rPr>
              <a:t> napetosti</a:t>
            </a:r>
            <a:r>
              <a:rPr lang="sl-SI" sz="22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1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3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formalna določila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136904" cy="4464497"/>
          </a:xfrm>
        </p:spPr>
        <p:txBody>
          <a:bodyPr>
            <a:noAutofit/>
          </a:bodyPr>
          <a:lstStyle/>
          <a:p>
            <a:endParaRPr lang="sl-SI" sz="16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itchFamily="18" charset="0"/>
              </a:rPr>
              <a:t>Enega bistvenih dejavnikov, ki omogoča realizacijo vizije bratov </a:t>
            </a:r>
            <a:r>
              <a:rPr lang="sl-SI" sz="2200" dirty="0" err="1">
                <a:cs typeface="Times New Roman" pitchFamily="18" charset="0"/>
              </a:rPr>
              <a:t>Dardenne</a:t>
            </a:r>
            <a:r>
              <a:rPr lang="sl-SI" sz="2200" dirty="0">
                <a:cs typeface="Times New Roman" pitchFamily="18" charset="0"/>
              </a:rPr>
              <a:t>, predstavlja »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telesna kamera</a:t>
            </a:r>
            <a:r>
              <a:rPr lang="sl-SI" sz="2200" dirty="0">
                <a:cs typeface="Times New Roman" pitchFamily="18" charset="0"/>
              </a:rPr>
              <a:t>« – natančneje »</a:t>
            </a:r>
            <a:r>
              <a:rPr lang="sl-SI" sz="2200" b="1" dirty="0">
                <a:cs typeface="Times New Roman" pitchFamily="18" charset="0"/>
              </a:rPr>
              <a:t>ramenski </a:t>
            </a:r>
            <a:r>
              <a:rPr lang="sl-SI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steadycam</a:t>
            </a:r>
            <a:r>
              <a:rPr lang="sl-SI" sz="2200" dirty="0">
                <a:cs typeface="Times New Roman" pitchFamily="18" charset="0"/>
              </a:rPr>
              <a:t>«, ki je vseskozi v gibanju – kot elementarno sredstvo »srečanja s svetom«: </a:t>
            </a:r>
          </a:p>
          <a:p>
            <a:pPr marL="0" indent="0">
              <a:buNone/>
            </a:pPr>
            <a:endParaRPr lang="sl-SI" sz="1600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200" i="1" dirty="0">
                <a:cs typeface="Times New Roman" pitchFamily="18" charset="0"/>
              </a:rPr>
              <a:t>»</a:t>
            </a:r>
            <a:r>
              <a:rPr lang="sl-SI" sz="2200" b="1" i="1" dirty="0">
                <a:cs typeface="Times New Roman" pitchFamily="18" charset="0"/>
              </a:rPr>
              <a:t>Telesna kamera </a:t>
            </a:r>
            <a:r>
              <a:rPr lang="sl-SI" sz="2200" i="1" dirty="0">
                <a:cs typeface="Times New Roman" pitchFamily="18" charset="0"/>
              </a:rPr>
              <a:t>si ne prizadeva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'fiksirati</a:t>
            </a:r>
            <a:r>
              <a:rPr lang="sl-SI" sz="2200" i="1" dirty="0">
                <a:cs typeface="Times New Roman" pitchFamily="18" charset="0"/>
              </a:rPr>
              <a:t>' realnosti sveta v nesmrtni podobi, marveč tudi v </a:t>
            </a:r>
            <a:r>
              <a:rPr lang="sl-SI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gibanju</a:t>
            </a:r>
            <a:r>
              <a:rPr lang="sl-SI" sz="2200" i="1" dirty="0">
                <a:cs typeface="Times New Roman" pitchFamily="18" charset="0"/>
              </a:rPr>
              <a:t> določiti </a:t>
            </a:r>
            <a:r>
              <a:rPr lang="sl-SI" sz="2200" b="1" i="1" dirty="0">
                <a:cs typeface="Times New Roman" pitchFamily="18" charset="0"/>
              </a:rPr>
              <a:t>stičišče</a:t>
            </a:r>
            <a:r>
              <a:rPr lang="sl-SI" sz="2200" i="1" dirty="0">
                <a:cs typeface="Times New Roman" pitchFamily="18" charset="0"/>
              </a:rPr>
              <a:t> z njim.«</a:t>
            </a:r>
          </a:p>
          <a:p>
            <a:pPr marL="0" indent="0">
              <a:buNone/>
            </a:pPr>
            <a:r>
              <a:rPr lang="sl-SI" sz="1200" dirty="0"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</a:t>
            </a:r>
            <a:r>
              <a:rPr lang="sl-SI" sz="2200" dirty="0">
                <a:cs typeface="Times New Roman" pitchFamily="18" charset="0"/>
              </a:rPr>
              <a:t>Joseph</a:t>
            </a:r>
            <a:r>
              <a:rPr lang="sl-SI" sz="2200" i="1" dirty="0">
                <a:cs typeface="Times New Roman" pitchFamily="18" charset="0"/>
              </a:rPr>
              <a:t> </a:t>
            </a:r>
            <a:r>
              <a:rPr lang="sl-SI" sz="2200" b="1" dirty="0" err="1">
                <a:cs typeface="Times New Roman" pitchFamily="18" charset="0"/>
              </a:rPr>
              <a:t>Mai</a:t>
            </a:r>
            <a:endParaRPr lang="sl-SI" sz="2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najvidnejši </a:t>
            </a: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predstavniki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8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dirty="0">
                <a:cs typeface="Times New Roman" pitchFamily="18" charset="0"/>
              </a:rPr>
              <a:t>režiserji »</a:t>
            </a:r>
            <a:r>
              <a:rPr lang="sl-SI" sz="7200" b="1" dirty="0">
                <a:cs typeface="Times New Roman" pitchFamily="18" charset="0"/>
              </a:rPr>
              <a:t>digitalnega</a:t>
            </a:r>
            <a:r>
              <a:rPr lang="sl-SI" sz="7200" dirty="0">
                <a:cs typeface="Times New Roman" pitchFamily="18" charset="0"/>
              </a:rPr>
              <a:t> filma« s </a:t>
            </a:r>
            <a:r>
              <a:rPr lang="sl-SI" sz="7200" b="1" dirty="0">
                <a:cs typeface="Times New Roman" pitchFamily="18" charset="0"/>
              </a:rPr>
              <a:t>celinske </a:t>
            </a: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Kitajske</a:t>
            </a:r>
            <a:r>
              <a:rPr lang="sl-SI" sz="7200" dirty="0">
                <a:cs typeface="Times New Roman" pitchFamily="18" charset="0"/>
              </a:rPr>
              <a:t>: </a:t>
            </a:r>
            <a:r>
              <a:rPr lang="sl-SI" sz="7200" dirty="0" err="1">
                <a:cs typeface="Times New Roman" pitchFamily="18" charset="0"/>
              </a:rPr>
              <a:t>Jia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Zhangke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dirty="0" err="1">
                <a:cs typeface="Times New Roman" pitchFamily="18" charset="0"/>
              </a:rPr>
              <a:t>Cui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Zi‘en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dirty="0" err="1">
                <a:cs typeface="Times New Roman" pitchFamily="18" charset="0"/>
              </a:rPr>
              <a:t>Zhang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Yuan</a:t>
            </a:r>
            <a:r>
              <a:rPr lang="sl-SI" sz="7200" dirty="0">
                <a:cs typeface="Times New Roman" pitchFamily="18" charset="0"/>
              </a:rPr>
              <a:t>, Li </a:t>
            </a:r>
            <a:r>
              <a:rPr lang="sl-SI" sz="7200" b="1" dirty="0" err="1">
                <a:cs typeface="Times New Roman" pitchFamily="18" charset="0"/>
              </a:rPr>
              <a:t>Yang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dirty="0" err="1">
                <a:cs typeface="Times New Roman" pitchFamily="18" charset="0"/>
              </a:rPr>
              <a:t>Lou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Ye</a:t>
            </a:r>
            <a:endParaRPr lang="sl-SI" sz="72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dirty="0">
                <a:cs typeface="Times New Roman" pitchFamily="18" charset="0"/>
              </a:rPr>
              <a:t> </a:t>
            </a:r>
            <a:endParaRPr lang="sl-SI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francoski</a:t>
            </a:r>
            <a:r>
              <a:rPr lang="sl-SI" sz="7200" b="1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novorealisti</a:t>
            </a:r>
            <a:r>
              <a:rPr lang="sl-SI" sz="7200" dirty="0">
                <a:cs typeface="Times New Roman" pitchFamily="18" charset="0"/>
              </a:rPr>
              <a:t>: </a:t>
            </a:r>
            <a:r>
              <a:rPr lang="sl-SI" sz="7200" dirty="0" err="1">
                <a:cs typeface="Times New Roman" pitchFamily="18" charset="0"/>
              </a:rPr>
              <a:t>Laurent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Cantet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dirty="0" err="1">
                <a:cs typeface="Times New Roman" pitchFamily="18" charset="0"/>
              </a:rPr>
              <a:t>Erick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Zonca</a:t>
            </a:r>
            <a:r>
              <a:rPr lang="sl-SI" sz="7200" dirty="0">
                <a:cs typeface="Times New Roman" pitchFamily="18" charset="0"/>
              </a:rPr>
              <a:t>, Bruno </a:t>
            </a:r>
            <a:r>
              <a:rPr lang="sl-SI" sz="7200" b="1" dirty="0" err="1">
                <a:cs typeface="Times New Roman" pitchFamily="18" charset="0"/>
              </a:rPr>
              <a:t>Dumont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dirty="0" err="1">
                <a:cs typeface="Times New Roman" pitchFamily="18" charset="0"/>
              </a:rPr>
              <a:t>Arnaud</a:t>
            </a:r>
            <a:r>
              <a:rPr lang="sl-SI" sz="7200" dirty="0">
                <a:cs typeface="Times New Roman" pitchFamily="18" charset="0"/>
              </a:rPr>
              <a:t> Des </a:t>
            </a:r>
            <a:r>
              <a:rPr lang="sl-SI" sz="7200" b="1" dirty="0" err="1">
                <a:cs typeface="Times New Roman" pitchFamily="18" charset="0"/>
              </a:rPr>
              <a:t>Pallières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dirty="0" err="1">
                <a:cs typeface="Times New Roman" pitchFamily="18" charset="0"/>
              </a:rPr>
              <a:t>Isild</a:t>
            </a:r>
            <a:r>
              <a:rPr lang="sl-SI" sz="7200" dirty="0">
                <a:cs typeface="Times New Roman" pitchFamily="18" charset="0"/>
              </a:rPr>
              <a:t> Le </a:t>
            </a:r>
            <a:r>
              <a:rPr lang="sl-SI" sz="7200" b="1" dirty="0" err="1">
                <a:cs typeface="Times New Roman" pitchFamily="18" charset="0"/>
              </a:rPr>
              <a:t>Besco</a:t>
            </a:r>
            <a:r>
              <a:rPr lang="sl-SI" sz="7200" dirty="0">
                <a:cs typeface="Times New Roman" pitchFamily="18" charset="0"/>
              </a:rPr>
              <a:t>, Nicolas </a:t>
            </a:r>
            <a:r>
              <a:rPr lang="sl-SI" sz="7200" b="1" dirty="0" err="1">
                <a:cs typeface="Times New Roman" pitchFamily="18" charset="0"/>
              </a:rPr>
              <a:t>Klotz</a:t>
            </a:r>
            <a:r>
              <a:rPr lang="sl-SI" sz="7200" b="1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cs typeface="Times New Roman" pitchFamily="18" charset="0"/>
              </a:rPr>
              <a:t>zastopnika »</a:t>
            </a: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berlinske</a:t>
            </a:r>
            <a:r>
              <a:rPr lang="sl-SI" sz="7200" b="1" dirty="0">
                <a:cs typeface="Times New Roman" pitchFamily="18" charset="0"/>
              </a:rPr>
              <a:t> šole« </a:t>
            </a:r>
            <a:r>
              <a:rPr lang="sl-SI" sz="7200" dirty="0">
                <a:cs typeface="Times New Roman" pitchFamily="18" charset="0"/>
              </a:rPr>
              <a:t>Christian </a:t>
            </a:r>
            <a:r>
              <a:rPr lang="sl-SI" sz="7200" b="1" dirty="0" err="1">
                <a:cs typeface="Times New Roman" pitchFamily="18" charset="0"/>
              </a:rPr>
              <a:t>Petzold</a:t>
            </a:r>
            <a:r>
              <a:rPr lang="sl-SI" sz="7200" dirty="0">
                <a:cs typeface="Times New Roman" pitchFamily="18" charset="0"/>
              </a:rPr>
              <a:t> in Thomas </a:t>
            </a:r>
            <a:r>
              <a:rPr lang="sl-SI" sz="7200" b="1" dirty="0" err="1">
                <a:cs typeface="Times New Roman" pitchFamily="18" charset="0"/>
              </a:rPr>
              <a:t>Arslan</a:t>
            </a:r>
            <a:r>
              <a:rPr lang="sl-SI" sz="7200" dirty="0">
                <a:cs typeface="Times New Roman" pitchFamily="18" charset="0"/>
              </a:rPr>
              <a:t> ter novejša generacija </a:t>
            </a:r>
            <a:r>
              <a:rPr lang="sl-SI" sz="7200" dirty="0" err="1">
                <a:cs typeface="Times New Roman" pitchFamily="18" charset="0"/>
              </a:rPr>
              <a:t>Christoph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Hochhäusler</a:t>
            </a:r>
            <a:r>
              <a:rPr lang="sl-SI" sz="7200" dirty="0">
                <a:cs typeface="Times New Roman" pitchFamily="18" charset="0"/>
              </a:rPr>
              <a:t> in Benjamin </a:t>
            </a:r>
            <a:r>
              <a:rPr lang="sl-SI" sz="7200" b="1" dirty="0">
                <a:cs typeface="Times New Roman" pitchFamily="18" charset="0"/>
              </a:rPr>
              <a:t>Heisenberg </a:t>
            </a:r>
          </a:p>
          <a:p>
            <a:pPr marL="0" indent="0">
              <a:buNone/>
            </a:pPr>
            <a:endParaRPr lang="sl-SI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romunski</a:t>
            </a:r>
            <a:r>
              <a:rPr lang="sl-SI" sz="7200" b="1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novovalovci</a:t>
            </a:r>
            <a:r>
              <a:rPr lang="sl-SI" sz="7200" b="1" dirty="0">
                <a:cs typeface="Times New Roman" pitchFamily="18" charset="0"/>
              </a:rPr>
              <a:t>: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dirty="0" err="1">
                <a:cs typeface="Times New Roman" pitchFamily="18" charset="0"/>
              </a:rPr>
              <a:t>Christi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Puiu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dirty="0" err="1">
                <a:cs typeface="Times New Roman" pitchFamily="18" charset="0"/>
              </a:rPr>
              <a:t>Cornelius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Porumboiu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dirty="0" err="1">
                <a:cs typeface="Times New Roman" pitchFamily="18" charset="0"/>
              </a:rPr>
              <a:t>Catalin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Mitulescu</a:t>
            </a:r>
            <a:endParaRPr lang="sl-SI" sz="72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Avstrijec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dirty="0" err="1">
                <a:cs typeface="Times New Roman" pitchFamily="18" charset="0"/>
              </a:rPr>
              <a:t>Ulrich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>
                <a:cs typeface="Times New Roman" pitchFamily="18" charset="0"/>
              </a:rPr>
              <a:t>Seidl </a:t>
            </a:r>
          </a:p>
          <a:p>
            <a:pPr marL="0" indent="0">
              <a:buNone/>
            </a:pPr>
            <a:endParaRPr lang="sl-SI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dirty="0">
                <a:cs typeface="Times New Roman" pitchFamily="18" charset="0"/>
              </a:rPr>
              <a:t>različni impulzi </a:t>
            </a: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ameriškega</a:t>
            </a:r>
            <a:r>
              <a:rPr lang="sl-SI" sz="7200" b="1" dirty="0">
                <a:cs typeface="Times New Roman" pitchFamily="18" charset="0"/>
              </a:rPr>
              <a:t> neodvisnega filma</a:t>
            </a:r>
            <a:r>
              <a:rPr lang="sl-SI" sz="7200" dirty="0">
                <a:cs typeface="Times New Roman" pitchFamily="18" charset="0"/>
              </a:rPr>
              <a:t>, kot ga ustvarjajo </a:t>
            </a:r>
            <a:r>
              <a:rPr lang="sl-SI" sz="7200" dirty="0" err="1">
                <a:cs typeface="Times New Roman" pitchFamily="18" charset="0"/>
              </a:rPr>
              <a:t>Harmony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Korine</a:t>
            </a:r>
            <a:r>
              <a:rPr lang="sl-SI" sz="7200" dirty="0">
                <a:cs typeface="Times New Roman" pitchFamily="18" charset="0"/>
              </a:rPr>
              <a:t>, Debra </a:t>
            </a:r>
            <a:r>
              <a:rPr lang="sl-SI" sz="7200" b="1" dirty="0" err="1">
                <a:cs typeface="Times New Roman" pitchFamily="18" charset="0"/>
              </a:rPr>
              <a:t>Granik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dirty="0" err="1">
                <a:cs typeface="Times New Roman" pitchFamily="18" charset="0"/>
              </a:rPr>
              <a:t>Lance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Hammer</a:t>
            </a:r>
            <a:r>
              <a:rPr lang="sl-SI" sz="7200" dirty="0">
                <a:cs typeface="Times New Roman" pitchFamily="18" charset="0"/>
              </a:rPr>
              <a:t> ali </a:t>
            </a:r>
            <a:r>
              <a:rPr lang="sl-SI" sz="7200" dirty="0" err="1">
                <a:cs typeface="Times New Roman" pitchFamily="18" charset="0"/>
              </a:rPr>
              <a:t>Ramin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Bahrani</a:t>
            </a:r>
            <a:r>
              <a:rPr lang="sl-SI" sz="7200" b="1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dirty="0">
                <a:cs typeface="Times New Roman" pitchFamily="18" charset="0"/>
              </a:rPr>
              <a:t>določeni naslovi v opusu </a:t>
            </a:r>
            <a:r>
              <a:rPr lang="sl-SI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Hongkongžana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dirty="0" err="1">
                <a:cs typeface="Times New Roman" pitchFamily="18" charset="0"/>
              </a:rPr>
              <a:t>Wong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>
                <a:cs typeface="Times New Roman" pitchFamily="18" charset="0"/>
              </a:rPr>
              <a:t>Kar-</a:t>
            </a:r>
            <a:r>
              <a:rPr lang="sl-SI" sz="7200" b="1" dirty="0" err="1">
                <a:cs typeface="Times New Roman" pitchFamily="18" charset="0"/>
              </a:rPr>
              <a:t>waija</a:t>
            </a:r>
            <a:endParaRPr lang="sl-SI" sz="72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dogmatične</a:t>
            </a:r>
            <a:r>
              <a:rPr lang="sl-SI" sz="7200" b="1" dirty="0">
                <a:cs typeface="Times New Roman" pitchFamily="18" charset="0"/>
              </a:rPr>
              <a:t> intervencije </a:t>
            </a:r>
            <a:r>
              <a:rPr lang="sl-SI" sz="7200" dirty="0">
                <a:cs typeface="Times New Roman" pitchFamily="18" charset="0"/>
              </a:rPr>
              <a:t>Larsa</a:t>
            </a:r>
            <a:r>
              <a:rPr lang="sl-SI" sz="7200" b="1" dirty="0"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von </a:t>
            </a:r>
            <a:r>
              <a:rPr lang="sl-SI" sz="7200" b="1" dirty="0">
                <a:cs typeface="Times New Roman" pitchFamily="18" charset="0"/>
              </a:rPr>
              <a:t>Trierja</a:t>
            </a:r>
            <a:r>
              <a:rPr lang="sl-SI" sz="7200" dirty="0">
                <a:cs typeface="Times New Roman" pitchFamily="18" charset="0"/>
              </a:rPr>
              <a:t> in Thomasa </a:t>
            </a:r>
            <a:r>
              <a:rPr lang="sl-SI" sz="7200" b="1" dirty="0" err="1">
                <a:cs typeface="Times New Roman" pitchFamily="18" charset="0"/>
              </a:rPr>
              <a:t>Vinterberga</a:t>
            </a:r>
            <a:endParaRPr lang="sl-SI" sz="7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7200" b="1" u="sng" dirty="0">
              <a:highlight>
                <a:srgbClr val="00FF00"/>
              </a:highligh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26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897" y="3429000"/>
            <a:ext cx="4688230" cy="1066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34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endParaRPr lang="sl-SI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sl-SI" sz="7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OTROK</a:t>
            </a:r>
          </a:p>
          <a:p>
            <a:pPr algn="ctr">
              <a:buNone/>
              <a:defRPr/>
            </a:pPr>
            <a:r>
              <a:rPr lang="sl-SI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sl-SI" sz="5400" i="1" dirty="0" err="1">
                <a:cs typeface="Times New Roman" pitchFamily="18" charset="0"/>
              </a:rPr>
              <a:t>L'Enfant</a:t>
            </a:r>
            <a:r>
              <a:rPr lang="sl-SI" sz="5400" dirty="0">
                <a:cs typeface="Times New Roman" pitchFamily="18" charset="0"/>
              </a:rPr>
              <a:t>, 2005) </a:t>
            </a:r>
            <a:endParaRPr lang="sl-SI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sl-SI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Jean-Pierre in </a:t>
            </a:r>
            <a:r>
              <a:rPr lang="sl-SI" sz="6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Luc</a:t>
            </a:r>
            <a:r>
              <a:rPr lang="sl-SI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6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Dardenne</a:t>
            </a:r>
            <a:endParaRPr lang="sl-SI" sz="6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6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moto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820891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6000" b="1" i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60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itchFamily="18" charset="0"/>
              </a:rPr>
              <a:t>Na najosnovnejši ravni lahko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vsebino</a:t>
            </a:r>
            <a:r>
              <a:rPr lang="sl-SI" sz="8000" i="1" dirty="0">
                <a:cs typeface="Times New Roman" pitchFamily="18" charset="0"/>
              </a:rPr>
              <a:t> opredelimo kot </a:t>
            </a:r>
            <a:r>
              <a:rPr lang="sl-SI" sz="8000" b="1" i="1" dirty="0">
                <a:cs typeface="Times New Roman" pitchFamily="18" charset="0"/>
              </a:rPr>
              <a:t>temo</a:t>
            </a:r>
            <a:r>
              <a:rPr lang="sl-SI" sz="8000" i="1" dirty="0">
                <a:cs typeface="Times New Roman" pitchFamily="18" charset="0"/>
              </a:rPr>
              <a:t> oziroma </a:t>
            </a:r>
            <a:r>
              <a:rPr lang="sl-SI" sz="8000" b="1" i="1" dirty="0">
                <a:cs typeface="Times New Roman" pitchFamily="18" charset="0"/>
              </a:rPr>
              <a:t>motiv</a:t>
            </a:r>
            <a:r>
              <a:rPr lang="sl-SI" sz="8000" i="1" dirty="0">
                <a:cs typeface="Times New Roman" pitchFamily="18" charset="0"/>
              </a:rPr>
              <a:t> umetniškega dela in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formo</a:t>
            </a:r>
            <a:r>
              <a:rPr lang="sl-SI" sz="8000" i="1" dirty="0">
                <a:cs typeface="Times New Roman" pitchFamily="18" charset="0"/>
              </a:rPr>
              <a:t> kot </a:t>
            </a:r>
            <a:r>
              <a:rPr lang="sl-SI" sz="8000" b="1" i="1" dirty="0">
                <a:cs typeface="Times New Roman" pitchFamily="18" charset="0"/>
              </a:rPr>
              <a:t>način uporabe sredstev</a:t>
            </a:r>
            <a:r>
              <a:rPr lang="sl-SI" sz="8000" i="1" dirty="0">
                <a:cs typeface="Times New Roman" pitchFamily="18" charset="0"/>
              </a:rPr>
              <a:t>, s katerimi je tematika </a:t>
            </a:r>
            <a:r>
              <a:rPr lang="sl-SI" sz="8000" b="1" i="1" dirty="0">
                <a:cs typeface="Times New Roman" pitchFamily="18" charset="0"/>
              </a:rPr>
              <a:t>izražena</a:t>
            </a:r>
            <a:r>
              <a:rPr lang="sl-SI" sz="8000" i="1" dirty="0">
                <a:cs typeface="Times New Roman" pitchFamily="18" charset="0"/>
              </a:rPr>
              <a:t>. Njun medsebojni odnos se odraža v kompleksnih in zapletenih povezavah.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</a:t>
            </a:r>
            <a:r>
              <a:rPr lang="sl-SI" sz="8000" i="1" dirty="0">
                <a:cs typeface="Times New Roman" pitchFamily="18" charset="0"/>
              </a:rPr>
              <a:t> in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vsebina</a:t>
            </a:r>
            <a:r>
              <a:rPr lang="sl-SI" sz="8000" i="1" dirty="0">
                <a:cs typeface="Times New Roman" pitchFamily="18" charset="0"/>
              </a:rPr>
              <a:t> potemtakem nista dva </a:t>
            </a:r>
            <a:r>
              <a:rPr lang="sl-SI" sz="8000" b="1" i="1" dirty="0">
                <a:cs typeface="Times New Roman" pitchFamily="18" charset="0"/>
              </a:rPr>
              <a:t>ločena elementa</a:t>
            </a:r>
            <a:r>
              <a:rPr lang="sl-SI" sz="8000" i="1" dirty="0">
                <a:cs typeface="Times New Roman" pitchFamily="18" charset="0"/>
              </a:rPr>
              <a:t>, ki se v umetniškem izdelku združita, temveč </a:t>
            </a:r>
            <a:r>
              <a:rPr lang="sl-SI" sz="8000" b="1" i="1" dirty="0">
                <a:cs typeface="Times New Roman" pitchFamily="18" charset="0"/>
              </a:rPr>
              <a:t>dva aspekta </a:t>
            </a:r>
            <a:r>
              <a:rPr lang="sl-SI" sz="8000" i="1" dirty="0">
                <a:cs typeface="Times New Roman" pitchFamily="18" charset="0"/>
              </a:rPr>
              <a:t>celotnega formalnega sistema umetnine; sta </a:t>
            </a:r>
            <a:r>
              <a:rPr lang="sl-SI" sz="8000" b="1" i="1" dirty="0">
                <a:cs typeface="Times New Roman" pitchFamily="18" charset="0"/>
              </a:rPr>
              <a:t>medsebojno povezana</a:t>
            </a:r>
            <a:r>
              <a:rPr lang="sl-SI" sz="8000" i="1" dirty="0">
                <a:cs typeface="Times New Roman" pitchFamily="18" charset="0"/>
              </a:rPr>
              <a:t>, </a:t>
            </a:r>
            <a:r>
              <a:rPr lang="sl-SI" sz="8000" b="1" i="1" dirty="0">
                <a:cs typeface="Times New Roman" pitchFamily="18" charset="0"/>
              </a:rPr>
              <a:t>soodvisna</a:t>
            </a:r>
            <a:r>
              <a:rPr lang="sl-SI" sz="8000" i="1" dirty="0">
                <a:cs typeface="Times New Roman" pitchFamily="18" charset="0"/>
              </a:rPr>
              <a:t> in </a:t>
            </a:r>
            <a:r>
              <a:rPr lang="sl-SI" sz="8000" b="1" i="1" dirty="0">
                <a:cs typeface="Times New Roman" pitchFamily="18" charset="0"/>
              </a:rPr>
              <a:t>interaktivna</a:t>
            </a:r>
            <a:r>
              <a:rPr lang="sl-SI" sz="8000" i="1" dirty="0">
                <a:cs typeface="Times New Roman" pitchFamily="18" charset="0"/>
              </a:rPr>
              <a:t>. Preučevanje njunega odnosa predstavlja osnovo za razumevanje, kako filmski izrazni sistem podaja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pomene</a:t>
            </a:r>
            <a:r>
              <a:rPr lang="sl-SI" sz="8000" i="1" dirty="0">
                <a:cs typeface="Times New Roman" pitchFamily="18" charset="0"/>
              </a:rPr>
              <a:t>,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vzdušja</a:t>
            </a:r>
            <a:r>
              <a:rPr lang="sl-SI" sz="8000" i="1" dirty="0">
                <a:cs typeface="Times New Roman" pitchFamily="18" charset="0"/>
              </a:rPr>
              <a:t> in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informacije</a:t>
            </a:r>
            <a:r>
              <a:rPr lang="sl-SI" sz="8000" i="1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Formalna analiza </a:t>
            </a:r>
            <a:r>
              <a:rPr lang="sl-SI" sz="8000" i="1" dirty="0">
                <a:cs typeface="Times New Roman" pitchFamily="18" charset="0"/>
              </a:rPr>
              <a:t>je pristop razčlenjevanja, ki se v osredotoča na filmsko </a:t>
            </a:r>
            <a:r>
              <a:rPr lang="sl-SI" sz="8000" b="1" i="1" dirty="0">
                <a:cs typeface="Times New Roman" pitchFamily="18" charset="0"/>
              </a:rPr>
              <a:t>formo</a:t>
            </a:r>
            <a:r>
              <a:rPr lang="sl-SI" sz="8000" i="1" dirty="0">
                <a:cs typeface="Times New Roman" pitchFamily="18" charset="0"/>
              </a:rPr>
              <a:t> oziroma na </a:t>
            </a:r>
            <a:r>
              <a:rPr lang="sl-SI" sz="8000" b="1" i="1" dirty="0">
                <a:cs typeface="Times New Roman" pitchFamily="18" charset="0"/>
              </a:rPr>
              <a:t>sredstva</a:t>
            </a:r>
            <a:r>
              <a:rPr lang="sl-SI" sz="8000" i="1" dirty="0">
                <a:cs typeface="Times New Roman" pitchFamily="18" charset="0"/>
              </a:rPr>
              <a:t> s katerimi je izražena tematika filma.</a:t>
            </a:r>
          </a:p>
          <a:p>
            <a:pPr marL="0" indent="0">
              <a:buNone/>
            </a:pPr>
            <a:endParaRPr lang="sl-SI" sz="4800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                                                                                                               Richard </a:t>
            </a:r>
            <a:r>
              <a:rPr lang="sl-SI" sz="8000" b="1" dirty="0" err="1">
                <a:cs typeface="Times New Roman" pitchFamily="18" charset="0"/>
              </a:rPr>
              <a:t>Barsam</a:t>
            </a:r>
            <a:endParaRPr lang="sl-SI" sz="80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7200" dirty="0"/>
          </a:p>
        </p:txBody>
      </p:sp>
    </p:spTree>
    <p:extLst>
      <p:ext uri="{BB962C8B-B14F-4D97-AF65-F5344CB8AC3E}">
        <p14:creationId xmlns:p14="http://schemas.microsoft.com/office/powerpoint/2010/main" val="16689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forma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776864" cy="432047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l-SI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8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 </a:t>
            </a:r>
            <a:r>
              <a:rPr lang="sl-SI" sz="8600" b="1" dirty="0">
                <a:cs typeface="Times New Roman" pitchFamily="18" charset="0"/>
              </a:rPr>
              <a:t>–</a:t>
            </a:r>
            <a:r>
              <a:rPr lang="sl-SI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</a:t>
            </a:r>
            <a:r>
              <a:rPr lang="sl-SI" sz="8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lovar</a:t>
            </a:r>
            <a:r>
              <a:rPr lang="sl-SI" sz="8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</a:t>
            </a:r>
            <a:r>
              <a:rPr lang="sl-SI" sz="8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lovenskega</a:t>
            </a:r>
            <a:r>
              <a:rPr lang="sl-SI" sz="8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</a:t>
            </a:r>
            <a:r>
              <a:rPr lang="sl-SI" sz="8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njižnega</a:t>
            </a:r>
            <a:r>
              <a:rPr lang="sl-SI" sz="8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</a:t>
            </a:r>
            <a:r>
              <a:rPr lang="sl-SI" sz="8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ezika</a:t>
            </a:r>
            <a:r>
              <a:rPr lang="sl-SI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sl-SI" sz="6000" dirty="0">
                <a:cs typeface="Times New Roman" pitchFamily="18" charset="0"/>
              </a:rPr>
              <a:t> </a:t>
            </a:r>
            <a:endParaRPr lang="sl-SI" sz="60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200" dirty="0">
                <a:cs typeface="Times New Roman" pitchFamily="18" charset="0"/>
              </a:rPr>
              <a:t>   </a:t>
            </a:r>
            <a:r>
              <a:rPr lang="sl-SI" sz="6200" b="1" dirty="0">
                <a:cs typeface="Times New Roman" pitchFamily="18" charset="0"/>
              </a:rPr>
              <a:t>1.</a:t>
            </a:r>
            <a:r>
              <a:rPr lang="sl-SI" sz="6200" dirty="0">
                <a:cs typeface="Times New Roman" pitchFamily="18" charset="0"/>
              </a:rPr>
              <a:t> </a:t>
            </a:r>
            <a:r>
              <a:rPr lang="sl-SI" sz="6200" b="1" dirty="0">
                <a:cs typeface="Times New Roman" pitchFamily="18" charset="0"/>
              </a:rPr>
              <a:t>določen </a:t>
            </a: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videz</a:t>
            </a:r>
            <a:r>
              <a:rPr lang="sl-SI" sz="6200" dirty="0">
                <a:cs typeface="Times New Roman" pitchFamily="18" charset="0"/>
              </a:rPr>
              <a:t>, ki ga ima stvar v </a:t>
            </a:r>
            <a:r>
              <a:rPr lang="sl-SI" sz="6200" b="1" dirty="0">
                <a:cs typeface="Times New Roman" pitchFamily="18" charset="0"/>
              </a:rPr>
              <a:t>prostoru</a:t>
            </a:r>
            <a:r>
              <a:rPr lang="sl-SI" sz="6200" dirty="0">
                <a:cs typeface="Times New Roman" pitchFamily="18" charset="0"/>
              </a:rPr>
              <a:t>; </a:t>
            </a:r>
            <a:endParaRPr lang="sl-SI" sz="6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200" b="1" dirty="0">
                <a:cs typeface="Times New Roman" pitchFamily="18" charset="0"/>
              </a:rPr>
              <a:t>       </a:t>
            </a: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oblika</a:t>
            </a:r>
            <a:r>
              <a:rPr lang="sl-SI" sz="6200" dirty="0">
                <a:cs typeface="Times New Roman" pitchFamily="18" charset="0"/>
              </a:rPr>
              <a:t>; </a:t>
            </a:r>
            <a:endParaRPr lang="sl-SI" sz="6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200" b="1" dirty="0">
                <a:cs typeface="Times New Roman" pitchFamily="18" charset="0"/>
              </a:rPr>
              <a:t>       </a:t>
            </a: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videz</a:t>
            </a:r>
            <a:r>
              <a:rPr lang="sl-SI" sz="6200" dirty="0">
                <a:cs typeface="Times New Roman" pitchFamily="18" charset="0"/>
              </a:rPr>
              <a:t>, zunanji izraz kakega pojava, pogojen z njegovo </a:t>
            </a:r>
            <a:r>
              <a:rPr lang="sl-SI" sz="6200" b="1" dirty="0">
                <a:cs typeface="Times New Roman" pitchFamily="18" charset="0"/>
              </a:rPr>
              <a:t>vsebino</a:t>
            </a:r>
            <a:r>
              <a:rPr lang="sl-SI" sz="6200" dirty="0">
                <a:cs typeface="Times New Roman" pitchFamily="18" charset="0"/>
              </a:rPr>
              <a:t>; </a:t>
            </a:r>
            <a:endParaRPr lang="sl-SI" sz="6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200" b="1" dirty="0">
                <a:cs typeface="Times New Roman" pitchFamily="18" charset="0"/>
              </a:rPr>
              <a:t>       </a:t>
            </a: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način</a:t>
            </a:r>
            <a:r>
              <a:rPr lang="sl-SI" sz="6200" dirty="0">
                <a:cs typeface="Times New Roman" pitchFamily="18" charset="0"/>
              </a:rPr>
              <a:t>, kako se kaj </a:t>
            </a:r>
            <a:r>
              <a:rPr lang="sl-SI" sz="6200" b="1" dirty="0">
                <a:cs typeface="Times New Roman" pitchFamily="18" charset="0"/>
              </a:rPr>
              <a:t>dela</a:t>
            </a:r>
          </a:p>
          <a:p>
            <a:pPr marL="0" indent="0">
              <a:buNone/>
            </a:pPr>
            <a:r>
              <a:rPr lang="sl-SI" sz="6200" dirty="0">
                <a:cs typeface="Times New Roman" pitchFamily="18" charset="0"/>
              </a:rPr>
              <a:t> </a:t>
            </a:r>
            <a:endParaRPr lang="sl-SI" sz="6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200" b="1" dirty="0">
                <a:cs typeface="Times New Roman" pitchFamily="18" charset="0"/>
              </a:rPr>
              <a:t>   2.</a:t>
            </a:r>
            <a:r>
              <a:rPr lang="sl-SI" sz="6200" dirty="0">
                <a:cs typeface="Times New Roman" pitchFamily="18" charset="0"/>
              </a:rPr>
              <a:t> </a:t>
            </a: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način</a:t>
            </a:r>
            <a:r>
              <a:rPr lang="sl-SI" sz="6200" dirty="0">
                <a:cs typeface="Times New Roman" pitchFamily="18" charset="0"/>
              </a:rPr>
              <a:t>, kako je kaj </a:t>
            </a:r>
            <a:r>
              <a:rPr lang="sl-SI" sz="6200" b="1" dirty="0">
                <a:cs typeface="Times New Roman" pitchFamily="18" charset="0"/>
              </a:rPr>
              <a:t>izraženo</a:t>
            </a:r>
            <a:r>
              <a:rPr lang="sl-SI" sz="6200" dirty="0">
                <a:cs typeface="Times New Roman" pitchFamily="18" charset="0"/>
              </a:rPr>
              <a:t>, povedano, navadno v umetniškem delu;</a:t>
            </a:r>
            <a:endParaRPr lang="sl-SI" sz="6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200" b="1" dirty="0">
                <a:cs typeface="Times New Roman" pitchFamily="18" charset="0"/>
              </a:rPr>
              <a:t>       </a:t>
            </a:r>
            <a:r>
              <a:rPr lang="sl-SI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sistem izraznih sredstev</a:t>
            </a:r>
            <a:r>
              <a:rPr lang="sl-SI" sz="6200" dirty="0">
                <a:cs typeface="Times New Roman" pitchFamily="18" charset="0"/>
              </a:rPr>
              <a:t>, v katerem se izrazi kaka vsebina</a:t>
            </a:r>
            <a:endParaRPr lang="sl-SI" sz="62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6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forma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13690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 je sistem medsebojnega razmerja filmskih elementov </a:t>
            </a:r>
          </a:p>
          <a:p>
            <a:pPr marL="0" indent="0">
              <a:buNone/>
            </a:pPr>
            <a:r>
              <a:rPr lang="sl-SI" sz="1200" b="1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formalni sistemi </a:t>
            </a:r>
            <a:r>
              <a:rPr lang="sl-SI" sz="1800" dirty="0">
                <a:cs typeface="Times New Roman" pitchFamily="18" charset="0"/>
              </a:rPr>
              <a:t>omogočajo gledalcu </a:t>
            </a:r>
            <a:r>
              <a:rPr lang="sl-SI" sz="1800" b="1" dirty="0">
                <a:cs typeface="Times New Roman" pitchFamily="18" charset="0"/>
              </a:rPr>
              <a:t>zaznavo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odnosov</a:t>
            </a:r>
            <a:r>
              <a:rPr lang="sl-SI" sz="1800" b="1" dirty="0">
                <a:cs typeface="Times New Roman" pitchFamily="18" charset="0"/>
              </a:rPr>
              <a:t> </a:t>
            </a:r>
            <a:r>
              <a:rPr lang="sl-SI" sz="1800" dirty="0">
                <a:cs typeface="Times New Roman" pitchFamily="18" charset="0"/>
              </a:rPr>
              <a:t>filmskih elementov; </a:t>
            </a:r>
            <a:endParaRPr lang="sl-SI" sz="18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dirty="0">
                <a:cs typeface="Times New Roman" pitchFamily="18" charset="0"/>
              </a:rPr>
              <a:t>posamezne </a:t>
            </a:r>
            <a:r>
              <a:rPr lang="sl-SI" sz="1800" b="1" dirty="0">
                <a:cs typeface="Times New Roman" pitchFamily="18" charset="0"/>
              </a:rPr>
              <a:t>razmerja</a:t>
            </a:r>
            <a:r>
              <a:rPr lang="sl-SI" sz="1800" dirty="0">
                <a:cs typeface="Times New Roman" pitchFamily="18" charset="0"/>
              </a:rPr>
              <a:t> nastopajo kot </a:t>
            </a:r>
            <a:r>
              <a:rPr lang="sl-SI" sz="1800" b="1" dirty="0">
                <a:cs typeface="Times New Roman" pitchFamily="18" charset="0"/>
              </a:rPr>
              <a:t>namig</a:t>
            </a:r>
            <a:r>
              <a:rPr lang="sl-SI" sz="1800" dirty="0">
                <a:cs typeface="Times New Roman" pitchFamily="18" charset="0"/>
              </a:rPr>
              <a:t>, s katerim film vzbuja gledalčeva 	    </a:t>
            </a:r>
            <a:r>
              <a:rPr lang="sl-SI" sz="1800" b="1" dirty="0">
                <a:cs typeface="Times New Roman" pitchFamily="18" charset="0"/>
              </a:rPr>
              <a:t>pričakovanja</a:t>
            </a:r>
            <a:r>
              <a:rPr lang="sl-SI" sz="1800" dirty="0">
                <a:cs typeface="Times New Roman" pitchFamily="18" charset="0"/>
              </a:rPr>
              <a:t> </a:t>
            </a:r>
            <a:r>
              <a:rPr lang="sl-SI" sz="1800" b="1" dirty="0"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endParaRPr lang="sl-SI" sz="1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dirty="0">
                <a:cs typeface="Times New Roman" pitchFamily="18" charset="0"/>
              </a:rPr>
              <a:t>s </a:t>
            </a:r>
            <a:r>
              <a:rPr lang="sl-SI" sz="1800" b="1" dirty="0">
                <a:cs typeface="Times New Roman" pitchFamily="18" charset="0"/>
              </a:rPr>
              <a:t>prepoznavo</a:t>
            </a:r>
            <a:r>
              <a:rPr lang="sl-SI" sz="1800" dirty="0">
                <a:cs typeface="Times New Roman" pitchFamily="18" charset="0"/>
              </a:rPr>
              <a:t>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razmerja</a:t>
            </a:r>
            <a:r>
              <a:rPr lang="sl-SI" sz="1800" dirty="0">
                <a:cs typeface="Times New Roman" pitchFamily="18" charset="0"/>
              </a:rPr>
              <a:t> med določenimi elementi in </a:t>
            </a:r>
            <a:r>
              <a:rPr lang="sl-SI" sz="1800" b="1" dirty="0">
                <a:cs typeface="Times New Roman" pitchFamily="18" charset="0"/>
              </a:rPr>
              <a:t>reakcijo</a:t>
            </a:r>
            <a:r>
              <a:rPr lang="sl-SI" sz="1800" dirty="0">
                <a:cs typeface="Times New Roman" pitchFamily="18" charset="0"/>
              </a:rPr>
              <a:t> nanj se oblikuje </a:t>
            </a:r>
            <a:r>
              <a:rPr lang="sl-SI" sz="1800" b="1" dirty="0">
                <a:cs typeface="Times New Roman" pitchFamily="18" charset="0"/>
              </a:rPr>
              <a:t>gledalska izkušnja</a:t>
            </a:r>
          </a:p>
          <a:p>
            <a:pPr marL="0" indent="0">
              <a:buNone/>
            </a:pPr>
            <a:endParaRPr lang="sl-SI" sz="1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celovita izkušnja </a:t>
            </a:r>
            <a:r>
              <a:rPr lang="sl-SI" sz="1800" dirty="0">
                <a:cs typeface="Times New Roman" pitchFamily="18" charset="0"/>
              </a:rPr>
              <a:t>pa nastopi, ko se dva </a:t>
            </a:r>
            <a:r>
              <a:rPr lang="sl-SI" sz="1800" b="1" dirty="0">
                <a:cs typeface="Times New Roman" pitchFamily="18" charset="0"/>
              </a:rPr>
              <a:t>osnovna organizacijska principa </a:t>
            </a:r>
            <a:r>
              <a:rPr lang="sl-SI" sz="1800" dirty="0">
                <a:cs typeface="Times New Roman" pitchFamily="18" charset="0"/>
              </a:rPr>
              <a:t>filma –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pripovedni</a:t>
            </a:r>
            <a:r>
              <a:rPr lang="sl-SI" sz="1800" dirty="0">
                <a:cs typeface="Times New Roman" pitchFamily="18" charset="0"/>
              </a:rPr>
              <a:t> in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stilistični</a:t>
            </a:r>
            <a:r>
              <a:rPr lang="sl-SI" sz="1800" dirty="0">
                <a:cs typeface="Times New Roman" pitchFamily="18" charset="0"/>
              </a:rPr>
              <a:t> – združita v osnovnejši sistem filma kot celote </a:t>
            </a:r>
            <a:endParaRPr lang="sl-SI" sz="18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1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formalni sistem </a:t>
            </a:r>
            <a:r>
              <a:rPr lang="sl-SI" sz="1800" dirty="0">
                <a:cs typeface="Times New Roman" pitchFamily="18" charset="0"/>
              </a:rPr>
              <a:t>lahko </a:t>
            </a:r>
            <a:r>
              <a:rPr lang="sl-SI" sz="1800" b="1" dirty="0">
                <a:cs typeface="Times New Roman" pitchFamily="18" charset="0"/>
              </a:rPr>
              <a:t>pomirja</a:t>
            </a:r>
            <a:r>
              <a:rPr lang="sl-SI" sz="1800" dirty="0">
                <a:cs typeface="Times New Roman" pitchFamily="18" charset="0"/>
              </a:rPr>
              <a:t> – vzpostavlja ravnovesje, vedrino; </a:t>
            </a:r>
          </a:p>
          <a:p>
            <a:pPr marL="0" indent="0">
              <a:buNone/>
            </a:pPr>
            <a:r>
              <a:rPr lang="sl-SI" sz="1800" dirty="0">
                <a:cs typeface="Times New Roman" pitchFamily="18" charset="0"/>
              </a:rPr>
              <a:t>lahko pa </a:t>
            </a:r>
            <a:r>
              <a:rPr lang="sl-SI" sz="1800" b="1" dirty="0">
                <a:cs typeface="Times New Roman" pitchFamily="18" charset="0"/>
              </a:rPr>
              <a:t>vznemirja</a:t>
            </a:r>
            <a:r>
              <a:rPr lang="sl-SI" sz="1800" dirty="0">
                <a:cs typeface="Times New Roman" pitchFamily="18" charset="0"/>
              </a:rPr>
              <a:t> – s formalnimi rešitvami vzpostavlja konflikt, napetost, šok</a:t>
            </a:r>
            <a:r>
              <a:rPr lang="sl-SI" sz="1800" dirty="0"/>
              <a:t> </a:t>
            </a:r>
            <a:endParaRPr lang="sl-SI" sz="1800" b="1" dirty="0"/>
          </a:p>
        </p:txBody>
      </p:sp>
    </p:spTree>
    <p:extLst>
      <p:ext uri="{BB962C8B-B14F-4D97-AF65-F5344CB8AC3E}">
        <p14:creationId xmlns:p14="http://schemas.microsoft.com/office/powerpoint/2010/main" val="14447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formalna analiza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6085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l-SI" sz="4800" b="1" u="sng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Formalna analiza</a:t>
            </a:r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4000" dirty="0">
                <a:cs typeface="Times New Roman" pitchFamily="18" charset="0"/>
              </a:rPr>
              <a:t>se osredotoča na vprašanja </a:t>
            </a:r>
            <a:r>
              <a:rPr lang="sl-SI" sz="4000" b="1" dirty="0">
                <a:cs typeface="Times New Roman" pitchFamily="18" charset="0"/>
              </a:rPr>
              <a:t>strukture</a:t>
            </a:r>
            <a:r>
              <a:rPr lang="sl-SI" sz="4000" dirty="0">
                <a:cs typeface="Times New Roman" pitchFamily="18" charset="0"/>
              </a:rPr>
              <a:t> in </a:t>
            </a:r>
            <a:r>
              <a:rPr lang="sl-SI" sz="4000" b="1" dirty="0">
                <a:cs typeface="Times New Roman" pitchFamily="18" charset="0"/>
              </a:rPr>
              <a:t>stila</a:t>
            </a:r>
            <a:r>
              <a:rPr lang="sl-SI" sz="4000" dirty="0">
                <a:cs typeface="Times New Roman" pitchFamily="18" charset="0"/>
              </a:rPr>
              <a:t> (razvoja tematike, ustroja pripovedi, kompozicije, motivike) in na </a:t>
            </a: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načine</a:t>
            </a:r>
            <a:r>
              <a:rPr lang="sl-SI" sz="4000" dirty="0">
                <a:cs typeface="Times New Roman" pitchFamily="18" charset="0"/>
              </a:rPr>
              <a:t>, kako film te elemente </a:t>
            </a: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organizira</a:t>
            </a:r>
            <a:r>
              <a:rPr lang="sl-SI" sz="4000" dirty="0">
                <a:cs typeface="Times New Roman" pitchFamily="18" charset="0"/>
              </a:rPr>
              <a:t> v vzorce, ki celoti dajejo </a:t>
            </a:r>
            <a:r>
              <a:rPr lang="sl-SI" sz="4000" b="1" dirty="0">
                <a:cs typeface="Times New Roman" pitchFamily="18" charset="0"/>
              </a:rPr>
              <a:t>pomen</a:t>
            </a:r>
            <a:r>
              <a:rPr lang="sl-SI" sz="4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25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filmski pomen</a:t>
            </a:r>
            <a:r>
              <a:rPr lang="sl-SI" sz="4000" dirty="0">
                <a:cs typeface="Times New Roman" pitchFamily="18" charset="0"/>
              </a:rPr>
              <a:t>, izražen skozi formo, se razteza od: </a:t>
            </a:r>
          </a:p>
          <a:p>
            <a:pPr marL="0" indent="0">
              <a:buNone/>
            </a:pPr>
            <a:endParaRPr lang="sl-SI" sz="19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3500" dirty="0">
                <a:cs typeface="Times New Roman" pitchFamily="18" charset="0"/>
              </a:rPr>
              <a:t>neposrednih </a:t>
            </a:r>
            <a:r>
              <a:rPr lang="sl-SI" sz="3500" b="1" dirty="0">
                <a:cs typeface="Times New Roman" pitchFamily="18" charset="0"/>
              </a:rPr>
              <a:t>pripovednih </a:t>
            </a:r>
            <a:r>
              <a:rPr lang="sl-SI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informacij</a:t>
            </a:r>
            <a:r>
              <a:rPr lang="sl-SI" sz="3500" dirty="0">
                <a:cs typeface="Times New Roman" pitchFamily="18" charset="0"/>
              </a:rPr>
              <a:t> (čas, kraj, okoliščine),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3500" dirty="0">
                <a:cs typeface="Times New Roman" pitchFamily="18" charset="0"/>
              </a:rPr>
              <a:t>preko podajanja </a:t>
            </a:r>
            <a:r>
              <a:rPr lang="sl-SI" sz="3500" b="1" dirty="0">
                <a:cs typeface="Times New Roman" pitchFamily="18" charset="0"/>
              </a:rPr>
              <a:t>subtilnih </a:t>
            </a:r>
            <a:r>
              <a:rPr lang="sl-SI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podpomenov</a:t>
            </a:r>
            <a:r>
              <a:rPr lang="sl-SI" sz="3500" b="1" dirty="0">
                <a:cs typeface="Times New Roman" pitchFamily="18" charset="0"/>
              </a:rPr>
              <a:t> </a:t>
            </a:r>
            <a:r>
              <a:rPr lang="sl-SI" sz="3500" dirty="0">
                <a:cs typeface="Times New Roman" pitchFamily="18" charset="0"/>
              </a:rPr>
              <a:t>kot so vzdušje, ton, napetost,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3500" dirty="0">
                <a:cs typeface="Times New Roman" pitchFamily="18" charset="0"/>
              </a:rPr>
              <a:t>do </a:t>
            </a:r>
            <a:r>
              <a:rPr lang="sl-SI" sz="3500" dirty="0" err="1">
                <a:cs typeface="Times New Roman" pitchFamily="18" charset="0"/>
              </a:rPr>
              <a:t>predočanja</a:t>
            </a:r>
            <a:r>
              <a:rPr lang="sl-SI" sz="3500" dirty="0">
                <a:cs typeface="Times New Roman" pitchFamily="18" charset="0"/>
              </a:rPr>
              <a:t> </a:t>
            </a:r>
            <a:r>
              <a:rPr lang="sl-SI" sz="3500" b="1" dirty="0">
                <a:cs typeface="Times New Roman" pitchFamily="18" charset="0"/>
              </a:rPr>
              <a:t>miselnega</a:t>
            </a:r>
            <a:r>
              <a:rPr lang="sl-SI" sz="3500" dirty="0">
                <a:cs typeface="Times New Roman" pitchFamily="18" charset="0"/>
              </a:rPr>
              <a:t> ter </a:t>
            </a:r>
            <a:r>
              <a:rPr lang="sl-SI" sz="3500" b="1" dirty="0">
                <a:cs typeface="Times New Roman" pitchFamily="18" charset="0"/>
              </a:rPr>
              <a:t>čustvenega</a:t>
            </a:r>
            <a:r>
              <a:rPr lang="sl-SI" sz="3500" dirty="0">
                <a:cs typeface="Times New Roman" pitchFamily="18" charset="0"/>
              </a:rPr>
              <a:t> sveta filmskih protagonistov </a:t>
            </a:r>
            <a:endParaRPr lang="sl-SI" sz="3500" b="1" dirty="0">
              <a:cs typeface="Times New Roman" pitchFamily="18" charset="0"/>
            </a:endParaRPr>
          </a:p>
          <a:p>
            <a:pPr algn="ctr"/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6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formalna določila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Formalne konvencije – določila</a:t>
            </a: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Filmska forma kot sistem </a:t>
            </a:r>
            <a:r>
              <a:rPr lang="sl-SI" sz="8000" dirty="0">
                <a:cs typeface="Times New Roman" pitchFamily="18" charset="0"/>
              </a:rPr>
              <a:t>(poenoten niz povezanih, medsebojno odvisnih elementov),</a:t>
            </a:r>
            <a:r>
              <a:rPr lang="sl-SI" sz="8000" b="1" dirty="0">
                <a:cs typeface="Times New Roman" pitchFamily="18" charset="0"/>
              </a:rPr>
              <a:t> potrebuje določena načela</a:t>
            </a:r>
            <a:r>
              <a:rPr lang="sl-SI" sz="8000" dirty="0">
                <a:cs typeface="Times New Roman" pitchFamily="18" charset="0"/>
              </a:rPr>
              <a:t>, ki </a:t>
            </a:r>
            <a:r>
              <a:rPr lang="sl-SI" sz="8000" b="1" dirty="0">
                <a:cs typeface="Times New Roman" pitchFamily="18" charset="0"/>
              </a:rPr>
              <a:t>uravnavajo razmerja </a:t>
            </a:r>
            <a:r>
              <a:rPr lang="sl-SI" sz="8000" dirty="0">
                <a:cs typeface="Times New Roman" pitchFamily="18" charset="0"/>
              </a:rPr>
              <a:t>med</a:t>
            </a:r>
            <a:r>
              <a:rPr lang="sl-SI" sz="8000" b="1" dirty="0">
                <a:cs typeface="Times New Roman" pitchFamily="18" charset="0"/>
              </a:rPr>
              <a:t> posameznimi deli </a:t>
            </a:r>
            <a:r>
              <a:rPr lang="sl-SI" sz="8000" dirty="0">
                <a:cs typeface="Times New Roman" pitchFamily="18" charset="0"/>
              </a:rPr>
              <a:t>in</a:t>
            </a:r>
            <a:r>
              <a:rPr lang="sl-SI" sz="8000" b="1" dirty="0">
                <a:cs typeface="Times New Roman" pitchFamily="18" charset="0"/>
              </a:rPr>
              <a:t> temeljijo na:</a:t>
            </a:r>
          </a:p>
          <a:p>
            <a:pPr marL="0" indent="0">
              <a:buNone/>
            </a:pPr>
            <a:r>
              <a:rPr lang="sl-SI" sz="4800" b="1" dirty="0">
                <a:cs typeface="Times New Roman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>
                <a:cs typeface="Times New Roman" pitchFamily="18" charset="0"/>
              </a:rPr>
              <a:t>gledalčevi sposobnosti </a:t>
            </a:r>
            <a:r>
              <a:rPr lang="sl-SI" sz="8000" b="1" dirty="0">
                <a:cs typeface="Times New Roman" pitchFamily="18" charset="0"/>
              </a:rPr>
              <a:t>zaznavanja namigov </a:t>
            </a:r>
            <a:r>
              <a:rPr lang="sl-SI" sz="8000" dirty="0">
                <a:cs typeface="Times New Roman" pitchFamily="18" charset="0"/>
              </a:rPr>
              <a:t>in </a:t>
            </a:r>
            <a:r>
              <a:rPr lang="sl-SI" sz="8000" b="1" dirty="0">
                <a:cs typeface="Times New Roman" pitchFamily="18" charset="0"/>
              </a:rPr>
              <a:t>pomenov</a:t>
            </a:r>
            <a:r>
              <a:rPr lang="sl-SI" sz="8000" dirty="0">
                <a:cs typeface="Times New Roman" pitchFamily="18" charset="0"/>
              </a:rPr>
              <a:t> filma ter pristajanju nanje kot na formalni sistem, ki vzbuja pričakovanja in je kombinacija </a:t>
            </a:r>
            <a:r>
              <a:rPr lang="sl-SI" sz="8000" b="1" dirty="0">
                <a:cs typeface="Times New Roman" pitchFamily="18" charset="0"/>
              </a:rPr>
              <a:t>individualne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b="1" dirty="0">
                <a:cs typeface="Times New Roman" pitchFamily="18" charset="0"/>
              </a:rPr>
              <a:t>življenjske izkušnje</a:t>
            </a:r>
            <a:r>
              <a:rPr lang="sl-SI" sz="8000" dirty="0">
                <a:cs typeface="Times New Roman" pitchFamily="18" charset="0"/>
              </a:rPr>
              <a:t> ter </a:t>
            </a:r>
            <a:r>
              <a:rPr lang="sl-SI" sz="8000" b="1" dirty="0">
                <a:cs typeface="Times New Roman" pitchFamily="18" charset="0"/>
              </a:rPr>
              <a:t>poznavanja umetnostnih pravil</a:t>
            </a:r>
          </a:p>
          <a:p>
            <a:pPr marL="0" indent="0">
              <a:buNone/>
            </a:pPr>
            <a:endParaRPr lang="sl-SI" sz="48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razmerju</a:t>
            </a:r>
            <a:r>
              <a:rPr lang="sl-SI" sz="8000" dirty="0">
                <a:cs typeface="Times New Roman" pitchFamily="18" charset="0"/>
              </a:rPr>
              <a:t> med filmom in gledalcem, ki je tudi </a:t>
            </a:r>
            <a:r>
              <a:rPr lang="sl-SI" sz="8000" b="1" dirty="0">
                <a:cs typeface="Times New Roman" pitchFamily="18" charset="0"/>
              </a:rPr>
              <a:t>razmerje</a:t>
            </a:r>
            <a:r>
              <a:rPr lang="sl-SI" sz="8000" dirty="0">
                <a:cs typeface="Times New Roman" pitchFamily="18" charset="0"/>
              </a:rPr>
              <a:t> med razumevanjem posameznih ustaljenih </a:t>
            </a:r>
            <a:r>
              <a:rPr lang="sl-SI" sz="8000" b="1" dirty="0">
                <a:cs typeface="Times New Roman" pitchFamily="18" charset="0"/>
              </a:rPr>
              <a:t>konvencij</a:t>
            </a:r>
            <a:r>
              <a:rPr lang="sl-SI" sz="8000" dirty="0">
                <a:cs typeface="Times New Roman" pitchFamily="18" charset="0"/>
              </a:rPr>
              <a:t> in pristajanjem na </a:t>
            </a:r>
            <a:r>
              <a:rPr lang="sl-SI" sz="8000" b="1" dirty="0">
                <a:cs typeface="Times New Roman" pitchFamily="18" charset="0"/>
              </a:rPr>
              <a:t>inovacije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  <a:endParaRPr lang="sl-SI" sz="48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Napetost med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konvencionalnimi</a:t>
            </a:r>
            <a:r>
              <a:rPr lang="sl-SI" sz="8000" b="1" dirty="0">
                <a:cs typeface="Times New Roman" pitchFamily="18" charset="0"/>
              </a:rPr>
              <a:t> ter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inovativnimi</a:t>
            </a:r>
            <a:r>
              <a:rPr lang="sl-SI" sz="8000" b="1" dirty="0">
                <a:cs typeface="Times New Roman" pitchFamily="18" charset="0"/>
              </a:rPr>
              <a:t> formalnimi rešitvami predstavlja gonilo filmskega napredka.</a:t>
            </a:r>
          </a:p>
        </p:txBody>
      </p:sp>
    </p:spTree>
    <p:extLst>
      <p:ext uri="{BB962C8B-B14F-4D97-AF65-F5344CB8AC3E}">
        <p14:creationId xmlns:p14="http://schemas.microsoft.com/office/powerpoint/2010/main" val="137298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kriteriji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6805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Kriteriji formalne presoje – težnja po celovitosti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koherenca</a:t>
            </a:r>
            <a:r>
              <a:rPr lang="sl-SI" sz="8000" b="1" dirty="0">
                <a:cs typeface="Times New Roman" pitchFamily="18" charset="0"/>
              </a:rPr>
              <a:t> </a:t>
            </a:r>
          </a:p>
          <a:p>
            <a:pPr marL="360363" indent="0">
              <a:buNone/>
            </a:pPr>
            <a:r>
              <a:rPr lang="sl-SI" sz="8000" dirty="0">
                <a:cs typeface="Times New Roman" pitchFamily="18" charset="0"/>
              </a:rPr>
              <a:t>tesna </a:t>
            </a:r>
            <a:r>
              <a:rPr lang="sl-SI" sz="8000" b="1" dirty="0">
                <a:cs typeface="Times New Roman" pitchFamily="18" charset="0"/>
              </a:rPr>
              <a:t>medsebojna sovisnost </a:t>
            </a:r>
            <a:r>
              <a:rPr lang="sl-SI" sz="8000" dirty="0">
                <a:cs typeface="Times New Roman" pitchFamily="18" charset="0"/>
              </a:rPr>
              <a:t>filmskih elementov oziroma njihova enotnost predstavlja </a:t>
            </a:r>
            <a:r>
              <a:rPr lang="sl-SI" sz="8000" b="1" dirty="0">
                <a:cs typeface="Times New Roman" pitchFamily="18" charset="0"/>
              </a:rPr>
              <a:t>kvaliteto filma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intenzivnost učinkovanja </a:t>
            </a:r>
          </a:p>
          <a:p>
            <a:pPr marL="0" indent="360363">
              <a:buNone/>
            </a:pPr>
            <a:r>
              <a:rPr lang="sl-SI" sz="8000" dirty="0">
                <a:cs typeface="Times New Roman" pitchFamily="18" charset="0"/>
              </a:rPr>
              <a:t>impulzivnost, osupljivost, emocionalnost vplivajo na </a:t>
            </a:r>
            <a:r>
              <a:rPr lang="sl-SI" sz="8000" b="1" dirty="0">
                <a:cs typeface="Times New Roman" pitchFamily="18" charset="0"/>
              </a:rPr>
              <a:t>vrednotenje 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kompleksnost</a:t>
            </a:r>
          </a:p>
          <a:p>
            <a:pPr marL="360363" indent="0">
              <a:buNone/>
            </a:pPr>
            <a:r>
              <a:rPr lang="sl-SI" sz="8000" dirty="0">
                <a:cs typeface="Times New Roman" pitchFamily="18" charset="0"/>
              </a:rPr>
              <a:t>s čimbolj </a:t>
            </a:r>
            <a:r>
              <a:rPr lang="sl-SI" sz="8000" b="1" dirty="0">
                <a:cs typeface="Times New Roman" pitchFamily="18" charset="0"/>
              </a:rPr>
              <a:t>vsestranskim</a:t>
            </a:r>
            <a:r>
              <a:rPr lang="sl-SI" sz="8000" dirty="0">
                <a:cs typeface="Times New Roman" pitchFamily="18" charset="0"/>
              </a:rPr>
              <a:t> združevanjem elementov na različnih ravneh se ustvarja vznemirljivi </a:t>
            </a:r>
            <a:r>
              <a:rPr lang="sl-SI" sz="8000" b="1" dirty="0">
                <a:cs typeface="Times New Roman" pitchFamily="18" charset="0"/>
              </a:rPr>
              <a:t>čustveni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pomenski naboj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originalnost</a:t>
            </a:r>
          </a:p>
          <a:p>
            <a:pPr marL="360363" indent="0">
              <a:buNone/>
            </a:pPr>
            <a:r>
              <a:rPr lang="sl-SI" sz="8000" b="1" dirty="0">
                <a:cs typeface="Times New Roman" pitchFamily="18" charset="0"/>
              </a:rPr>
              <a:t>izvirnost</a:t>
            </a:r>
            <a:r>
              <a:rPr lang="sl-SI" sz="8000" dirty="0">
                <a:cs typeface="Times New Roman" pitchFamily="18" charset="0"/>
              </a:rPr>
              <a:t> formalnih pristopov in rešitev prinaša </a:t>
            </a:r>
            <a:r>
              <a:rPr lang="sl-SI" sz="8000" b="1" dirty="0">
                <a:cs typeface="Times New Roman" pitchFamily="18" charset="0"/>
              </a:rPr>
              <a:t>nove izkušnje</a:t>
            </a:r>
            <a:r>
              <a:rPr lang="sl-SI" sz="8000" dirty="0">
                <a:cs typeface="Times New Roman" pitchFamily="18" charset="0"/>
              </a:rPr>
              <a:t>, ki vplivajo tako na razvoj gledalskega doživljanja kakor na </a:t>
            </a:r>
            <a:r>
              <a:rPr lang="sl-SI" sz="8000" b="1" dirty="0">
                <a:cs typeface="Times New Roman" pitchFamily="18" charset="0"/>
              </a:rPr>
              <a:t>preporod filmske ustvarjalnosti    </a:t>
            </a: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1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905</Words>
  <Application>Microsoft Office PowerPoint</Application>
  <PresentationFormat>Diaprojekcija na zaslonu (4:3)</PresentationFormat>
  <Paragraphs>217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  moto </vt:lpstr>
      <vt:lpstr>  forma </vt:lpstr>
      <vt:lpstr>                forma </vt:lpstr>
      <vt:lpstr>  formalna analiza </vt:lpstr>
      <vt:lpstr>  formalna določila </vt:lpstr>
      <vt:lpstr>  kriteriji </vt:lpstr>
      <vt:lpstr>  pomenskost </vt:lpstr>
      <vt:lpstr>  pomenskost </vt:lpstr>
      <vt:lpstr>  realizem in protirealizem </vt:lpstr>
      <vt:lpstr>  realizem </vt:lpstr>
      <vt:lpstr>  protirealizem </vt:lpstr>
      <vt:lpstr>  novi realizem </vt:lpstr>
      <vt:lpstr>                usmeritve </vt:lpstr>
      <vt:lpstr>                usmeritve </vt:lpstr>
      <vt:lpstr>  jean-pierre in luc dardenne </vt:lpstr>
      <vt:lpstr>  senzualni realizem </vt:lpstr>
      <vt:lpstr>  formalna določila </vt:lpstr>
      <vt:lpstr>  formalna določila </vt:lpstr>
      <vt:lpstr>  formalna določila </vt:lpstr>
      <vt:lpstr>  najvidnejši predstavniki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asprah</cp:lastModifiedBy>
  <cp:revision>96</cp:revision>
  <dcterms:created xsi:type="dcterms:W3CDTF">2016-10-24T09:09:32Z</dcterms:created>
  <dcterms:modified xsi:type="dcterms:W3CDTF">2018-03-01T08:05:25Z</dcterms:modified>
</cp:coreProperties>
</file>