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7" r:id="rId2"/>
    <p:sldId id="325" r:id="rId3"/>
    <p:sldId id="374" r:id="rId4"/>
    <p:sldId id="338" r:id="rId5"/>
    <p:sldId id="347" r:id="rId6"/>
    <p:sldId id="375" r:id="rId7"/>
    <p:sldId id="376" r:id="rId8"/>
    <p:sldId id="348" r:id="rId9"/>
    <p:sldId id="339" r:id="rId10"/>
    <p:sldId id="350" r:id="rId11"/>
    <p:sldId id="379" r:id="rId12"/>
    <p:sldId id="377" r:id="rId13"/>
    <p:sldId id="351" r:id="rId14"/>
    <p:sldId id="380" r:id="rId15"/>
    <p:sldId id="355" r:id="rId16"/>
    <p:sldId id="394" r:id="rId17"/>
    <p:sldId id="381" r:id="rId18"/>
    <p:sldId id="356" r:id="rId19"/>
    <p:sldId id="382" r:id="rId20"/>
    <p:sldId id="383" r:id="rId21"/>
    <p:sldId id="384" r:id="rId22"/>
    <p:sldId id="385" r:id="rId23"/>
    <p:sldId id="386" r:id="rId24"/>
    <p:sldId id="387" r:id="rId25"/>
    <p:sldId id="357" r:id="rId26"/>
    <p:sldId id="388" r:id="rId27"/>
    <p:sldId id="359" r:id="rId28"/>
    <p:sldId id="389" r:id="rId29"/>
    <p:sldId id="390" r:id="rId30"/>
    <p:sldId id="391" r:id="rId31"/>
    <p:sldId id="392" r:id="rId32"/>
    <p:sldId id="393" r:id="rId33"/>
    <p:sldId id="395" r:id="rId3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08"/>
    <a:srgbClr val="007AD6"/>
    <a:srgbClr val="0081E2"/>
    <a:srgbClr val="E6BA00"/>
    <a:srgbClr val="DAB000"/>
    <a:srgbClr val="BFB605"/>
    <a:srgbClr val="C49F00"/>
    <a:srgbClr val="C8A200"/>
    <a:srgbClr val="0072C8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kronologija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80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1921</a:t>
            </a:r>
          </a:p>
          <a:p>
            <a:pPr marL="0" indent="0">
              <a:buNone/>
            </a:pPr>
            <a:endParaRPr lang="sl-SI" sz="3100" b="1" dirty="0">
              <a:solidFill>
                <a:srgbClr val="005EA4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000" b="1" i="1" dirty="0">
                <a:cs typeface="Times New Roman" pitchFamily="18" charset="0"/>
              </a:rPr>
              <a:t>Utrujena smrt </a:t>
            </a:r>
            <a:r>
              <a:rPr lang="sl-SI" sz="5000" dirty="0">
                <a:cs typeface="Times New Roman" pitchFamily="18" charset="0"/>
              </a:rPr>
              <a:t>(Der </a:t>
            </a:r>
            <a:r>
              <a:rPr lang="sl-SI" sz="5000" dirty="0" err="1">
                <a:cs typeface="Times New Roman" pitchFamily="18" charset="0"/>
              </a:rPr>
              <a:t>müde</a:t>
            </a:r>
            <a:r>
              <a:rPr lang="sl-SI" sz="5000" dirty="0">
                <a:cs typeface="Times New Roman" pitchFamily="18" charset="0"/>
              </a:rPr>
              <a:t> Tod), Fritz Lang</a:t>
            </a:r>
          </a:p>
          <a:p>
            <a:pPr marL="0" indent="0">
              <a:buNone/>
            </a:pPr>
            <a:r>
              <a:rPr lang="sl-SI" sz="3100" b="1" i="1" dirty="0"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sl-SI" sz="5000" b="1" i="1" dirty="0">
                <a:cs typeface="Times New Roman" pitchFamily="18" charset="0"/>
              </a:rPr>
              <a:t>Hiša na Mesecu </a:t>
            </a:r>
            <a:r>
              <a:rPr lang="sl-SI" sz="5000" dirty="0">
                <a:cs typeface="Times New Roman" pitchFamily="18" charset="0"/>
              </a:rPr>
              <a:t>(</a:t>
            </a:r>
            <a:r>
              <a:rPr lang="sl-SI" sz="5000" dirty="0" err="1">
                <a:cs typeface="Times New Roman" pitchFamily="18" charset="0"/>
              </a:rPr>
              <a:t>Das</a:t>
            </a:r>
            <a:r>
              <a:rPr lang="sl-SI" sz="5000" dirty="0">
                <a:cs typeface="Times New Roman" pitchFamily="18" charset="0"/>
              </a:rPr>
              <a:t> Haus zum Mond), Karl </a:t>
            </a:r>
            <a:r>
              <a:rPr lang="sl-SI" sz="5000" dirty="0" err="1">
                <a:cs typeface="Times New Roman" pitchFamily="18" charset="0"/>
              </a:rPr>
              <a:t>Heinz</a:t>
            </a:r>
            <a:r>
              <a:rPr lang="sl-SI" sz="5000" dirty="0">
                <a:cs typeface="Times New Roman" pitchFamily="18" charset="0"/>
              </a:rPr>
              <a:t> Martin</a:t>
            </a:r>
          </a:p>
          <a:p>
            <a:pPr marL="0" indent="0">
              <a:buNone/>
            </a:pPr>
            <a:r>
              <a:rPr lang="sl-SI" sz="6200" dirty="0"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sl-SI" sz="80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1922</a:t>
            </a:r>
          </a:p>
          <a:p>
            <a:pPr marL="0" indent="0">
              <a:buNone/>
            </a:pPr>
            <a:endParaRPr lang="sl-SI" sz="31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000" b="1" i="1" dirty="0">
                <a:cs typeface="Times New Roman" pitchFamily="18" charset="0"/>
              </a:rPr>
              <a:t>Dr. </a:t>
            </a:r>
            <a:r>
              <a:rPr lang="sl-SI" sz="5000" b="1" i="1" dirty="0" err="1">
                <a:cs typeface="Times New Roman" pitchFamily="18" charset="0"/>
              </a:rPr>
              <a:t>Mabuse</a:t>
            </a:r>
            <a:r>
              <a:rPr lang="sl-SI" sz="5000" b="1" i="1" dirty="0">
                <a:cs typeface="Times New Roman" pitchFamily="18" charset="0"/>
              </a:rPr>
              <a:t>, kockar </a:t>
            </a:r>
            <a:r>
              <a:rPr lang="sl-SI" sz="5000" dirty="0">
                <a:cs typeface="Times New Roman" pitchFamily="18" charset="0"/>
              </a:rPr>
              <a:t>(Dr. </a:t>
            </a:r>
            <a:r>
              <a:rPr lang="sl-SI" sz="5000" dirty="0" err="1">
                <a:cs typeface="Times New Roman" pitchFamily="18" charset="0"/>
              </a:rPr>
              <a:t>Mabuse</a:t>
            </a:r>
            <a:r>
              <a:rPr lang="sl-SI" sz="5000" dirty="0">
                <a:cs typeface="Times New Roman" pitchFamily="18" charset="0"/>
              </a:rPr>
              <a:t>, der </a:t>
            </a:r>
            <a:r>
              <a:rPr lang="sl-SI" sz="5000" dirty="0" err="1">
                <a:cs typeface="Times New Roman" pitchFamily="18" charset="0"/>
              </a:rPr>
              <a:t>Spieler</a:t>
            </a:r>
            <a:r>
              <a:rPr lang="sl-SI" sz="5000" dirty="0">
                <a:cs typeface="Times New Roman" pitchFamily="18" charset="0"/>
              </a:rPr>
              <a:t>), Fritz Lang</a:t>
            </a:r>
          </a:p>
          <a:p>
            <a:pPr marL="0" indent="0">
              <a:buNone/>
            </a:pPr>
            <a:r>
              <a:rPr lang="sl-SI" sz="3100" dirty="0"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sl-SI" sz="5000" b="1" i="1" dirty="0" err="1">
                <a:cs typeface="Times New Roman" pitchFamily="18" charset="0"/>
              </a:rPr>
              <a:t>Nosferatu</a:t>
            </a:r>
            <a:r>
              <a:rPr lang="sl-SI" sz="5000" dirty="0">
                <a:cs typeface="Times New Roman" pitchFamily="18" charset="0"/>
              </a:rPr>
              <a:t>, F.W. </a:t>
            </a:r>
            <a:r>
              <a:rPr lang="sl-SI" sz="5000" dirty="0" err="1">
                <a:cs typeface="Times New Roman" pitchFamily="18" charset="0"/>
              </a:rPr>
              <a:t>Murnau</a:t>
            </a:r>
            <a:endParaRPr lang="sl-SI" sz="5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0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kronologija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2800" b="1" dirty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8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1923</a:t>
            </a:r>
          </a:p>
          <a:p>
            <a:pPr marL="0" indent="0">
              <a:buNone/>
            </a:pPr>
            <a:endParaRPr lang="sl-SI" sz="4000" b="1" dirty="0">
              <a:solidFill>
                <a:srgbClr val="005EA4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Sence</a:t>
            </a:r>
            <a:r>
              <a:rPr lang="sl-SI" sz="8000" dirty="0">
                <a:cs typeface="Times New Roman" pitchFamily="18" charset="0"/>
              </a:rPr>
              <a:t> (</a:t>
            </a:r>
            <a:r>
              <a:rPr lang="sl-SI" sz="8000" dirty="0" err="1">
                <a:cs typeface="Times New Roman" pitchFamily="18" charset="0"/>
              </a:rPr>
              <a:t>Schatten</a:t>
            </a:r>
            <a:r>
              <a:rPr lang="sl-SI" sz="8000" dirty="0">
                <a:cs typeface="Times New Roman" pitchFamily="18" charset="0"/>
              </a:rPr>
              <a:t> - </a:t>
            </a:r>
            <a:r>
              <a:rPr lang="sl-SI" sz="8000" dirty="0" err="1">
                <a:cs typeface="Times New Roman" pitchFamily="18" charset="0"/>
              </a:rPr>
              <a:t>Eine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nächtliche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Halluzination</a:t>
            </a:r>
            <a:r>
              <a:rPr lang="sl-SI" sz="8000" dirty="0">
                <a:cs typeface="Times New Roman" pitchFamily="18" charset="0"/>
              </a:rPr>
              <a:t>), Arthur </a:t>
            </a:r>
            <a:r>
              <a:rPr lang="sl-SI" sz="8000" dirty="0" err="1">
                <a:cs typeface="Times New Roman" pitchFamily="18" charset="0"/>
              </a:rPr>
              <a:t>Robison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Zaklad</a:t>
            </a:r>
            <a:r>
              <a:rPr lang="sl-SI" sz="8000" dirty="0">
                <a:cs typeface="Times New Roman" pitchFamily="18" charset="0"/>
              </a:rPr>
              <a:t> (Der </a:t>
            </a:r>
            <a:r>
              <a:rPr lang="sl-SI" sz="8000" dirty="0" err="1">
                <a:cs typeface="Times New Roman" pitchFamily="18" charset="0"/>
              </a:rPr>
              <a:t>Schatz</a:t>
            </a:r>
            <a:r>
              <a:rPr lang="sl-SI" sz="8000" dirty="0">
                <a:cs typeface="Times New Roman" pitchFamily="18" charset="0"/>
              </a:rPr>
              <a:t>), G.W. </a:t>
            </a:r>
            <a:r>
              <a:rPr lang="sl-SI" sz="8000" dirty="0" err="1">
                <a:cs typeface="Times New Roman" pitchFamily="18" charset="0"/>
              </a:rPr>
              <a:t>Pabst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Razkolnikov</a:t>
            </a:r>
            <a:r>
              <a:rPr lang="sl-SI" sz="8000" dirty="0">
                <a:cs typeface="Times New Roman" pitchFamily="18" charset="0"/>
              </a:rPr>
              <a:t> (</a:t>
            </a:r>
            <a:r>
              <a:rPr lang="sl-SI" sz="8000" dirty="0" err="1">
                <a:cs typeface="Times New Roman" pitchFamily="18" charset="0"/>
              </a:rPr>
              <a:t>Raskolnikow</a:t>
            </a:r>
            <a:r>
              <a:rPr lang="sl-SI" sz="8000" dirty="0">
                <a:cs typeface="Times New Roman" pitchFamily="18" charset="0"/>
              </a:rPr>
              <a:t>), Robert </a:t>
            </a:r>
            <a:r>
              <a:rPr lang="sl-SI" sz="8000" dirty="0" err="1">
                <a:cs typeface="Times New Roman" pitchFamily="18" charset="0"/>
              </a:rPr>
              <a:t>Weine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Duh zemlje </a:t>
            </a:r>
            <a:r>
              <a:rPr lang="sl-SI" sz="8000" dirty="0">
                <a:cs typeface="Times New Roman" pitchFamily="18" charset="0"/>
              </a:rPr>
              <a:t>(</a:t>
            </a:r>
            <a:r>
              <a:rPr lang="sl-SI" sz="8000" dirty="0" err="1">
                <a:cs typeface="Times New Roman" pitchFamily="18" charset="0"/>
              </a:rPr>
              <a:t>Erdgeist</a:t>
            </a:r>
            <a:r>
              <a:rPr lang="sl-SI" sz="8000" dirty="0">
                <a:cs typeface="Times New Roman" pitchFamily="18" charset="0"/>
              </a:rPr>
              <a:t>), Leopold </a:t>
            </a:r>
            <a:r>
              <a:rPr lang="sl-SI" sz="8000" dirty="0" err="1">
                <a:cs typeface="Times New Roman" pitchFamily="18" charset="0"/>
              </a:rPr>
              <a:t>Jessner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Kamniti jezdec </a:t>
            </a:r>
            <a:r>
              <a:rPr lang="sl-SI" sz="8000" dirty="0">
                <a:cs typeface="Times New Roman" pitchFamily="18" charset="0"/>
              </a:rPr>
              <a:t>(Der </a:t>
            </a:r>
            <a:r>
              <a:rPr lang="sl-SI" sz="8000" dirty="0" err="1">
                <a:cs typeface="Times New Roman" pitchFamily="18" charset="0"/>
              </a:rPr>
              <a:t>steinerne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Reiter</a:t>
            </a:r>
            <a:r>
              <a:rPr lang="sl-SI" sz="8000" dirty="0">
                <a:cs typeface="Times New Roman" pitchFamily="18" charset="0"/>
              </a:rPr>
              <a:t>), Fritz </a:t>
            </a:r>
            <a:r>
              <a:rPr lang="sl-SI" sz="8000" dirty="0" err="1">
                <a:cs typeface="Times New Roman" pitchFamily="18" charset="0"/>
              </a:rPr>
              <a:t>Wendhausen</a:t>
            </a:r>
            <a:endParaRPr lang="sl-SI" sz="8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2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kronologija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1764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1924</a:t>
            </a:r>
          </a:p>
          <a:p>
            <a:pPr marL="0" indent="0">
              <a:buNone/>
            </a:pPr>
            <a:endParaRPr lang="sl-SI" sz="4000" b="1" dirty="0">
              <a:solidFill>
                <a:srgbClr val="005EA4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Kabinet voščenih lutk </a:t>
            </a:r>
            <a:r>
              <a:rPr lang="sl-SI" sz="8000" dirty="0">
                <a:cs typeface="Times New Roman" pitchFamily="18" charset="0"/>
              </a:rPr>
              <a:t>(</a:t>
            </a:r>
            <a:r>
              <a:rPr lang="sl-SI" sz="8000" dirty="0" err="1">
                <a:cs typeface="Times New Roman" pitchFamily="18" charset="0"/>
              </a:rPr>
              <a:t>Das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Wachsfigurenkabinett</a:t>
            </a:r>
            <a:r>
              <a:rPr lang="sl-SI" sz="8000" dirty="0">
                <a:cs typeface="Times New Roman" pitchFamily="18" charset="0"/>
              </a:rPr>
              <a:t>), Paul Leni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Nibelungi</a:t>
            </a:r>
            <a:r>
              <a:rPr lang="sl-SI" sz="8000" dirty="0">
                <a:cs typeface="Times New Roman" pitchFamily="18" charset="0"/>
              </a:rPr>
              <a:t> (Die </a:t>
            </a:r>
            <a:r>
              <a:rPr lang="sl-SI" sz="8000" dirty="0" err="1">
                <a:cs typeface="Times New Roman" pitchFamily="18" charset="0"/>
              </a:rPr>
              <a:t>Nibelungen</a:t>
            </a:r>
            <a:r>
              <a:rPr lang="sl-SI" sz="8000" dirty="0">
                <a:cs typeface="Times New Roman" pitchFamily="18" charset="0"/>
              </a:rPr>
              <a:t>), Fritz Lang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 err="1">
                <a:cs typeface="Times New Roman" pitchFamily="18" charset="0"/>
              </a:rPr>
              <a:t>Orlakove</a:t>
            </a:r>
            <a:r>
              <a:rPr lang="sl-SI" sz="8000" b="1" i="1" dirty="0">
                <a:cs typeface="Times New Roman" pitchFamily="18" charset="0"/>
              </a:rPr>
              <a:t> roke </a:t>
            </a:r>
            <a:r>
              <a:rPr lang="sl-SI" sz="8000" dirty="0">
                <a:cs typeface="Times New Roman" pitchFamily="18" charset="0"/>
              </a:rPr>
              <a:t>(</a:t>
            </a:r>
            <a:r>
              <a:rPr lang="sl-SI" sz="8000" dirty="0" err="1">
                <a:cs typeface="Times New Roman" pitchFamily="18" charset="0"/>
              </a:rPr>
              <a:t>Orlacs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Hände</a:t>
            </a:r>
            <a:r>
              <a:rPr lang="sl-SI" sz="8000" dirty="0">
                <a:cs typeface="Times New Roman" pitchFamily="18" charset="0"/>
              </a:rPr>
              <a:t>), Robert Wiene</a:t>
            </a:r>
          </a:p>
          <a:p>
            <a:pPr marL="0" indent="0">
              <a:buNone/>
            </a:pPr>
            <a:endParaRPr lang="sl-SI" sz="8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8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1925</a:t>
            </a:r>
          </a:p>
          <a:p>
            <a:pPr marL="0" indent="0">
              <a:buNone/>
            </a:pPr>
            <a:endParaRPr lang="sl-SI" sz="4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Tartuffe</a:t>
            </a:r>
            <a:r>
              <a:rPr lang="sl-SI" sz="8000" dirty="0">
                <a:cs typeface="Times New Roman" pitchFamily="18" charset="0"/>
              </a:rPr>
              <a:t>, F.W. </a:t>
            </a:r>
            <a:r>
              <a:rPr lang="sl-SI" sz="8000" dirty="0" err="1">
                <a:cs typeface="Times New Roman" pitchFamily="18" charset="0"/>
              </a:rPr>
              <a:t>Murnau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Kronika sive hiše </a:t>
            </a:r>
            <a:r>
              <a:rPr lang="sl-SI" sz="8000" dirty="0">
                <a:cs typeface="Times New Roman" pitchFamily="18" charset="0"/>
              </a:rPr>
              <a:t>(</a:t>
            </a:r>
            <a:r>
              <a:rPr lang="sl-SI" sz="8000" dirty="0" err="1">
                <a:cs typeface="Times New Roman" pitchFamily="18" charset="0"/>
              </a:rPr>
              <a:t>Zur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Chronik</a:t>
            </a:r>
            <a:r>
              <a:rPr lang="sl-SI" sz="8000" dirty="0">
                <a:cs typeface="Times New Roman" pitchFamily="18" charset="0"/>
              </a:rPr>
              <a:t> von </a:t>
            </a:r>
            <a:r>
              <a:rPr lang="sl-SI" sz="8000" dirty="0" err="1">
                <a:cs typeface="Times New Roman" pitchFamily="18" charset="0"/>
              </a:rPr>
              <a:t>Grieshuus</a:t>
            </a:r>
            <a:r>
              <a:rPr lang="sl-SI" sz="8000" dirty="0">
                <a:cs typeface="Times New Roman" pitchFamily="18" charset="0"/>
              </a:rPr>
              <a:t>), Arthur von </a:t>
            </a:r>
            <a:r>
              <a:rPr lang="sl-SI" sz="8000" dirty="0" err="1">
                <a:cs typeface="Times New Roman" pitchFamily="18" charset="0"/>
              </a:rPr>
              <a:t>Gerlach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8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1926</a:t>
            </a:r>
          </a:p>
          <a:p>
            <a:pPr marL="0" indent="0">
              <a:buNone/>
            </a:pPr>
            <a:endParaRPr lang="sl-SI" sz="4000" b="1" dirty="0">
              <a:solidFill>
                <a:srgbClr val="005EA4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Faust</a:t>
            </a:r>
            <a:r>
              <a:rPr lang="sl-SI" sz="8000" dirty="0">
                <a:cs typeface="Times New Roman" pitchFamily="18" charset="0"/>
              </a:rPr>
              <a:t>,</a:t>
            </a:r>
            <a:r>
              <a:rPr lang="sl-SI" sz="8000" b="1" i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F.W. </a:t>
            </a:r>
            <a:r>
              <a:rPr lang="sl-SI" sz="8000" dirty="0" err="1">
                <a:cs typeface="Times New Roman" pitchFamily="18" charset="0"/>
              </a:rPr>
              <a:t>Murnau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 err="1">
                <a:cs typeface="Times New Roman" pitchFamily="18" charset="0"/>
              </a:rPr>
              <a:t>Metropolis</a:t>
            </a:r>
            <a:r>
              <a:rPr lang="sl-SI" sz="8000" dirty="0">
                <a:cs typeface="Times New Roman" pitchFamily="18" charset="0"/>
              </a:rPr>
              <a:t>,</a:t>
            </a:r>
            <a:r>
              <a:rPr lang="sl-SI" sz="8000" b="1" i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Fritz Lang</a:t>
            </a:r>
          </a:p>
          <a:p>
            <a:endParaRPr lang="sl-SI" sz="8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vodilo ekspresionizma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8800" b="1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1200" b="1" dirty="0">
                <a:solidFill>
                  <a:srgbClr val="005EA4"/>
                </a:solidFill>
                <a:cs typeface="Times New Roman" panose="02020603050405020304" pitchFamily="18" charset="0"/>
              </a:rPr>
              <a:t>SVET ŽE OBSTAJA. </a:t>
            </a:r>
          </a:p>
          <a:p>
            <a:pPr marL="0" indent="0">
              <a:buNone/>
            </a:pPr>
            <a:r>
              <a:rPr lang="sl-SI" sz="11200" b="1" dirty="0">
                <a:solidFill>
                  <a:srgbClr val="005EA4"/>
                </a:solidFill>
                <a:cs typeface="Times New Roman" panose="02020603050405020304" pitchFamily="18" charset="0"/>
              </a:rPr>
              <a:t>ZAKAJ BI GA PONAVLJALI?</a:t>
            </a:r>
          </a:p>
          <a:p>
            <a:pPr marL="0" indent="0">
              <a:buNone/>
            </a:pPr>
            <a:endParaRPr lang="sl-SI" sz="8800" b="1" dirty="0">
              <a:solidFill>
                <a:srgbClr val="005EA4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b="1" dirty="0">
                <a:cs typeface="Times New Roman" panose="02020603050405020304" pitchFamily="18" charset="0"/>
              </a:rPr>
              <a:t>Ekspresionistična kinematografija </a:t>
            </a:r>
            <a:r>
              <a:rPr lang="sl-SI" sz="8800" dirty="0">
                <a:cs typeface="Times New Roman" panose="02020603050405020304" pitchFamily="18" charset="0"/>
              </a:rPr>
              <a:t>temelji na predpostavki, da je </a:t>
            </a:r>
            <a:r>
              <a:rPr lang="sl-SI" sz="8800" b="1" dirty="0">
                <a:cs typeface="Times New Roman" panose="02020603050405020304" pitchFamily="18" charset="0"/>
              </a:rPr>
              <a:t>umetniška vrednost filma </a:t>
            </a:r>
            <a:r>
              <a:rPr lang="sl-SI" sz="8800" dirty="0">
                <a:cs typeface="Times New Roman" panose="02020603050405020304" pitchFamily="18" charset="0"/>
              </a:rPr>
              <a:t>predvsem v</a:t>
            </a:r>
            <a:r>
              <a:rPr lang="sl-SI" sz="8800" b="1" dirty="0">
                <a:cs typeface="Times New Roman" panose="02020603050405020304" pitchFamily="18" charset="0"/>
              </a:rPr>
              <a:t> stopnji razlikovanja od empirične realnosti.</a:t>
            </a:r>
          </a:p>
        </p:txBody>
      </p:sp>
    </p:spTree>
    <p:extLst>
      <p:ext uri="{BB962C8B-B14F-4D97-AF65-F5344CB8AC3E}">
        <p14:creationId xmlns:p14="http://schemas.microsoft.com/office/powerpoint/2010/main" val="16813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Rezultat iskanja slik za From Morn to Midnight,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473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491880" y="548680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i="1" dirty="0">
                <a:cs typeface="Times New Roman" pitchFamily="18" charset="0"/>
              </a:rPr>
              <a:t>Od jutra do polnoči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07420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ustvarjale metode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848872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Ekspresionizem</a:t>
            </a:r>
            <a:r>
              <a:rPr lang="sl-SI" sz="2000" dirty="0">
                <a:cs typeface="Times New Roman" panose="02020603050405020304" pitchFamily="18" charset="0"/>
              </a:rPr>
              <a:t> predstavlja </a:t>
            </a:r>
            <a:r>
              <a:rPr lang="sl-SI" sz="2000" b="1" dirty="0">
                <a:cs typeface="Times New Roman" panose="02020603050405020304" pitchFamily="18" charset="0"/>
              </a:rPr>
              <a:t>stilizacijo</a:t>
            </a:r>
            <a:r>
              <a:rPr lang="sl-SI" sz="2000" dirty="0">
                <a:cs typeface="Times New Roman" panose="02020603050405020304" pitchFamily="18" charset="0"/>
              </a:rPr>
              <a:t>, ki abstrahira in preoblikuje realnost oz. določila realističnega filma. Bistvena težnja ekspresionizma je </a:t>
            </a:r>
            <a:r>
              <a:rPr lang="sl-SI" sz="2000" b="1" dirty="0" err="1">
                <a:cs typeface="Times New Roman" panose="02020603050405020304" pitchFamily="18" charset="0"/>
              </a:rPr>
              <a:t>antinaturalizem</a:t>
            </a:r>
            <a:r>
              <a:rPr lang="sl-SI" sz="2000" dirty="0">
                <a:cs typeface="Times New Roman" panose="02020603050405020304" pitchFamily="18" charset="0"/>
              </a:rPr>
              <a:t>, katerega dosega z </a:t>
            </a:r>
            <a:r>
              <a:rPr lang="sl-SI" sz="2000" b="1" dirty="0">
                <a:cs typeface="Times New Roman" panose="02020603050405020304" pitchFamily="18" charset="0"/>
              </a:rPr>
              <a:t>vizualnim eksperimentiranjem</a:t>
            </a:r>
            <a:r>
              <a:rPr lang="sl-SI" sz="2000" dirty="0">
                <a:cs typeface="Times New Roman" panose="02020603050405020304" pitchFamily="18" charset="0"/>
              </a:rPr>
              <a:t>, ki zajema:</a:t>
            </a:r>
          </a:p>
          <a:p>
            <a:pPr marL="0" indent="0">
              <a:buNone/>
            </a:pPr>
            <a:endParaRPr lang="sl-SI" sz="1000" b="1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cs typeface="Times New Roman" panose="02020603050405020304" pitchFamily="18" charset="0"/>
              </a:rPr>
              <a:t>fotografijo</a:t>
            </a:r>
            <a:r>
              <a:rPr lang="sl-SI" sz="2000" dirty="0">
                <a:cs typeface="Times New Roman" panose="02020603050405020304" pitchFamily="18" charset="0"/>
              </a:rPr>
              <a:t> oz. </a:t>
            </a:r>
            <a:r>
              <a:rPr lang="sl-SI" sz="2000" b="1" dirty="0">
                <a:cs typeface="Times New Roman" panose="02020603050405020304" pitchFamily="18" charset="0"/>
              </a:rPr>
              <a:t>kamero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cs typeface="Times New Roman" panose="02020603050405020304" pitchFamily="18" charset="0"/>
              </a:rPr>
              <a:t>osvetljavo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cs typeface="Times New Roman" panose="02020603050405020304" pitchFamily="18" charset="0"/>
              </a:rPr>
              <a:t>scenografijo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cs typeface="Times New Roman" panose="02020603050405020304" pitchFamily="18" charset="0"/>
              </a:rPr>
              <a:t>igro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cs typeface="Times New Roman" panose="02020603050405020304" pitchFamily="18" charset="0"/>
              </a:rPr>
              <a:t>mizansceno</a:t>
            </a:r>
            <a:endParaRPr lang="sl-SI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9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ustvarjalne metode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136904" cy="381642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anose="02020603050405020304" pitchFamily="18" charset="0"/>
              </a:rPr>
              <a:t>delo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fotografije</a:t>
            </a:r>
            <a:r>
              <a:rPr lang="sl-SI" sz="8000" b="1" dirty="0">
                <a:cs typeface="Times New Roman" panose="02020603050405020304" pitchFamily="18" charset="0"/>
              </a:rPr>
              <a:t> oz.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kamero</a:t>
            </a:r>
          </a:p>
          <a:p>
            <a:pPr marL="360363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nenavadni </a:t>
            </a:r>
            <a:r>
              <a:rPr lang="sl-SI" sz="8000" dirty="0" err="1">
                <a:cs typeface="Times New Roman" panose="02020603050405020304" pitchFamily="18" charset="0"/>
              </a:rPr>
              <a:t>rakurzi</a:t>
            </a:r>
            <a:r>
              <a:rPr lang="sl-SI" sz="8000" dirty="0">
                <a:cs typeface="Times New Roman" panose="02020603050405020304" pitchFamily="18" charset="0"/>
              </a:rPr>
              <a:t> in koti ter popačena perspektiva, a malo gibanja kamere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anose="02020603050405020304" pitchFamily="18" charset="0"/>
              </a:rPr>
              <a:t>uporaba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osvetljave</a:t>
            </a:r>
          </a:p>
          <a:p>
            <a:pPr marL="0" indent="360363">
              <a:buNone/>
            </a:pPr>
            <a:r>
              <a:rPr lang="sl-SI" sz="8000" dirty="0">
                <a:cs typeface="Times New Roman" panose="02020603050405020304" pitchFamily="18" charset="0"/>
              </a:rPr>
              <a:t>izrazito kontrastna osvetljava (</a:t>
            </a:r>
            <a:r>
              <a:rPr lang="sl-SI" sz="8000" i="1" dirty="0" err="1">
                <a:cs typeface="Times New Roman" panose="02020603050405020304" pitchFamily="18" charset="0"/>
              </a:rPr>
              <a:t>chiaroscuro</a:t>
            </a:r>
            <a:r>
              <a:rPr lang="sl-SI" sz="8000" dirty="0"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anose="02020603050405020304" pitchFamily="18" charset="0"/>
              </a:rPr>
              <a:t>zasnova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scenografije</a:t>
            </a:r>
          </a:p>
          <a:p>
            <a:pPr marL="360363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povsem umetna stilizirana prizorišča, ki skušajo ponazoriti emocionalna stanja in simbolne svetove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anose="02020603050405020304" pitchFamily="18" charset="0"/>
              </a:rPr>
              <a:t>določila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igre</a:t>
            </a:r>
          </a:p>
          <a:p>
            <a:pPr marL="360363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odkrita teatralnost – pretirani, poudarjeni stil igranja in </a:t>
            </a:r>
            <a:r>
              <a:rPr lang="sl-SI" sz="8000" dirty="0" err="1">
                <a:cs typeface="Times New Roman" panose="02020603050405020304" pitchFamily="18" charset="0"/>
              </a:rPr>
              <a:t>gestikuliranja</a:t>
            </a:r>
            <a:r>
              <a:rPr lang="sl-SI" sz="8000" dirty="0">
                <a:cs typeface="Times New Roman" panose="02020603050405020304" pitchFamily="18" charset="0"/>
              </a:rPr>
              <a:t>, pretirana uporaba maske</a:t>
            </a:r>
          </a:p>
          <a:p>
            <a:pPr marL="104775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anose="02020603050405020304" pitchFamily="18" charset="0"/>
              </a:rPr>
              <a:t>nevsakdanje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združevanje</a:t>
            </a:r>
            <a:r>
              <a:rPr lang="sl-SI" sz="8000" dirty="0">
                <a:cs typeface="Times New Roman" panose="02020603050405020304" pitchFamily="18" charset="0"/>
              </a:rPr>
              <a:t> vseh elementov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mizanscene</a:t>
            </a:r>
            <a:r>
              <a:rPr lang="sl-SI" sz="8000" dirty="0">
                <a:cs typeface="Times New Roman" panose="02020603050405020304" pitchFamily="18" charset="0"/>
              </a:rPr>
              <a:t> za zasnovo celotne  </a:t>
            </a:r>
          </a:p>
          <a:p>
            <a:pPr marL="104775" indent="255588">
              <a:buNone/>
            </a:pPr>
            <a:r>
              <a:rPr lang="sl-SI" sz="8000" dirty="0">
                <a:cs typeface="Times New Roman" panose="02020603050405020304" pitchFamily="18" charset="0"/>
              </a:rPr>
              <a:t>kompozicije nepričakovanih oblik in vzbujanje </a:t>
            </a:r>
            <a:r>
              <a:rPr lang="sl-SI" sz="8000" b="1" dirty="0">
                <a:cs typeface="Times New Roman" panose="02020603050405020304" pitchFamily="18" charset="0"/>
              </a:rPr>
              <a:t>nelagodnih občutij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4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Rezultat iskanja slik za expressionist cine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61110"/>
            <a:ext cx="7056784" cy="51762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563888" y="538125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i="1" dirty="0">
                <a:cs typeface="Times New Roman" panose="02020603050405020304" pitchFamily="18" charset="0"/>
              </a:rPr>
              <a:t>Kabinet dr. </a:t>
            </a:r>
            <a:r>
              <a:rPr lang="sl-SI" sz="2000" b="1" i="1" dirty="0" err="1">
                <a:cs typeface="Times New Roman" panose="02020603050405020304" pitchFamily="18" charset="0"/>
              </a:rPr>
              <a:t>Caligarija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40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ustvarjalni pristopi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848872" cy="3096344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CILJ USTVARJALNIH PRISTOPOV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anose="02020603050405020304" pitchFamily="18" charset="0"/>
              </a:rPr>
              <a:t>odmišljanje realističnih </a:t>
            </a:r>
            <a:r>
              <a:rPr lang="sl-SI" sz="8000" b="1" dirty="0">
                <a:cs typeface="Times New Roman" panose="02020603050405020304" pitchFamily="18" charset="0"/>
              </a:rPr>
              <a:t>podobnosti</a:t>
            </a:r>
            <a:r>
              <a:rPr lang="sl-SI" sz="8000" dirty="0">
                <a:cs typeface="Times New Roman" panose="02020603050405020304" pitchFamily="18" charset="0"/>
              </a:rPr>
              <a:t> in pogojev predstavljanja 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anose="02020603050405020304" pitchFamily="18" charset="0"/>
              </a:rPr>
              <a:t>pokazati na </a:t>
            </a:r>
            <a:r>
              <a:rPr lang="sl-SI" sz="8000" b="1" dirty="0">
                <a:cs typeface="Times New Roman" panose="02020603050405020304" pitchFamily="18" charset="0"/>
              </a:rPr>
              <a:t>bistvo objektnega</a:t>
            </a:r>
            <a:r>
              <a:rPr lang="sl-SI" sz="8000" dirty="0">
                <a:cs typeface="Times New Roman" panose="02020603050405020304" pitchFamily="18" charset="0"/>
              </a:rPr>
              <a:t>, na </a:t>
            </a:r>
            <a:r>
              <a:rPr lang="sl-SI" sz="8000" b="1" dirty="0">
                <a:cs typeface="Times New Roman" panose="02020603050405020304" pitchFamily="18" charset="0"/>
              </a:rPr>
              <a:t>situacije</a:t>
            </a:r>
            <a:r>
              <a:rPr lang="sl-SI" sz="8000" dirty="0">
                <a:cs typeface="Times New Roman" panose="02020603050405020304" pitchFamily="18" charset="0"/>
              </a:rPr>
              <a:t> ali na </a:t>
            </a:r>
            <a:r>
              <a:rPr lang="sl-SI" sz="8000" b="1" dirty="0">
                <a:cs typeface="Times New Roman" panose="02020603050405020304" pitchFamily="18" charset="0"/>
              </a:rPr>
              <a:t>stanja duha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anose="02020603050405020304" pitchFamily="18" charset="0"/>
              </a:rPr>
              <a:t>izražanje </a:t>
            </a:r>
            <a:r>
              <a:rPr lang="sl-SI" sz="8000" b="1" dirty="0">
                <a:cs typeface="Times New Roman" panose="02020603050405020304" pitchFamily="18" charset="0"/>
              </a:rPr>
              <a:t>subjektivnega stališča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anose="02020603050405020304" pitchFamily="18" charset="0"/>
              </a:rPr>
              <a:t>vzpostavljanje vzdušja </a:t>
            </a:r>
            <a:r>
              <a:rPr lang="sl-SI" sz="8000" b="1" dirty="0">
                <a:cs typeface="Times New Roman" panose="02020603050405020304" pitchFamily="18" charset="0"/>
              </a:rPr>
              <a:t>skrivnostnosti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cs typeface="Times New Roman" panose="02020603050405020304" pitchFamily="18" charset="0"/>
              </a:rPr>
              <a:t>odtujenosti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cs typeface="Times New Roman" panose="02020603050405020304" pitchFamily="18" charset="0"/>
              </a:rPr>
              <a:t>disharmonije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cs typeface="Times New Roman" panose="02020603050405020304" pitchFamily="18" charset="0"/>
              </a:rPr>
              <a:t>neuravnovešenosti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anose="02020603050405020304" pitchFamily="18" charset="0"/>
              </a:rPr>
              <a:t>izpostavljanje </a:t>
            </a:r>
            <a:r>
              <a:rPr lang="sl-SI" sz="8000" b="1" dirty="0">
                <a:cs typeface="Times New Roman" panose="02020603050405020304" pitchFamily="18" charset="0"/>
              </a:rPr>
              <a:t>halucinacij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cs typeface="Times New Roman" panose="02020603050405020304" pitchFamily="18" charset="0"/>
              </a:rPr>
              <a:t>sanj</a:t>
            </a:r>
            <a:r>
              <a:rPr lang="sl-SI" sz="8000" dirty="0">
                <a:cs typeface="Times New Roman" panose="02020603050405020304" pitchFamily="18" charset="0"/>
              </a:rPr>
              <a:t>, ekstremnih </a:t>
            </a:r>
            <a:r>
              <a:rPr lang="sl-SI" sz="8000" b="1" dirty="0">
                <a:cs typeface="Times New Roman" panose="02020603050405020304" pitchFamily="18" charset="0"/>
              </a:rPr>
              <a:t>čustvenih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>
                <a:cs typeface="Times New Roman" panose="02020603050405020304" pitchFamily="18" charset="0"/>
              </a:rPr>
              <a:t>stanj</a:t>
            </a:r>
            <a:endParaRPr lang="sl-SI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6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ka 6" descr="Rezultat iskanja slik za expressionist cine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91276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059832" y="476672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      </a:t>
            </a:r>
            <a:r>
              <a:rPr lang="sl-SI" sz="2000" b="1" i="1" dirty="0">
                <a:cs typeface="Times New Roman" panose="02020603050405020304" pitchFamily="18" charset="0"/>
              </a:rPr>
              <a:t>Kabinet dr. </a:t>
            </a:r>
            <a:r>
              <a:rPr lang="sl-SI" sz="2000" b="1" i="1" dirty="0" err="1">
                <a:cs typeface="Times New Roman" panose="02020603050405020304" pitchFamily="18" charset="0"/>
              </a:rPr>
              <a:t>Caligarija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8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9"/>
            <a:ext cx="7848872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Vrhunci filmskega ekspresionizma</a:t>
            </a:r>
            <a:endParaRPr lang="sl-SI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filmski svet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60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FILMSKI SVET EKSPRESIONIZMA</a:t>
            </a:r>
          </a:p>
          <a:p>
            <a:pPr marL="0" indent="0">
              <a:buNone/>
            </a:pPr>
            <a:endParaRPr lang="sl-SI" sz="9600" dirty="0">
              <a:cs typeface="Times New Roman" panose="02020603050405020304" pitchFamily="18" charset="0"/>
            </a:endParaRPr>
          </a:p>
          <a:p>
            <a:pPr marL="104775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Ekspresionistični film ustvarja </a:t>
            </a:r>
            <a:r>
              <a:rPr lang="sl-SI" sz="8800" b="1" dirty="0">
                <a:cs typeface="Times New Roman" panose="02020603050405020304" pitchFamily="18" charset="0"/>
              </a:rPr>
              <a:t>notranji svet</a:t>
            </a:r>
            <a:r>
              <a:rPr lang="sl-SI" sz="8800" dirty="0">
                <a:cs typeface="Times New Roman" panose="02020603050405020304" pitchFamily="18" charset="0"/>
              </a:rPr>
              <a:t>, ki odraža </a:t>
            </a:r>
            <a:r>
              <a:rPr lang="sl-SI" sz="8800" b="1" dirty="0">
                <a:cs typeface="Times New Roman" panose="02020603050405020304" pitchFamily="18" charset="0"/>
              </a:rPr>
              <a:t>čustva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strasti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dvome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strahove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nelagodje</a:t>
            </a:r>
            <a:r>
              <a:rPr lang="sl-SI" sz="8800" dirty="0">
                <a:cs typeface="Times New Roman" panose="02020603050405020304" pitchFamily="18" charset="0"/>
              </a:rPr>
              <a:t> … zasnavlja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umetni univerzum</a:t>
            </a:r>
            <a:r>
              <a:rPr lang="sl-SI" sz="8800" b="1" dirty="0">
                <a:cs typeface="Times New Roman" panose="02020603050405020304" pitchFamily="18" charset="0"/>
              </a:rPr>
              <a:t> </a:t>
            </a:r>
            <a:r>
              <a:rPr lang="sl-SI" sz="8800" dirty="0">
                <a:cs typeface="Times New Roman" panose="02020603050405020304" pitchFamily="18" charset="0"/>
              </a:rPr>
              <a:t>na osnovi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fantastičnih idej</a:t>
            </a:r>
            <a:r>
              <a:rPr lang="sl-SI" sz="8800" b="1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l-SI" sz="8800" dirty="0">
              <a:cs typeface="Times New Roman" panose="02020603050405020304" pitchFamily="18" charset="0"/>
            </a:endParaRPr>
          </a:p>
          <a:p>
            <a:pPr marL="104775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Svet ekspresionizma je poln </a:t>
            </a:r>
            <a:r>
              <a:rPr lang="sl-SI" sz="8800" b="1" dirty="0">
                <a:cs typeface="Times New Roman" panose="02020603050405020304" pitchFamily="18" charset="0"/>
              </a:rPr>
              <a:t>senc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tesnobnih hodnikov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zaprtih stopnišč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zrcalnih odsevov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popačenih figur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silhuet</a:t>
            </a:r>
            <a:r>
              <a:rPr lang="sl-SI" sz="8800" dirty="0">
                <a:cs typeface="Times New Roman" panose="02020603050405020304" pitchFamily="18" charset="0"/>
              </a:rPr>
              <a:t>, likovnih </a:t>
            </a:r>
            <a:r>
              <a:rPr lang="sl-SI" sz="8800" b="1" dirty="0">
                <a:cs typeface="Times New Roman" panose="02020603050405020304" pitchFamily="18" charset="0"/>
              </a:rPr>
              <a:t>portretov</a:t>
            </a:r>
            <a:r>
              <a:rPr lang="sl-SI" sz="8800" dirty="0">
                <a:cs typeface="Times New Roman" panose="02020603050405020304" pitchFamily="18" charset="0"/>
              </a:rPr>
              <a:t>, </a:t>
            </a:r>
            <a:r>
              <a:rPr lang="sl-SI" sz="8800" b="1" dirty="0">
                <a:cs typeface="Times New Roman" panose="02020603050405020304" pitchFamily="18" charset="0"/>
              </a:rPr>
              <a:t>mitskih figur </a:t>
            </a:r>
            <a:r>
              <a:rPr lang="sl-SI" sz="8800" dirty="0">
                <a:cs typeface="Times New Roman" panose="02020603050405020304" pitchFamily="18" charset="0"/>
              </a:rPr>
              <a:t>in </a:t>
            </a:r>
            <a:r>
              <a:rPr lang="sl-SI" sz="8800" b="1" dirty="0">
                <a:cs typeface="Times New Roman" panose="02020603050405020304" pitchFamily="18" charset="0"/>
              </a:rPr>
              <a:t>fantastičnih prikazni. </a:t>
            </a:r>
          </a:p>
        </p:txBody>
      </p:sp>
    </p:spTree>
    <p:extLst>
      <p:ext uri="{BB962C8B-B14F-4D97-AF65-F5344CB8AC3E}">
        <p14:creationId xmlns:p14="http://schemas.microsoft.com/office/powerpoint/2010/main" val="233490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lika 7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097114"/>
            <a:ext cx="6876764" cy="5140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779912" y="548680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i="1" dirty="0" err="1">
                <a:cs typeface="Times New Roman" panose="02020603050405020304" pitchFamily="18" charset="0"/>
              </a:rPr>
              <a:t>Nosferatu</a:t>
            </a:r>
            <a:endParaRPr lang="sl-SI" sz="20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5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ustvarjala moč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KREATIVNA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MOČ </a:t>
            </a:r>
            <a:r>
              <a:rPr lang="sl-SI" sz="2800" b="1" dirty="0">
                <a:cs typeface="Times New Roman" panose="02020603050405020304" pitchFamily="18" charset="0"/>
              </a:rPr>
              <a:t>filmske umetnosti naj bi bila v njeni zmožnosti da:</a:t>
            </a:r>
          </a:p>
          <a:p>
            <a:pPr marL="0" indent="0">
              <a:buNone/>
            </a:pPr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na </a:t>
            </a:r>
            <a:r>
              <a:rPr lang="sl-SI" sz="2200" b="1" dirty="0">
                <a:cs typeface="Times New Roman" panose="02020603050405020304" pitchFamily="18" charset="0"/>
              </a:rPr>
              <a:t>novo označi</a:t>
            </a:r>
            <a:r>
              <a:rPr lang="sl-SI" sz="2200" dirty="0">
                <a:cs typeface="Times New Roman" panose="02020603050405020304" pitchFamily="18" charset="0"/>
              </a:rPr>
              <a:t>, </a:t>
            </a:r>
            <a:r>
              <a:rPr lang="sl-SI" sz="2200" b="1" dirty="0">
                <a:cs typeface="Times New Roman" panose="02020603050405020304" pitchFamily="18" charset="0"/>
              </a:rPr>
              <a:t>predela</a:t>
            </a:r>
            <a:r>
              <a:rPr lang="sl-SI" sz="2200" dirty="0">
                <a:cs typeface="Times New Roman" panose="02020603050405020304" pitchFamily="18" charset="0"/>
              </a:rPr>
              <a:t>,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preuredi realnost </a:t>
            </a:r>
            <a:r>
              <a:rPr lang="sl-SI" sz="2200" dirty="0">
                <a:cs typeface="Times New Roman" panose="02020603050405020304" pitchFamily="18" charset="0"/>
              </a:rPr>
              <a:t>(razmerja v svetu med ljudmi in stvarmi) – na pa, da jo </a:t>
            </a:r>
            <a:r>
              <a:rPr lang="sl-SI" sz="2200" b="1" dirty="0">
                <a:cs typeface="Times New Roman" panose="02020603050405020304" pitchFamily="18" charset="0"/>
              </a:rPr>
              <a:t>posnema</a:t>
            </a:r>
          </a:p>
          <a:p>
            <a:pPr marL="0" indent="0">
              <a:buNone/>
            </a:pPr>
            <a:endParaRPr lang="sl-SI" sz="2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ustvari samosvoji in samozadostno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estetiko</a:t>
            </a:r>
            <a:r>
              <a:rPr lang="sl-SI" sz="2200" dirty="0">
                <a:cs typeface="Times New Roman" panose="02020603050405020304" pitchFamily="18" charset="0"/>
              </a:rPr>
              <a:t> ter namišljeni </a:t>
            </a:r>
            <a:r>
              <a:rPr lang="sl-SI" sz="2200" b="1" dirty="0">
                <a:cs typeface="Times New Roman" panose="02020603050405020304" pitchFamily="18" charset="0"/>
              </a:rPr>
              <a:t>simbolni svet</a:t>
            </a:r>
            <a:r>
              <a:rPr lang="sl-SI" sz="2200" dirty="0">
                <a:cs typeface="Times New Roman" panose="02020603050405020304" pitchFamily="18" charset="0"/>
              </a:rPr>
              <a:t>, ki se odločno in nedvoumno razlikuje od vsakodnevnosti </a:t>
            </a:r>
          </a:p>
        </p:txBody>
      </p:sp>
    </p:spTree>
    <p:extLst>
      <p:ext uri="{BB962C8B-B14F-4D97-AF65-F5344CB8AC3E}">
        <p14:creationId xmlns:p14="http://schemas.microsoft.com/office/powerpoint/2010/main" val="338639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Rezultat iskanja slik za film nibelungen, lang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840760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4067944" y="47667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i="1" dirty="0">
                <a:cs typeface="Times New Roman" panose="02020603050405020304" pitchFamily="18" charset="0"/>
              </a:rPr>
              <a:t>Nibelungi</a:t>
            </a:r>
          </a:p>
        </p:txBody>
      </p:sp>
    </p:spTree>
    <p:extLst>
      <p:ext uri="{BB962C8B-B14F-4D97-AF65-F5344CB8AC3E}">
        <p14:creationId xmlns:p14="http://schemas.microsoft.com/office/powerpoint/2010/main" val="2148458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načela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848872" cy="3096344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OSREDNJA NAČELA </a:t>
            </a:r>
            <a:r>
              <a:rPr lang="sl-SI" sz="12000" b="1" dirty="0">
                <a:cs typeface="Times New Roman" panose="02020603050405020304" pitchFamily="18" charset="0"/>
              </a:rPr>
              <a:t>EKSPRESIONIZMA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izziv</a:t>
            </a:r>
            <a:r>
              <a:rPr lang="sl-SI" sz="8000" dirty="0">
                <a:cs typeface="Times New Roman" panose="02020603050405020304" pitchFamily="18" charset="0"/>
              </a:rPr>
              <a:t> uveljavljenim načinom </a:t>
            </a:r>
            <a:r>
              <a:rPr lang="sl-SI" sz="8000" b="1" dirty="0">
                <a:cs typeface="Times New Roman" panose="02020603050405020304" pitchFamily="18" charset="0"/>
              </a:rPr>
              <a:t>dojemanja</a:t>
            </a:r>
            <a:r>
              <a:rPr lang="sl-SI" sz="8000" dirty="0">
                <a:cs typeface="Times New Roman" panose="02020603050405020304" pitchFamily="18" charset="0"/>
              </a:rPr>
              <a:t> in zaznavanja </a:t>
            </a:r>
            <a:r>
              <a:rPr lang="sl-SI" sz="8000" b="1" dirty="0">
                <a:cs typeface="Times New Roman" panose="02020603050405020304" pitchFamily="18" charset="0"/>
              </a:rPr>
              <a:t>realnosti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</a:p>
          <a:p>
            <a:pPr marL="360363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(poudarjanje prepričanja, da svet in vidno nista trdno določena, temveč se nenehno spreminjata)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protest</a:t>
            </a:r>
            <a:r>
              <a:rPr lang="sl-SI" sz="8000" dirty="0">
                <a:cs typeface="Times New Roman" panose="02020603050405020304" pitchFamily="18" charset="0"/>
              </a:rPr>
              <a:t> proti kopiranju empirične </a:t>
            </a:r>
            <a:r>
              <a:rPr lang="sl-SI" sz="8000" b="1" dirty="0">
                <a:cs typeface="Times New Roman" panose="02020603050405020304" pitchFamily="18" charset="0"/>
              </a:rPr>
              <a:t>stvarnosti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</a:p>
          <a:p>
            <a:pPr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(osvobajanje v razsežnostih estetike)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raziskovanje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>
                <a:cs typeface="Times New Roman" panose="02020603050405020304" pitchFamily="18" charset="0"/>
              </a:rPr>
              <a:t>materialnosti</a:t>
            </a:r>
            <a:r>
              <a:rPr lang="sl-SI" sz="8000" dirty="0">
                <a:cs typeface="Times New Roman" panose="02020603050405020304" pitchFamily="18" charset="0"/>
              </a:rPr>
              <a:t> filma </a:t>
            </a:r>
          </a:p>
          <a:p>
            <a:pPr marL="360363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(eksperimentiranje z izraznostjo svetlobnih učinkov, subjektivno kamero, scenografijo, ki naj bi ponazarjala notranji svet filmskih protagonistov)</a:t>
            </a:r>
          </a:p>
        </p:txBody>
      </p:sp>
    </p:spTree>
    <p:extLst>
      <p:ext uri="{BB962C8B-B14F-4D97-AF65-F5344CB8AC3E}">
        <p14:creationId xmlns:p14="http://schemas.microsoft.com/office/powerpoint/2010/main" val="1747584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800" dirty="0">
                <a:solidFill>
                  <a:schemeClr val="bg1"/>
                </a:solidFill>
                <a:cs typeface="Arial" panose="020B0604020202020204" pitchFamily="34" charset="0"/>
              </a:rPr>
              <a:t>načela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b="1" dirty="0">
                <a:cs typeface="Times New Roman" panose="02020603050405020304" pitchFamily="18" charset="0"/>
              </a:rPr>
              <a:t>postavljanje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označevalca</a:t>
            </a:r>
            <a:r>
              <a:rPr lang="sl-SI" sz="2200" dirty="0">
                <a:cs typeface="Times New Roman" panose="02020603050405020304" pitchFamily="18" charset="0"/>
              </a:rPr>
              <a:t> v ospredje </a:t>
            </a:r>
          </a:p>
          <a:p>
            <a:pPr marL="360363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(pokazati, kako je film konstrukcija, ki omogoča zagotavljanje svojstvenega pomena stvarem, prizoriščem in igralcem)</a:t>
            </a:r>
          </a:p>
          <a:p>
            <a:pPr marL="193675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način</a:t>
            </a:r>
            <a:r>
              <a:rPr lang="sl-SI" sz="2200" dirty="0">
                <a:cs typeface="Times New Roman" panose="02020603050405020304" pitchFamily="18" charset="0"/>
              </a:rPr>
              <a:t> kako </a:t>
            </a:r>
            <a:r>
              <a:rPr lang="sl-SI" sz="2200" b="1" dirty="0">
                <a:cs typeface="Times New Roman" panose="02020603050405020304" pitchFamily="18" charset="0"/>
              </a:rPr>
              <a:t>predmetnemu svetu </a:t>
            </a:r>
            <a:r>
              <a:rPr lang="sl-SI" sz="2200" dirty="0">
                <a:cs typeface="Times New Roman" panose="02020603050405020304" pitchFamily="18" charset="0"/>
              </a:rPr>
              <a:t>in prizoriščem vdahniti »</a:t>
            </a:r>
            <a:r>
              <a:rPr lang="sl-SI" sz="2200" b="1" dirty="0">
                <a:cs typeface="Times New Roman" panose="02020603050405020304" pitchFamily="18" charset="0"/>
              </a:rPr>
              <a:t>življenje</a:t>
            </a:r>
            <a:r>
              <a:rPr lang="sl-SI" sz="2200" dirty="0">
                <a:cs typeface="Times New Roman" panose="02020603050405020304" pitchFamily="18" charset="0"/>
              </a:rPr>
              <a:t>«, oz. omogočiti, da </a:t>
            </a:r>
            <a:r>
              <a:rPr lang="sl-SI" sz="2200" b="1" dirty="0">
                <a:cs typeface="Times New Roman" panose="02020603050405020304" pitchFamily="18" charset="0"/>
              </a:rPr>
              <a:t>objektni svet »spregovori«</a:t>
            </a:r>
          </a:p>
          <a:p>
            <a:pPr marL="360363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(denimo skozi subjektivna videnja filmskih likov, ki so v stiski, podvrženi norosti, paranoji, negotovosti, občutku izgubljenosti)</a:t>
            </a:r>
          </a:p>
        </p:txBody>
      </p:sp>
    </p:spTree>
    <p:extLst>
      <p:ext uri="{BB962C8B-B14F-4D97-AF65-F5344CB8AC3E}">
        <p14:creationId xmlns:p14="http://schemas.microsoft.com/office/powerpoint/2010/main" val="187383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056784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otnik 3"/>
          <p:cNvSpPr/>
          <p:nvPr/>
        </p:nvSpPr>
        <p:spPr>
          <a:xfrm>
            <a:off x="3923928" y="476672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   </a:t>
            </a:r>
            <a:r>
              <a:rPr lang="sl-SI" sz="2000" b="1" i="1" dirty="0">
                <a:cs typeface="Times New Roman" panose="02020603050405020304" pitchFamily="18" charset="0"/>
              </a:rPr>
              <a:t>Faust</a:t>
            </a:r>
          </a:p>
        </p:txBody>
      </p:sp>
    </p:spTree>
    <p:extLst>
      <p:ext uri="{BB962C8B-B14F-4D97-AF65-F5344CB8AC3E}">
        <p14:creationId xmlns:p14="http://schemas.microsoft.com/office/powerpoint/2010/main" val="2765758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cs typeface="Arial" panose="020B0604020202020204" pitchFamily="34" charset="0"/>
              </a:rPr>
              <a:t>zgodovinski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domet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3240360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DOMET </a:t>
            </a:r>
            <a:r>
              <a:rPr lang="sl-SI" sz="12000" dirty="0">
                <a:cs typeface="Times New Roman" panose="02020603050405020304" pitchFamily="18" charset="0"/>
              </a:rPr>
              <a:t>OZ.</a:t>
            </a:r>
            <a:r>
              <a:rPr lang="sl-SI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ZAPUŠČINA EKSPRESIONIZMA</a:t>
            </a:r>
          </a:p>
          <a:p>
            <a:pPr marL="0" indent="0">
              <a:buNone/>
            </a:pP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nadrealistični</a:t>
            </a:r>
            <a:r>
              <a:rPr lang="sl-SI" sz="8800" dirty="0">
                <a:cs typeface="Times New Roman" panose="02020603050405020304" pitchFamily="18" charset="0"/>
              </a:rPr>
              <a:t> film</a:t>
            </a:r>
          </a:p>
          <a:p>
            <a:pPr marL="0" indent="0">
              <a:buNone/>
            </a:pPr>
            <a:endParaRPr lang="sl-SI" sz="4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avantgardni</a:t>
            </a:r>
            <a:r>
              <a:rPr lang="sl-SI" sz="8800" dirty="0">
                <a:cs typeface="Times New Roman" panose="02020603050405020304" pitchFamily="18" charset="0"/>
              </a:rPr>
              <a:t> oz. eksperimentalni film</a:t>
            </a:r>
          </a:p>
          <a:p>
            <a:pPr marL="0" indent="0">
              <a:buNone/>
            </a:pPr>
            <a:endParaRPr lang="sl-SI" sz="48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</a:t>
            </a:r>
            <a:r>
              <a:rPr lang="sl-SI" sz="8800" b="1" dirty="0">
                <a:cs typeface="Times New Roman" panose="02020603050405020304" pitchFamily="18" charset="0"/>
              </a:rPr>
              <a:t> </a:t>
            </a:r>
            <a:r>
              <a:rPr lang="sl-SI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noir</a:t>
            </a:r>
            <a:endParaRPr lang="sl-SI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48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filmska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grozljivka</a:t>
            </a:r>
          </a:p>
          <a:p>
            <a:pPr marL="0" indent="0">
              <a:buNone/>
            </a:pPr>
            <a:endParaRPr lang="sl-SI" sz="4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filmska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srhljivka</a:t>
            </a:r>
          </a:p>
          <a:p>
            <a:pPr marL="0" indent="0">
              <a:buNone/>
            </a:pPr>
            <a:endParaRPr lang="sl-SI" sz="4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znanstvenofantastični</a:t>
            </a:r>
            <a:r>
              <a:rPr lang="sl-SI" sz="8800" dirty="0">
                <a:cs typeface="Times New Roman" panose="02020603050405020304" pitchFamily="18" charset="0"/>
              </a:rPr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71229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Rezultat iskanja slik za murnau nosferatu, pic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3784"/>
            <a:ext cx="6840760" cy="5431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2483769" y="54868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sl-SI" sz="2000" b="1" i="1" dirty="0" err="1">
                <a:cs typeface="Times New Roman" panose="02020603050405020304" pitchFamily="18" charset="0"/>
              </a:rPr>
              <a:t>Nosferatu</a:t>
            </a:r>
            <a:endParaRPr lang="sl-SI" sz="20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70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vplivi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PRIMERI EKSPRESIONISTIČNIH VPLIVOV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 noir </a:t>
            </a:r>
            <a:r>
              <a:rPr lang="sl-SI" sz="2200" dirty="0">
                <a:cs typeface="Times New Roman" panose="02020603050405020304" pitchFamily="18" charset="0"/>
              </a:rPr>
              <a:t>– domala v celoti</a:t>
            </a: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prim.: </a:t>
            </a:r>
            <a:r>
              <a:rPr lang="sl-SI" sz="2200" b="1" i="1" dirty="0">
                <a:cs typeface="Times New Roman" panose="02020603050405020304" pitchFamily="18" charset="0"/>
              </a:rPr>
              <a:t>Tretji človek </a:t>
            </a:r>
            <a:r>
              <a:rPr lang="sl-SI" sz="2200" dirty="0">
                <a:cs typeface="Times New Roman" panose="02020603050405020304" pitchFamily="18" charset="0"/>
              </a:rPr>
              <a:t>(The </a:t>
            </a:r>
            <a:r>
              <a:rPr lang="sl-SI" sz="2200" dirty="0" err="1">
                <a:cs typeface="Times New Roman" panose="02020603050405020304" pitchFamily="18" charset="0"/>
              </a:rPr>
              <a:t>Third</a:t>
            </a:r>
            <a:r>
              <a:rPr lang="sl-SI" sz="2200" dirty="0">
                <a:cs typeface="Times New Roman" panose="02020603050405020304" pitchFamily="18" charset="0"/>
              </a:rPr>
              <a:t> Man, 1949), </a:t>
            </a:r>
            <a:r>
              <a:rPr lang="sl-SI" sz="2200" dirty="0" err="1">
                <a:cs typeface="Times New Roman" panose="02020603050405020304" pitchFamily="18" charset="0"/>
              </a:rPr>
              <a:t>Carol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  <a:r>
              <a:rPr lang="sl-SI" sz="2200" dirty="0" err="1">
                <a:cs typeface="Times New Roman" panose="02020603050405020304" pitchFamily="18" charset="0"/>
              </a:rPr>
              <a:t>Reed</a:t>
            </a:r>
            <a:endParaRPr lang="sl-SI" sz="2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Nosferatu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– fantom noči </a:t>
            </a:r>
            <a:r>
              <a:rPr lang="sl-SI" sz="2200" dirty="0">
                <a:cs typeface="Times New Roman" panose="02020603050405020304" pitchFamily="18" charset="0"/>
              </a:rPr>
              <a:t>(</a:t>
            </a:r>
            <a:r>
              <a:rPr lang="sl-SI" sz="2200" dirty="0" err="1">
                <a:cs typeface="Times New Roman" panose="02020603050405020304" pitchFamily="18" charset="0"/>
              </a:rPr>
              <a:t>Nosferatu</a:t>
            </a:r>
            <a:r>
              <a:rPr lang="sl-SI" sz="2200" dirty="0">
                <a:cs typeface="Times New Roman" panose="02020603050405020304" pitchFamily="18" charset="0"/>
              </a:rPr>
              <a:t>: </a:t>
            </a:r>
            <a:r>
              <a:rPr lang="sl-SI" sz="2200" dirty="0" err="1">
                <a:cs typeface="Times New Roman" panose="02020603050405020304" pitchFamily="18" charset="0"/>
              </a:rPr>
              <a:t>Phantom</a:t>
            </a:r>
            <a:r>
              <a:rPr lang="sl-SI" sz="2200" dirty="0">
                <a:cs typeface="Times New Roman" panose="02020603050405020304" pitchFamily="18" charset="0"/>
              </a:rPr>
              <a:t> der </a:t>
            </a:r>
            <a:r>
              <a:rPr lang="sl-SI" sz="2200" dirty="0" err="1">
                <a:cs typeface="Times New Roman" panose="02020603050405020304" pitchFamily="18" charset="0"/>
              </a:rPr>
              <a:t>Nacht</a:t>
            </a:r>
            <a:r>
              <a:rPr lang="sl-SI" sz="2200" dirty="0">
                <a:cs typeface="Times New Roman" panose="02020603050405020304" pitchFamily="18" charset="0"/>
              </a:rPr>
              <a:t>, 1979), Werner Herzog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Iztrebljevalec </a:t>
            </a:r>
            <a:r>
              <a:rPr lang="sl-SI" sz="2200" dirty="0">
                <a:cs typeface="Times New Roman" panose="02020603050405020304" pitchFamily="18" charset="0"/>
              </a:rPr>
              <a:t>(</a:t>
            </a:r>
            <a:r>
              <a:rPr lang="sl-SI" sz="2200" dirty="0" err="1">
                <a:cs typeface="Times New Roman" panose="02020603050405020304" pitchFamily="18" charset="0"/>
              </a:rPr>
              <a:t>Blade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  <a:r>
              <a:rPr lang="sl-SI" sz="2200" dirty="0" err="1">
                <a:cs typeface="Times New Roman" panose="02020603050405020304" pitchFamily="18" charset="0"/>
              </a:rPr>
              <a:t>Runner</a:t>
            </a:r>
            <a: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2200" dirty="0">
                <a:cs typeface="Times New Roman" panose="02020603050405020304" pitchFamily="18" charset="0"/>
              </a:rPr>
              <a:t>1982), </a:t>
            </a:r>
            <a:r>
              <a:rPr lang="sl-SI" sz="2200" dirty="0" err="1">
                <a:cs typeface="Times New Roman" panose="02020603050405020304" pitchFamily="18" charset="0"/>
              </a:rPr>
              <a:t>Ridley</a:t>
            </a:r>
            <a:r>
              <a:rPr lang="sl-SI" sz="2200" dirty="0">
                <a:cs typeface="Times New Roman" panose="02020603050405020304" pitchFamily="18" charset="0"/>
              </a:rPr>
              <a:t> Scott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Opus </a:t>
            </a:r>
            <a:r>
              <a:rPr lang="sl-SI" sz="2200" b="1" dirty="0">
                <a:cs typeface="Times New Roman" panose="02020603050405020304" pitchFamily="18" charset="0"/>
              </a:rPr>
              <a:t>Tima Burtona </a:t>
            </a:r>
            <a:r>
              <a:rPr lang="sl-SI" sz="2200" dirty="0">
                <a:cs typeface="Times New Roman" panose="02020603050405020304" pitchFamily="18" charset="0"/>
              </a:rPr>
              <a:t>– domala v celoti</a:t>
            </a: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prim.: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Edvard </a:t>
            </a:r>
            <a:r>
              <a:rPr lang="sl-SI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Škarjeroki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200" dirty="0">
                <a:cs typeface="Times New Roman" panose="02020603050405020304" pitchFamily="18" charset="0"/>
              </a:rPr>
              <a:t>(Edward </a:t>
            </a:r>
            <a:r>
              <a:rPr lang="sl-SI" sz="2200" dirty="0" err="1">
                <a:cs typeface="Times New Roman" panose="02020603050405020304" pitchFamily="18" charset="0"/>
              </a:rPr>
              <a:t>Scissorhands</a:t>
            </a:r>
            <a:r>
              <a:rPr lang="sl-SI" sz="2200" dirty="0">
                <a:cs typeface="Times New Roman" panose="02020603050405020304" pitchFamily="18" charset="0"/>
              </a:rPr>
              <a:t>, 1990), Tim Burton</a:t>
            </a:r>
          </a:p>
        </p:txBody>
      </p:sp>
    </p:spTree>
    <p:extLst>
      <p:ext uri="{BB962C8B-B14F-4D97-AF65-F5344CB8AC3E}">
        <p14:creationId xmlns:p14="http://schemas.microsoft.com/office/powerpoint/2010/main" val="376276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79"/>
            <a:ext cx="7848872" cy="30963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Metropolis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(1926) </a:t>
            </a:r>
          </a:p>
          <a:p>
            <a:pPr marL="0" indent="0" algn="ctr">
              <a:buNone/>
            </a:pPr>
            <a:r>
              <a:rPr lang="sl-SI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Fritz Lang</a:t>
            </a:r>
          </a:p>
          <a:p>
            <a:pPr marL="0" indent="0" algn="ctr">
              <a:buNone/>
            </a:pPr>
            <a:r>
              <a:rPr lang="sl-SI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(Avstrija, ZDA, 1890 – 1976)</a:t>
            </a:r>
          </a:p>
        </p:txBody>
      </p:sp>
    </p:spTree>
    <p:extLst>
      <p:ext uri="{BB962C8B-B14F-4D97-AF65-F5344CB8AC3E}">
        <p14:creationId xmlns:p14="http://schemas.microsoft.com/office/powerpoint/2010/main" val="2242617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http://centerforcreativemedia.com/wp-content/uploads/2015/01/WorldofLightandShadow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552728" cy="57185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2483768" y="476672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i="1" dirty="0" err="1">
                <a:cs typeface="Times New Roman" panose="02020603050405020304" pitchFamily="18" charset="0"/>
              </a:rPr>
              <a:t>Metropolis</a:t>
            </a:r>
            <a:r>
              <a:rPr lang="sl-SI" sz="2000" b="1" dirty="0">
                <a:cs typeface="Times New Roman" panose="02020603050405020304" pitchFamily="18" charset="0"/>
              </a:rPr>
              <a:t> 	/ 	</a:t>
            </a:r>
            <a:r>
              <a:rPr lang="sl-SI" sz="2000" b="1" i="1" dirty="0">
                <a:cs typeface="Times New Roman" panose="02020603050405020304" pitchFamily="18" charset="0"/>
              </a:rPr>
              <a:t>Iztrebljevalec</a:t>
            </a:r>
          </a:p>
        </p:txBody>
      </p:sp>
    </p:spTree>
    <p:extLst>
      <p:ext uri="{BB962C8B-B14F-4D97-AF65-F5344CB8AC3E}">
        <p14:creationId xmlns:p14="http://schemas.microsoft.com/office/powerpoint/2010/main" val="1920073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http://centerforcreativemedia.com/wp-content/uploads/2015/01/WorldofLightandShadow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37184"/>
            <a:ext cx="565551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2339752" y="188641"/>
            <a:ext cx="61926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pPr indent="273050"/>
            <a:r>
              <a:rPr lang="sl-SI" sz="2000" b="1" i="1" dirty="0">
                <a:cs typeface="Times New Roman" panose="02020603050405020304" pitchFamily="18" charset="0"/>
              </a:rPr>
              <a:t>Kabinet dr. </a:t>
            </a:r>
            <a:r>
              <a:rPr lang="sl-SI" sz="2000" b="1" i="1" dirty="0" err="1">
                <a:cs typeface="Times New Roman" panose="02020603050405020304" pitchFamily="18" charset="0"/>
              </a:rPr>
              <a:t>Caligarija</a:t>
            </a:r>
            <a:r>
              <a:rPr lang="sl-SI" sz="2000" dirty="0">
                <a:cs typeface="Times New Roman" panose="02020603050405020304" pitchFamily="18" charset="0"/>
              </a:rPr>
              <a:t>  / </a:t>
            </a:r>
            <a:r>
              <a:rPr lang="sl-SI" sz="2000" b="1" i="1" dirty="0">
                <a:cs typeface="Times New Roman" panose="02020603050405020304" pitchFamily="18" charset="0"/>
              </a:rPr>
              <a:t>Edvard </a:t>
            </a:r>
            <a:r>
              <a:rPr lang="sl-SI" sz="2000" b="1" i="1" dirty="0" err="1">
                <a:cs typeface="Times New Roman" panose="02020603050405020304" pitchFamily="18" charset="0"/>
              </a:rPr>
              <a:t>Škarjeroki</a:t>
            </a:r>
            <a:endParaRPr lang="sl-SI" sz="20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2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http://www.tasteofcinema.com/wp-content/uploads/2017/01/%E5%9B%BE%E7%89%87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883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2195736" y="548679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/>
            <a:r>
              <a:rPr lang="sl-SI" sz="2000" b="1" i="1" dirty="0">
                <a:cs typeface="Times New Roman" panose="02020603050405020304" pitchFamily="18" charset="0"/>
              </a:rPr>
              <a:t>Faust</a:t>
            </a:r>
            <a:r>
              <a:rPr lang="sl-SI" sz="2000" b="1" dirty="0">
                <a:cs typeface="Times New Roman" panose="02020603050405020304" pitchFamily="18" charset="0"/>
              </a:rPr>
              <a:t>  	/ 	</a:t>
            </a:r>
            <a:r>
              <a:rPr lang="sl-SI" sz="2000" b="1" i="1" dirty="0">
                <a:cs typeface="Times New Roman" panose="02020603050405020304" pitchFamily="18" charset="0"/>
              </a:rPr>
              <a:t>Mrtva nevesta</a:t>
            </a:r>
          </a:p>
        </p:txBody>
      </p:sp>
    </p:spTree>
    <p:extLst>
      <p:ext uri="{BB962C8B-B14F-4D97-AF65-F5344CB8AC3E}">
        <p14:creationId xmlns:p14="http://schemas.microsoft.com/office/powerpoint/2010/main" val="1043940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6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6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b="1" i="1" dirty="0">
                <a:cs typeface="Times New Roman" pitchFamily="18" charset="0"/>
              </a:rPr>
              <a:t>Danes ne gre več za to, da bi spravili v gibanje neskončne množice ljudi in s tem zbudili vtis veličine, ne gre za to, da bi z zunanjimi učinki dvignili filmsko delo na raven monumentalnega. To so rekviziti, ki jih moderni režiser le varčno uporablja, le kot </a:t>
            </a:r>
            <a:r>
              <a:rPr lang="sl-SI" sz="8800" b="1" i="1" u="sng" dirty="0">
                <a:cs typeface="Times New Roman" pitchFamily="18" charset="0"/>
              </a:rPr>
              <a:t>sredstvo za dosego cilja</a:t>
            </a:r>
            <a:r>
              <a:rPr lang="sl-SI" sz="8800" b="1" i="1" dirty="0">
                <a:cs typeface="Times New Roman" pitchFamily="18" charset="0"/>
              </a:rPr>
              <a:t>, </a:t>
            </a:r>
            <a:r>
              <a:rPr lang="sl-SI" sz="8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 kot cilj sam</a:t>
            </a:r>
            <a:r>
              <a:rPr lang="sl-SI" sz="8800" b="1" i="1" dirty="0">
                <a:cs typeface="Times New Roman" pitchFamily="18" charset="0"/>
              </a:rPr>
              <a:t>. Gre za to, da </a:t>
            </a:r>
            <a:r>
              <a:rPr lang="sl-SI" sz="8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predstavitev človeško možnega</a:t>
            </a:r>
            <a:r>
              <a:rPr lang="sl-SI" sz="8800" b="1" i="1" dirty="0">
                <a:solidFill>
                  <a:srgbClr val="005EA4"/>
                </a:solidFill>
                <a:cs typeface="Times New Roman" pitchFamily="18" charset="0"/>
              </a:rPr>
              <a:t> </a:t>
            </a:r>
            <a:r>
              <a:rPr lang="sl-SI" sz="8800" b="1" i="1" dirty="0">
                <a:cs typeface="Times New Roman" pitchFamily="18" charset="0"/>
              </a:rPr>
              <a:t>– naj bo to ljubezen ali sovraštvo, vladanje ali trpljenje, heroično-tragično ali groteskno-komično – </a:t>
            </a:r>
            <a:r>
              <a:rPr lang="sl-SI" sz="8800" b="1" i="1" u="sng" dirty="0">
                <a:cs typeface="Times New Roman" pitchFamily="18" charset="0"/>
              </a:rPr>
              <a:t>najde </a:t>
            </a:r>
            <a:r>
              <a:rPr lang="sl-SI" sz="8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najmočnejši izraz </a:t>
            </a:r>
            <a:r>
              <a:rPr lang="sl-SI" sz="8800" b="1" i="1" u="sng" dirty="0">
                <a:cs typeface="Times New Roman" pitchFamily="18" charset="0"/>
              </a:rPr>
              <a:t>v </a:t>
            </a:r>
            <a:r>
              <a:rPr lang="sl-SI" sz="8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najmodernejši obliki</a:t>
            </a:r>
            <a:r>
              <a:rPr lang="sl-SI" sz="8800" b="1" i="1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44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                                                                                                       Fritz Lang </a:t>
            </a:r>
            <a:r>
              <a:rPr lang="sl-SI" sz="8000" dirty="0">
                <a:cs typeface="Times New Roman" pitchFamily="18" charset="0"/>
              </a:rPr>
              <a:t>(1927)</a:t>
            </a:r>
          </a:p>
          <a:p>
            <a:pPr marL="17463" indent="0">
              <a:buNone/>
            </a:pPr>
            <a:r>
              <a:rPr lang="sl-SI" sz="7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izvori in vplivi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625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60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5800" b="1" dirty="0">
                <a:cs typeface="Times New Roman" pitchFamily="18" charset="0"/>
              </a:rPr>
              <a:t>ekspresionistično slikarstvo</a:t>
            </a:r>
          </a:p>
          <a:p>
            <a:pPr marL="0" indent="0">
              <a:buNone/>
            </a:pPr>
            <a:endParaRPr lang="sl-SI" sz="65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5800" b="1" dirty="0">
                <a:cs typeface="Times New Roman" pitchFamily="18" charset="0"/>
              </a:rPr>
              <a:t>ekspresionistična književnost in gledališče</a:t>
            </a:r>
            <a:endParaRPr lang="sl-SI" sz="5800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3147667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 sz="2400" dirty="0">
              <a:latin typeface="Times New Roman" pitchFamily="18" charset="0"/>
              <a:cs typeface="Times New Roman" pitchFamily="18" charset="0"/>
            </a:endParaRPr>
          </a:p>
          <a:p>
            <a:endParaRPr lang="sl-SI" sz="2400" dirty="0">
              <a:solidFill>
                <a:srgbClr val="AD6A0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File:The Scre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8318"/>
            <a:ext cx="4752528" cy="62890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107504" y="2924944"/>
            <a:ext cx="2808313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ea typeface="Calibri" panose="020F0502020204030204" pitchFamily="34" charset="0"/>
                <a:cs typeface="Times New Roman" panose="02020603050405020304" pitchFamily="18" charset="0"/>
              </a:rPr>
              <a:t>Edvard Munch,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i="1" dirty="0">
                <a:ea typeface="Calibri" panose="020F0502020204030204" pitchFamily="34" charset="0"/>
                <a:cs typeface="Times New Roman" panose="02020603050405020304" pitchFamily="18" charset="0"/>
              </a:rPr>
              <a:t>Krik</a:t>
            </a:r>
            <a:r>
              <a:rPr lang="sl-SI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(1893)</a:t>
            </a:r>
            <a:endParaRPr lang="sl-S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1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3147667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 sz="2400" dirty="0">
              <a:latin typeface="Times New Roman" pitchFamily="18" charset="0"/>
              <a:cs typeface="Times New Roman" pitchFamily="18" charset="0"/>
            </a:endParaRPr>
          </a:p>
          <a:p>
            <a:endParaRPr lang="sl-SI" sz="2400" dirty="0">
              <a:solidFill>
                <a:srgbClr val="AD6A0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ka 6" descr="Rezultat iskanja slik za lyonel feininger, zircho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80" y="260648"/>
            <a:ext cx="4680520" cy="6349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otnik 3"/>
          <p:cNvSpPr/>
          <p:nvPr/>
        </p:nvSpPr>
        <p:spPr>
          <a:xfrm>
            <a:off x="179512" y="2924944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err="1">
                <a:ea typeface="Times New Roman" panose="02020603050405020304" pitchFamily="18" charset="0"/>
              </a:rPr>
              <a:t>Lyonel</a:t>
            </a:r>
            <a:r>
              <a:rPr lang="sl-SI" b="1" dirty="0">
                <a:ea typeface="Times New Roman" panose="02020603050405020304" pitchFamily="18" charset="0"/>
              </a:rPr>
              <a:t> </a:t>
            </a:r>
            <a:r>
              <a:rPr lang="sl-SI" b="1" dirty="0" err="1">
                <a:ea typeface="Times New Roman" panose="02020603050405020304" pitchFamily="18" charset="0"/>
              </a:rPr>
              <a:t>Feininger</a:t>
            </a:r>
            <a:r>
              <a:rPr lang="sl-SI" b="1" dirty="0">
                <a:ea typeface="Times New Roman" panose="02020603050405020304" pitchFamily="18" charset="0"/>
              </a:rPr>
              <a:t> </a:t>
            </a:r>
          </a:p>
          <a:p>
            <a:pPr algn="ctr"/>
            <a:endParaRPr lang="sl-SI" b="1" dirty="0">
              <a:ea typeface="Times New Roman" panose="02020603050405020304" pitchFamily="18" charset="0"/>
            </a:endParaRPr>
          </a:p>
          <a:p>
            <a:pPr algn="ctr"/>
            <a:r>
              <a:rPr lang="sl-SI" b="1" i="1" dirty="0">
                <a:ea typeface="Times New Roman" panose="02020603050405020304" pitchFamily="18" charset="0"/>
              </a:rPr>
              <a:t>Cerkev Minoritov, Erfurt</a:t>
            </a:r>
          </a:p>
          <a:p>
            <a:pPr algn="ctr"/>
            <a:endParaRPr lang="sl-SI" b="1" i="1" dirty="0">
              <a:ea typeface="Times New Roman" panose="02020603050405020304" pitchFamily="18" charset="0"/>
            </a:endParaRPr>
          </a:p>
          <a:p>
            <a:pPr algn="ctr"/>
            <a:r>
              <a:rPr lang="sl-SI" dirty="0">
                <a:ea typeface="Times New Roman" panose="02020603050405020304" pitchFamily="18" charset="0"/>
              </a:rPr>
              <a:t>(1923)</a:t>
            </a:r>
            <a:endParaRPr lang="sl-SI" sz="3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8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kinematografske okoliščine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475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6000" i="1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000" b="1" dirty="0">
                <a:cs typeface="Times New Roman" pitchFamily="18" charset="0"/>
              </a:rPr>
              <a:t>sovjetski montažni film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54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000" b="1" dirty="0">
                <a:cs typeface="Times New Roman" pitchFamily="18" charset="0"/>
              </a:rPr>
              <a:t>francoski impresionizem</a:t>
            </a:r>
          </a:p>
          <a:p>
            <a:pPr marL="0" indent="0">
              <a:buNone/>
            </a:pPr>
            <a:endParaRPr lang="sl-SI" sz="55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000" b="1" dirty="0">
                <a:cs typeface="Times New Roman" pitchFamily="18" charset="0"/>
              </a:rPr>
              <a:t>zgodovinske avantgarde </a:t>
            </a:r>
          </a:p>
          <a:p>
            <a:pPr marL="0" indent="360363">
              <a:buNone/>
            </a:pPr>
            <a:r>
              <a:rPr lang="sl-SI" sz="6000" dirty="0">
                <a:cs typeface="Times New Roman" pitchFamily="18" charset="0"/>
              </a:rPr>
              <a:t>nadrealizem, konstruktivizem, futurizem …</a:t>
            </a:r>
            <a:endParaRPr lang="sl-SI" sz="6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2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kronologija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848872" cy="3240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1920</a:t>
            </a:r>
          </a:p>
          <a:p>
            <a:pPr marL="0" indent="0">
              <a:buNone/>
            </a:pPr>
            <a:endParaRPr lang="sl-SI" sz="1000" b="1" dirty="0">
              <a:solidFill>
                <a:srgbClr val="005EA4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Kabinet dr. </a:t>
            </a:r>
            <a:r>
              <a:rPr lang="sl-SI" sz="2000" b="1" i="1" dirty="0" err="1">
                <a:cs typeface="Times New Roman" pitchFamily="18" charset="0"/>
              </a:rPr>
              <a:t>Caligarija</a:t>
            </a:r>
            <a:r>
              <a:rPr lang="sl-SI" sz="2000" b="1" i="1" dirty="0"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(</a:t>
            </a:r>
            <a:r>
              <a:rPr lang="sl-SI" sz="2000" dirty="0" err="1">
                <a:cs typeface="Times New Roman" pitchFamily="18" charset="0"/>
              </a:rPr>
              <a:t>Das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dirty="0" err="1">
                <a:cs typeface="Times New Roman" pitchFamily="18" charset="0"/>
              </a:rPr>
              <a:t>Kabinett</a:t>
            </a:r>
            <a:r>
              <a:rPr lang="sl-SI" sz="2000" dirty="0">
                <a:cs typeface="Times New Roman" pitchFamily="18" charset="0"/>
              </a:rPr>
              <a:t> Des Dr. </a:t>
            </a:r>
            <a:r>
              <a:rPr lang="sl-SI" sz="2000" dirty="0" err="1">
                <a:cs typeface="Times New Roman" pitchFamily="18" charset="0"/>
              </a:rPr>
              <a:t>Caligari</a:t>
            </a:r>
            <a:r>
              <a:rPr lang="sl-SI" sz="2000" dirty="0">
                <a:cs typeface="Times New Roman" pitchFamily="18" charset="0"/>
              </a:rPr>
              <a:t>), Robert Wiene</a:t>
            </a:r>
          </a:p>
          <a:p>
            <a:pPr marL="0" indent="0">
              <a:buNone/>
            </a:pPr>
            <a:endParaRPr lang="sl-SI" sz="1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Golem</a:t>
            </a:r>
            <a:r>
              <a:rPr lang="sl-SI" sz="2000" dirty="0">
                <a:cs typeface="Times New Roman" pitchFamily="18" charset="0"/>
              </a:rPr>
              <a:t> (Der Golem, </a:t>
            </a:r>
            <a:r>
              <a:rPr lang="sl-SI" sz="2000" dirty="0" err="1">
                <a:cs typeface="Times New Roman" pitchFamily="18" charset="0"/>
              </a:rPr>
              <a:t>wie</a:t>
            </a:r>
            <a:r>
              <a:rPr lang="sl-SI" sz="2000" dirty="0">
                <a:cs typeface="Times New Roman" pitchFamily="18" charset="0"/>
              </a:rPr>
              <a:t> er in die </a:t>
            </a:r>
            <a:r>
              <a:rPr lang="sl-SI" sz="2000" dirty="0" err="1">
                <a:cs typeface="Times New Roman" pitchFamily="18" charset="0"/>
              </a:rPr>
              <a:t>Welt</a:t>
            </a:r>
            <a:r>
              <a:rPr lang="sl-SI" sz="2000" dirty="0">
                <a:cs typeface="Times New Roman" pitchFamily="18" charset="0"/>
              </a:rPr>
              <a:t> kam), Paul </a:t>
            </a:r>
            <a:r>
              <a:rPr lang="sl-SI" sz="2000" dirty="0" err="1">
                <a:cs typeface="Times New Roman" pitchFamily="18" charset="0"/>
              </a:rPr>
              <a:t>Wegener</a:t>
            </a:r>
            <a:r>
              <a:rPr lang="sl-SI" sz="2000" dirty="0">
                <a:cs typeface="Times New Roman" pitchFamily="18" charset="0"/>
              </a:rPr>
              <a:t> in Carl Bose</a:t>
            </a:r>
          </a:p>
          <a:p>
            <a:pPr marL="0" indent="0">
              <a:buNone/>
            </a:pPr>
            <a:endParaRPr lang="sl-SI" sz="1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Genuine</a:t>
            </a:r>
            <a:r>
              <a:rPr lang="sl-SI" sz="2000" dirty="0">
                <a:cs typeface="Times New Roman" pitchFamily="18" charset="0"/>
              </a:rPr>
              <a:t>, Robert Wiene</a:t>
            </a:r>
          </a:p>
          <a:p>
            <a:pPr marL="0" indent="0">
              <a:buNone/>
            </a:pPr>
            <a:endParaRPr lang="sl-SI" sz="1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Od jutra do polnoči </a:t>
            </a:r>
            <a:r>
              <a:rPr lang="sl-SI" sz="2000" dirty="0">
                <a:cs typeface="Times New Roman" pitchFamily="18" charset="0"/>
              </a:rPr>
              <a:t>(Von </a:t>
            </a:r>
            <a:r>
              <a:rPr lang="sl-SI" sz="2000" dirty="0" err="1">
                <a:cs typeface="Times New Roman" pitchFamily="18" charset="0"/>
              </a:rPr>
              <a:t>morgens</a:t>
            </a:r>
            <a:r>
              <a:rPr lang="sl-SI" sz="2000" dirty="0">
                <a:cs typeface="Times New Roman" pitchFamily="18" charset="0"/>
              </a:rPr>
              <a:t> bis </a:t>
            </a:r>
            <a:r>
              <a:rPr lang="sl-SI" sz="2000" dirty="0" err="1">
                <a:cs typeface="Times New Roman" pitchFamily="18" charset="0"/>
              </a:rPr>
              <a:t>mitternacht</a:t>
            </a:r>
            <a:r>
              <a:rPr lang="sl-SI" sz="2000" dirty="0">
                <a:cs typeface="Times New Roman" pitchFamily="18" charset="0"/>
              </a:rPr>
              <a:t>), Karl </a:t>
            </a:r>
            <a:r>
              <a:rPr lang="sl-SI" sz="2000" dirty="0" err="1">
                <a:cs typeface="Times New Roman" pitchFamily="18" charset="0"/>
              </a:rPr>
              <a:t>Heinz</a:t>
            </a:r>
            <a:r>
              <a:rPr lang="sl-SI" sz="2000" dirty="0">
                <a:cs typeface="Times New Roman" pitchFamily="18" charset="0"/>
              </a:rPr>
              <a:t> Martin</a:t>
            </a: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814</Words>
  <Application>Microsoft Office PowerPoint</Application>
  <PresentationFormat>Diaprojekcija na zaslonu (4:3)</PresentationFormat>
  <Paragraphs>228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izvori in vplivi </vt:lpstr>
      <vt:lpstr>PowerPointova predstavitev</vt:lpstr>
      <vt:lpstr>PowerPointova predstavitev</vt:lpstr>
      <vt:lpstr>  kinematografske okoliščine </vt:lpstr>
      <vt:lpstr>  kronologija </vt:lpstr>
      <vt:lpstr>  kronologija </vt:lpstr>
      <vt:lpstr>  kronologija </vt:lpstr>
      <vt:lpstr>  kronologija </vt:lpstr>
      <vt:lpstr>  vodilo ekspresionizma </vt:lpstr>
      <vt:lpstr>PowerPointova predstavitev</vt:lpstr>
      <vt:lpstr>  ustvarjale metode </vt:lpstr>
      <vt:lpstr>  ustvarjalne metode </vt:lpstr>
      <vt:lpstr>PowerPointova predstavitev</vt:lpstr>
      <vt:lpstr>  ustvarjalni pristopi </vt:lpstr>
      <vt:lpstr>PowerPointova predstavitev</vt:lpstr>
      <vt:lpstr>  filmski svet </vt:lpstr>
      <vt:lpstr>PowerPointova predstavitev</vt:lpstr>
      <vt:lpstr>  ustvarjala moč </vt:lpstr>
      <vt:lpstr>PowerPointova predstavitev</vt:lpstr>
      <vt:lpstr>  načela </vt:lpstr>
      <vt:lpstr>  načela </vt:lpstr>
      <vt:lpstr>PowerPointova predstavitev</vt:lpstr>
      <vt:lpstr>  zgodovinski domet </vt:lpstr>
      <vt:lpstr>PowerPointova predstavitev</vt:lpstr>
      <vt:lpstr>  vplivi </vt:lpstr>
      <vt:lpstr>PowerPointova predstavitev</vt:lpstr>
      <vt:lpstr>PowerPointova predstavitev</vt:lpstr>
      <vt:lpstr>PowerPointova predstavitev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96</cp:revision>
  <dcterms:created xsi:type="dcterms:W3CDTF">2016-10-24T09:09:32Z</dcterms:created>
  <dcterms:modified xsi:type="dcterms:W3CDTF">2017-10-24T07:42:11Z</dcterms:modified>
</cp:coreProperties>
</file>