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" initials="m" lastIdx="1" clrIdx="0">
    <p:extLst>
      <p:ext uri="{19B8F6BF-5375-455C-9EA6-DF929625EA0E}">
        <p15:presenceInfo xmlns:p15="http://schemas.microsoft.com/office/powerpoint/2012/main" userId="bec51389140bad8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8" autoAdjust="0"/>
    <p:restoredTop sz="73710" autoAdjust="0"/>
  </p:normalViewPr>
  <p:slideViewPr>
    <p:cSldViewPr snapToGrid="0">
      <p:cViewPr varScale="1">
        <p:scale>
          <a:sx n="64" d="100"/>
          <a:sy n="64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44F39-FDE2-46FC-AE6B-EDEB844A9302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1FF8E-F209-470A-A024-EBF7CFE2BA2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96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Včeraj smo imeli pogovor ob filmu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Kauwboy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kjer smo se osredotočili predvsem na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doživljajski </a:t>
            </a:r>
            <a:r>
              <a:rPr lang="sl-SI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aspetk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torej kako posamezen gledalec doživi film, like, odnose itd. Danes pa sledi še 15-minutna predstavitev, v kateri bom na kratko povzela, kako zgleda naša priprava na voden pogovor z otroki. Pri tem bom poskušala biti čimbolj konkretna, zopet na primeru filma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Kauwboy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1FF8E-F209-470A-A024-EBF7CFE2BA28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6048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Uvod izpeljemo pred ogledom filma, po navadi traja od 5 do 10 minut.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Kljub krajšem trajanju, gre za ključno etapo, ki nudi priložnost, da otroke pripravimo na aktivni ogled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filma oziroma je namenjena predvsem uvodni motivaciji za ogled in pogovor.</a:t>
            </a:r>
          </a:p>
          <a:p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uvodu lahko vzbudimo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zanimanje za film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(povemo kakšne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zanimivosti iz snemanja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Recimo pri snemanju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Kauwboya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delali s pravimi, živimi kavkami.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pa se kavka ne bi preveč navadila na ljudi in ne znala več sama živeti v naravi, se je med snemanjem zamenjalo več kavk, ki so bile pozneje spuščene nazaj v naravo. Ali kakšne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avtobiografske zanimivosti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npr.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izhodišče zgodbe je režiserjeva osebna izkušnja, in sicer, ko je bil star 12 let, se je tudi sam spoprijateljil s kavko, ki je pozneje umrla v nezgodi s kolesom. Lahko izpostavimo tudi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nagrade in nominacije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ki jih je filma prejel –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Kauwboy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bil 2012 nizozemski kandidat za Oskarja.</a:t>
            </a:r>
          </a:p>
          <a:p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Kje izvemo vse te informacije?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Veliko lahko najdete na spletu, vedno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poudarjamo prednost filmov, ki so pospremljeni s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pedagoškim gradivom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Ta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namenjena strokovnim delavcem v vzgoji in izobraževanju. Tam lahko najdete vse od osnovnih podatkov, zanimivosti o snemanju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daljše vsebine do izhodišč in vprašanj za pogovor. So prosto dostopna za uporabo. Pedagoško gradivo za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Kauwboya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izdal Kinodvor, ki ima najbolj bogato zbirko pedagoških gradiv. Izdaja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jih tudi Art kino mreža Slovenije, Društva 2 koluta in drugi ponudniki. Najdete jih med drugim na spletni strani Kinodvora in Šola filma. K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njižice zbirke Kinobalon so ravno tako prosto dostopne na spletni strani Kinodvora. Te so namenjene učencem, velikokrat mlajšim, a kljub temu najdete v njih veliko zanimivih informacij in idej.</a:t>
            </a:r>
          </a:p>
          <a:p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 motivacijo lahko izpeljemo tudi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t.i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nevihto možganov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Učence vprašamo, na kaj pomislijo ob naslovu filma? Na kaj ji spomni? Kakšni so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kauboji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Potem povemo, da v nizozemščini beseda </a:t>
            </a:r>
            <a:r>
              <a:rPr lang="sl-SI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kauw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pomeni kavka in da bomo spoznali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kavkarja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 pogovoru po filmu se lahko vrnemo na to temo in vprašamo, ali je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Jojo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kot ene vrste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kauboj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Uvod lahko izkoristimo, da povprašamo o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predznanju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določeni temi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Npr. k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 učenci vejo o kavkah (kaj jejo, kako dolgo živijo, ali so ptice selivke) ali kje je Nizozemska?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lahko dobro posluži za medpredmetno povezovanje.</a:t>
            </a:r>
          </a:p>
          <a:p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uvodu lahko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naslovimo problematiko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ki jo film prikazuje. To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lahko storimo direktno, lahko pa </a:t>
            </a:r>
            <a:r>
              <a:rPr lang="sl-SI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postopoma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skozi vprašanja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Npr. vprašamo učence,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koliko pomagajo pri domačih opravilih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pospravljanje,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kuhanje)? Ali je to naloga otrok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v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kolikšni meri? Ali bi znali speči pito? Kdo te stvari počne pri njih doma? Če je to mama/oče,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kako poskrbijo za to, ko kdo odpotuje? Povemo,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bodo spoznali dečka, ki vse to sam počne. Sploh </a:t>
            </a:r>
            <a:r>
              <a:rPr lang="sl-SI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mlajše gledalce je dobro pripraviti na žalostne/agresivne prizore v filmu.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Lahko jim rečemo, da bo glavnemu junaku kdaj zelo težko in da takrat zanj držimo pesti.</a:t>
            </a:r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še zadnje,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opozoriti učence, na kaj bodo pozorni med ogledom. To lahko storimo ali ne.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Nekateri zagovarjajo, da njihov pogled čim manj usmerjamo. Če se pa npr. odločite, da bi se v pogovoru želeli osredotočiti na filmska izrazna sredstva, lahko učence opozorite, da bodo med ogledom pozorni na glasbo (ali je vesela/žalostna; glasna/tiha; ali je tišina) ali na barve (so tople/hladne). </a:t>
            </a:r>
          </a:p>
          <a:p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Priporočljivo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je, da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učencem že v uvodu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napovemo,</a:t>
            </a:r>
            <a:r>
              <a:rPr lang="sl-SI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bo po ogledu potekal pogovor 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njimi, da ne iščemo pravilnih odgovorov, ampak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 zanima,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kako bodo oni videli film/like/odnose.</a:t>
            </a:r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1FF8E-F209-470A-A024-EBF7CFE2BA28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4475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filmu sledi pogovor, dolg približno eno šolsko uro.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Metoda je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vodeni pogovor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rontalna učna oblike, kjer je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vloga</a:t>
            </a:r>
            <a:r>
              <a:rPr lang="sl-SI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izvajalca, da pogovor vodi in ga usmerja</a:t>
            </a:r>
            <a:r>
              <a:rPr lang="sl-SI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glede na zastavljeno rdečo nit.</a:t>
            </a:r>
            <a:endParaRPr lang="sl-SI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počne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skozi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postavljanje vprašanj in podvprašanj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Ko postavimo vprašanje, je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dobro počakati, dati učencem čas, da se odzovejo.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Podajanje lastnega mnenja je tudi za odrasle včasih težko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.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Lahko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je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vprašanje tudi presplošno zastavljeno/nejasno,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zato imamo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pripravljena podvprašanja za spodbudo. Več o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 v nadaljevanju.</a:t>
            </a:r>
          </a:p>
          <a:p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pogovoru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lahko pojavijo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različna, tudi </a:t>
            </a:r>
            <a:r>
              <a:rPr lang="sl-SI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nasprotujoča si mnenja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Vloga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izvajalca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omogoča izražanje različnih mnenj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usmerja debato, ki se sproži med učenci. 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Včasih lahko pride do </a:t>
            </a:r>
            <a:r>
              <a:rPr lang="sl-SI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rovokacij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tudi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tukaj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omenjena metoda izkaže. Recimo, kdo bi lahko rekel, da je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Jojo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mevža. Vprašaš: Zakaj tako meniš? Odgovor: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 se joče. Vprašaš: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 obstaja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še kakšen drug razlog, da se </a:t>
            </a:r>
            <a:r>
              <a:rPr lang="sl-S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Jojo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joče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ali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Zakaj ljudje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uporabljamo izraze kot so mevža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Kaj s tem storimo? Velikokrat že sami opustijo namero ali celo začnejo sodelovati, drugače pa se oglasi kdo iz skupine in poda svoje mnenje. In pogovor se znova začne …</a:t>
            </a:r>
          </a:p>
          <a:p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Kljub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metodi pogovora, se je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pomembno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odzvati na določene situacije z razlago</a:t>
            </a:r>
            <a:r>
              <a:rPr lang="sl-SI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Če gledate film, ki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prikazuje drugo kulturo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so prikazani kulturno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ali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versko pogojeni rituali, pravila, odnosi, </a:t>
            </a:r>
            <a:r>
              <a:rPr lang="sl-SI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umestimo dogajanje v kontekst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Ali če vidite, da je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učencem hudo ob gledanju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filma, to naslovite. Da poveste, da je take prizore (npr. nasilje,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izguba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tem filmu) težko gledati in o tem govoriti tudi za starejše. Še ena situacij,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zahteva odziv je, če je kdo v svojih mnenjih (namenoma) žaljiv.</a:t>
            </a:r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Še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glede oblike dela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Vprašanja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ki smo jih pripravili,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lahko naslavljamo frontalno/neposredno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odgovarjajo vsi posamezniki ali pa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listke z vprašanji (po tematikah) razdelimo med pare/skupine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učencev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Obe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obliki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imata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prednosti in slabosti. Za skupinsko obliko se po navadi odločimo, ko ocenjujemo, da učenci potrebujejo nekaj časa, preden spregovorijo o tematiki.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Šele potem delijo mnenja z ostalimi. 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1FF8E-F209-470A-A024-EBF7CFE2BA28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2734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Včasih se začne že pri izboru filma</a:t>
            </a:r>
            <a:r>
              <a:rPr lang="sl-SI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sl-SI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Kinodvor vsako leto dopolnjuje seznam priporočenih filmov, ki ga najdete na njihovi spletni strani. Vedno pa se lahko obrnete na filmsko-vzgojni kader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Kinodvoru, Filmski osnovni šoli oziroma Art kino mreži itd.</a:t>
            </a:r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Film si je dobro ogledati dvakrat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če imamo to možnost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ali si ga ogledati na DVD-ju in </a:t>
            </a:r>
            <a:r>
              <a:rPr lang="sl-SI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ustavljati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prizore. Na ta način si lahko izpisujemo teme in vprašanja,, ki se nam porodijo; prizore, h katerim bi se želeli vrniti; simboliko, ki jo opazimo ipd. Na ta način tudi veliko bolje poznamo film in se lažje odzivamo na odgovore učencev.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Npr. kdo bi lahko rekel, da je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Jojo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jezen na očeta, ker strelja na njega s tankom. Takrat se lahko spomniš, da na rob ograje postavi svoje igrače, med drugim tank, in se dela da strelja na očeta,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je na dvorišču.</a:t>
            </a:r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Kot omenjeno, so nam pri tem v veliko pomoč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pedagoška gradiva in knjižice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ki jih najdemo predvsem na spletnih straneh Kinodvora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Šola filma.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Pobrskajte tudi za posnetki </a:t>
            </a:r>
            <a:r>
              <a:rPr lang="sl-SI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strokovnih usposabljanj ob izbranih filmih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bstajajo pa še druga gradiva in informacije, ki nam pomagajo pri celostni pripravi. </a:t>
            </a:r>
            <a:r>
              <a:rPr lang="sl-SI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Imdb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uporaben za osnovne podatke o filmu,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spletne publikacije 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posvečajo raznim filmom. Naj izpostavim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ECFA </a:t>
            </a:r>
            <a:r>
              <a:rPr lang="sl-SI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ki prinaša intervjuje z režiserji ali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prispevke s snemanja aktualnih filmov, priporočenih za otroke in mlade. Potem so še tukaj recenzije, ki jih najdete na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domačih in tujih časopisnih portalih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uradne spletne strani filmov ter festivalov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na katerih se prikazujejo. Če se počutite šibki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tem področju (ali brez motivacije), si preberite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knjigo Mirjane Borčič ali kakšno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drugo delo iz </a:t>
            </a:r>
            <a:r>
              <a:rPr lang="sl-SI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seznama priporočene literature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1FF8E-F209-470A-A024-EBF7CFE2BA28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1490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Vsak ima svoj način, kako se loti oblikovanja vprašanj. Sama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prvo določim </a:t>
            </a:r>
            <a:r>
              <a:rPr lang="sl-SI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tematske sklope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ki bi jih želela nasloviti v pogovoru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Ti so lahko zelo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široki ali bolj specifični.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Npr. liki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sl-S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Jojo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oče, mama, </a:t>
            </a:r>
            <a:r>
              <a:rPr lang="sl-S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Yenthe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kavka), pojmi (družina, prijateljstvo, izguba, čustva) ali odnosi (</a:t>
            </a:r>
            <a:r>
              <a:rPr lang="sl-S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Jojo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-oče; </a:t>
            </a:r>
            <a:r>
              <a:rPr lang="sl-S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Jojo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-mama; </a:t>
            </a:r>
            <a:r>
              <a:rPr lang="sl-S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Jojo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-kavka).</a:t>
            </a:r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Znotraj teh oblikujem vprašanja,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 čemer se trudim, da so </a:t>
            </a:r>
            <a:r>
              <a:rPr lang="sl-SI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odprta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Npr.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namesto vprašanja: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Kaj vam je bilo najbolj všeč v filmu? vprašamo Kakšen se vam je zdel film? ali Kaj vam je najbolj ostalo v spominu? Mogoče jim film ni bil všeč ali so jim v spominu ostale druge stvari. Ali namesto: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 se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Jojo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počuti dobro?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kjer je odgovor ja/ne, vprašamo: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Kako se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Jojo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počuti?</a:t>
            </a:r>
          </a:p>
          <a:p>
            <a:pPr lvl="0"/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Pomembna so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podvprašanja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 ne ostanemo na gladini ampak raziščemo globlje in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iz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različnih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zornih kotov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Npr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Kako se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Jojo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počuti? Slabo. Na kakšen način/katero čustvo ste opazili? Žalost. Zakaj je žalosten?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Mama je umrla, oče se ne pogovarja z njim, ne sme imeti kavke. Kako </a:t>
            </a:r>
            <a:r>
              <a:rPr lang="sl-S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Jojo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izraža svojo žalost? itd.</a:t>
            </a:r>
          </a:p>
          <a:p>
            <a:pPr lvl="0"/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Vedno se lahko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vračamo na film.</a:t>
            </a:r>
            <a:r>
              <a:rPr lang="sl-SI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 učenci ne vejo, kako bi nekaj opisali/interpretirali/argumentirali, jih vprašamo, kje/kdaj so to videli v filmu?</a:t>
            </a:r>
          </a:p>
          <a:p>
            <a:pPr lvl="0"/>
            <a:endParaRPr lang="sl-SI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l-SI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</a:t>
            </a:r>
            <a:r>
              <a:rPr lang="sl-SI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senzibilizaciji</a:t>
            </a:r>
            <a:r>
              <a:rPr lang="sl-SI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filmska izrazna sredstva bo pozneje spregovorila Petra.</a:t>
            </a:r>
          </a:p>
          <a:p>
            <a:pPr lvl="0"/>
            <a:endParaRPr lang="sl-SI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Otroci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mladi imajo </a:t>
            </a:r>
            <a:r>
              <a:rPr lang="sl-SI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močan občutek za pravičnost 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podajajo vrednostne sodbe, če jih vprašamo po njihovem mnenju. Npr.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prav ali narobe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kako se oče obnaša do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Joja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ko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Jojo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udari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Yenthe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itd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Ali npr. Kaj bi moral oče storit v določenem prizoru? Kaj bi vi naredili na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Jojovem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mestu? Vedno pa jih spodbujajte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argumentaciji.</a:t>
            </a:r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Kauwboy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ponuja tudi veliko možnosti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medpredmetnega povezovanja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biologija (kavka), šport (vaterpolo, konstruktivni načini izražanja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agresije)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glasba (filmska glasba), likovna umetnost (barve, kompozicija),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geografija (nizozemska) itd. Enako velja za </a:t>
            </a:r>
            <a:r>
              <a:rPr lang="sl-SI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aktualizacijo</a:t>
            </a:r>
            <a:r>
              <a:rPr lang="sl-SI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npr. ali se v družinah/družbi pogovarjamo o smrti? Zakaj se včasih ne pogovarjamo? itd.</a:t>
            </a:r>
            <a:endParaRPr lang="sl-SI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sl-SI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Poleg srečanja s profesionalno in kvalitetno filmsko produkcijo je pomembno tudi </a:t>
            </a:r>
            <a:r>
              <a:rPr lang="sl-SI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spodbujanje lastne ustvarjalnosti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Učenci lahko ustvarijo kratki animirani film, navdihnjen s filmom </a:t>
            </a:r>
            <a:r>
              <a:rPr lang="sl-S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Kauwboy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napišejo spis, ustvarijo likovno delo itd.</a:t>
            </a:r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1FF8E-F209-470A-A024-EBF7CFE2BA28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205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FB1F-1320-4152-9E4C-D1BF12A41CA9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782C-34E6-4265-B714-EEDC050FF8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183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FB1F-1320-4152-9E4C-D1BF12A41CA9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782C-34E6-4265-B714-EEDC050FF8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462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FB1F-1320-4152-9E4C-D1BF12A41CA9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782C-34E6-4265-B714-EEDC050FF8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70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FB1F-1320-4152-9E4C-D1BF12A41CA9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782C-34E6-4265-B714-EEDC050FF8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761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FB1F-1320-4152-9E4C-D1BF12A41CA9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782C-34E6-4265-B714-EEDC050FF8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271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FB1F-1320-4152-9E4C-D1BF12A41CA9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782C-34E6-4265-B714-EEDC050FF8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046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FB1F-1320-4152-9E4C-D1BF12A41CA9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782C-34E6-4265-B714-EEDC050FF8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084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FB1F-1320-4152-9E4C-D1BF12A41CA9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782C-34E6-4265-B714-EEDC050FF8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364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FB1F-1320-4152-9E4C-D1BF12A41CA9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782C-34E6-4265-B714-EEDC050FF8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64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FB1F-1320-4152-9E4C-D1BF12A41CA9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782C-34E6-4265-B714-EEDC050FF8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6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FB1F-1320-4152-9E4C-D1BF12A41CA9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782C-34E6-4265-B714-EEDC050FF8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816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BFB1F-1320-4152-9E4C-D1BF12A41CA9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B782C-34E6-4265-B714-EEDC050FF8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834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nodvor.org/wp-content/uploads/2017/09/kauwboy-web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G"/><Relationship Id="rId5" Type="http://schemas.openxmlformats.org/officeDocument/2006/relationships/hyperlink" Target="https://www.kinodvor.org/wp-content/uploads/2017/09/kauwboy_pg.pdf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nodvor.org/kinobalon/" TargetMode="External"/><Relationship Id="rId7" Type="http://schemas.openxmlformats.org/officeDocument/2006/relationships/hyperlink" Target="http://www.solafilma.si/sl/objava/seznam-priporocene-literatur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lafilma.si/sl/teme/filmska-vzgoja/filmske-publikacije-podcasti" TargetMode="External"/><Relationship Id="rId5" Type="http://schemas.openxmlformats.org/officeDocument/2006/relationships/hyperlink" Target="https://www.imdb.com/" TargetMode="External"/><Relationship Id="rId4" Type="http://schemas.openxmlformats.org/officeDocument/2006/relationships/hyperlink" Target="http://www.solafilma.si/s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51165" y="5125236"/>
            <a:ext cx="8046719" cy="1865111"/>
          </a:xfrm>
        </p:spPr>
        <p:txBody>
          <a:bodyPr>
            <a:normAutofit fontScale="90000"/>
          </a:bodyPr>
          <a:lstStyle/>
          <a:p>
            <a:r>
              <a:rPr lang="sl-SI" sz="4400" dirty="0" smtClean="0"/>
              <a:t>DIDAKTIČNA PRIPRAVA VODENEGA POGOVORA NA PRIMERU FILMA </a:t>
            </a:r>
            <a:r>
              <a:rPr lang="sl-SI" sz="4400" b="1" dirty="0" err="1" smtClean="0"/>
              <a:t>Kauwboy</a:t>
            </a:r>
            <a:r>
              <a:rPr lang="sl-SI" sz="4400" dirty="0" smtClean="0"/>
              <a:t/>
            </a:r>
            <a:br>
              <a:rPr lang="sl-SI" sz="4400" dirty="0" smtClean="0"/>
            </a:br>
            <a:r>
              <a:rPr lang="sl-SI" sz="4400" dirty="0"/>
              <a:t/>
            </a:r>
            <a:br>
              <a:rPr lang="sl-SI" sz="4400" dirty="0"/>
            </a:br>
            <a:endParaRPr lang="sl-SI" sz="13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39" r="-2621"/>
          <a:stretch/>
        </p:blipFill>
        <p:spPr>
          <a:xfrm>
            <a:off x="3670662" y="444137"/>
            <a:ext cx="5207726" cy="3466011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249782" y="3910148"/>
            <a:ext cx="404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 err="1"/>
              <a:t>Kauwboy</a:t>
            </a:r>
            <a:r>
              <a:rPr lang="sl-SI" sz="1600" dirty="0"/>
              <a:t>, </a:t>
            </a:r>
            <a:r>
              <a:rPr lang="sl-SI" sz="1600" dirty="0" err="1"/>
              <a:t>Boudewijn</a:t>
            </a:r>
            <a:r>
              <a:rPr lang="sl-SI" sz="1600" dirty="0"/>
              <a:t> </a:t>
            </a:r>
            <a:r>
              <a:rPr lang="sl-SI" sz="1600" dirty="0" err="1"/>
              <a:t>Koole</a:t>
            </a:r>
            <a:r>
              <a:rPr lang="sl-SI" sz="1600" dirty="0"/>
              <a:t>, </a:t>
            </a:r>
            <a:r>
              <a:rPr lang="sl-SI" sz="1600" dirty="0" smtClean="0"/>
              <a:t>2012</a:t>
            </a:r>
            <a:r>
              <a:rPr lang="sl-SI" sz="1600" dirty="0"/>
              <a:t/>
            </a:r>
            <a:br>
              <a:rPr lang="sl-SI" sz="1600" dirty="0"/>
            </a:br>
            <a:endParaRPr lang="sl-SI" sz="16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3850160" y="6376737"/>
            <a:ext cx="4848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</a:t>
            </a:r>
            <a:r>
              <a:rPr lang="sl-SI" dirty="0" smtClean="0"/>
              <a:t>ripravila: Marina Katalenić, Filmska osnovna šola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939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Uvod</a:t>
            </a:r>
            <a:endParaRPr lang="sl-SI" dirty="0"/>
          </a:p>
        </p:txBody>
      </p:sp>
      <p:sp>
        <p:nvSpPr>
          <p:cNvPr id="9" name="Označba mesta vsebine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pred ogledom filma</a:t>
            </a:r>
          </a:p>
          <a:p>
            <a:r>
              <a:rPr lang="sl-SI" sz="2400" dirty="0" smtClean="0"/>
              <a:t>5-10 minut</a:t>
            </a:r>
          </a:p>
          <a:p>
            <a:r>
              <a:rPr lang="sl-SI" sz="2400" dirty="0"/>
              <a:t>u</a:t>
            </a:r>
            <a:r>
              <a:rPr lang="sl-SI" sz="2400" dirty="0" smtClean="0"/>
              <a:t>vodna motivacija</a:t>
            </a:r>
            <a:r>
              <a:rPr lang="sl-SI" dirty="0" smtClean="0"/>
              <a:t> </a:t>
            </a:r>
          </a:p>
          <a:p>
            <a:pPr>
              <a:buFontTx/>
              <a:buChar char="-"/>
            </a:pPr>
            <a:r>
              <a:rPr lang="sl-SI" sz="2000" dirty="0" smtClean="0"/>
              <a:t>vzbudimo </a:t>
            </a:r>
            <a:r>
              <a:rPr lang="sl-SI" sz="2000" dirty="0" smtClean="0"/>
              <a:t>zanimanje za film </a:t>
            </a:r>
          </a:p>
          <a:p>
            <a:pPr>
              <a:buFontTx/>
              <a:buChar char="-"/>
            </a:pPr>
            <a:r>
              <a:rPr lang="sl-SI" sz="2000" dirty="0" smtClean="0"/>
              <a:t>„nevihta možganov“</a:t>
            </a:r>
          </a:p>
          <a:p>
            <a:pPr>
              <a:buFontTx/>
              <a:buChar char="-"/>
            </a:pPr>
            <a:r>
              <a:rPr lang="sl-SI" sz="2000" dirty="0" smtClean="0"/>
              <a:t>povprašamo </a:t>
            </a:r>
            <a:r>
              <a:rPr lang="sl-SI" sz="2000" dirty="0" smtClean="0"/>
              <a:t>o predznanju (medpredmetno povezovanje)</a:t>
            </a:r>
          </a:p>
          <a:p>
            <a:pPr>
              <a:buFontTx/>
              <a:buChar char="-"/>
            </a:pPr>
            <a:r>
              <a:rPr lang="sl-SI" sz="2000" dirty="0" smtClean="0"/>
              <a:t>naslovimo </a:t>
            </a:r>
            <a:r>
              <a:rPr lang="sl-SI" sz="2000" dirty="0" smtClean="0"/>
              <a:t>problematiko filma</a:t>
            </a:r>
          </a:p>
          <a:p>
            <a:pPr>
              <a:buFontTx/>
              <a:buChar char="-"/>
            </a:pPr>
            <a:r>
              <a:rPr lang="sl-SI" sz="2000" dirty="0" smtClean="0"/>
              <a:t>opozorimo </a:t>
            </a:r>
            <a:r>
              <a:rPr lang="sl-SI" sz="2000" dirty="0" smtClean="0"/>
              <a:t>učence, na kaj naj bodo </a:t>
            </a:r>
            <a:br>
              <a:rPr lang="sl-SI" sz="2000" dirty="0" smtClean="0"/>
            </a:br>
            <a:r>
              <a:rPr lang="sl-SI" sz="2000" dirty="0" smtClean="0"/>
              <a:t>pozorni med ogledom</a:t>
            </a:r>
          </a:p>
          <a:p>
            <a:pPr>
              <a:buFontTx/>
              <a:buChar char="-"/>
            </a:pPr>
            <a:r>
              <a:rPr lang="sl-SI" sz="2000" dirty="0"/>
              <a:t>n</a:t>
            </a:r>
            <a:r>
              <a:rPr lang="sl-SI" sz="2000" dirty="0" smtClean="0"/>
              <a:t>apovemo pogovor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 smtClean="0"/>
          </a:p>
        </p:txBody>
      </p:sp>
      <p:pic>
        <p:nvPicPr>
          <p:cNvPr id="11" name="Označba mesta vsebine 10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185500"/>
            <a:ext cx="2502269" cy="3254534"/>
          </a:xfrm>
        </p:spPr>
      </p:pic>
      <p:pic>
        <p:nvPicPr>
          <p:cNvPr id="12" name="Slika 11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448" y="2185500"/>
            <a:ext cx="2636521" cy="3346816"/>
          </a:xfrm>
          <a:prstGeom prst="rect">
            <a:avLst/>
          </a:prstGeom>
        </p:spPr>
      </p:pic>
      <p:sp>
        <p:nvSpPr>
          <p:cNvPr id="13" name="PoljeZBesedilom 12"/>
          <p:cNvSpPr txBox="1"/>
          <p:nvPr/>
        </p:nvSpPr>
        <p:spPr>
          <a:xfrm>
            <a:off x="6019800" y="5799909"/>
            <a:ext cx="2502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k</a:t>
            </a:r>
            <a:r>
              <a:rPr lang="sl-SI" sz="1400" dirty="0" smtClean="0"/>
              <a:t>njižice zbirke Kinobalon</a:t>
            </a:r>
            <a:endParaRPr lang="sl-SI" sz="1400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8958575" y="5799909"/>
            <a:ext cx="2502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p</a:t>
            </a:r>
            <a:r>
              <a:rPr lang="sl-SI" sz="1400" dirty="0" smtClean="0"/>
              <a:t>edagoška gradiva 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6791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Pogovor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p</a:t>
            </a:r>
            <a:r>
              <a:rPr lang="sl-SI" sz="2400" dirty="0" smtClean="0"/>
              <a:t>o ogledu filma</a:t>
            </a:r>
          </a:p>
          <a:p>
            <a:r>
              <a:rPr lang="sl-SI" sz="2400" dirty="0" smtClean="0"/>
              <a:t>45 min</a:t>
            </a:r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r>
              <a:rPr lang="sl-SI" sz="2400" dirty="0" smtClean="0"/>
              <a:t>metoda: vodeni pogovor</a:t>
            </a:r>
            <a:endParaRPr lang="sl-SI" sz="2400" dirty="0"/>
          </a:p>
          <a:p>
            <a:pPr>
              <a:buFontTx/>
              <a:buChar char="-"/>
            </a:pPr>
            <a:r>
              <a:rPr lang="sl-SI" sz="2000" dirty="0" smtClean="0"/>
              <a:t>vloga izvajalca je vodenje, usmerjanje</a:t>
            </a:r>
          </a:p>
          <a:p>
            <a:pPr>
              <a:buFontTx/>
              <a:buChar char="-"/>
            </a:pPr>
            <a:r>
              <a:rPr lang="sl-SI" sz="2000" dirty="0" smtClean="0"/>
              <a:t>postavljanje (pod)vprašanj</a:t>
            </a:r>
          </a:p>
          <a:p>
            <a:pPr>
              <a:buFontTx/>
              <a:buChar char="-"/>
            </a:pPr>
            <a:r>
              <a:rPr lang="sl-SI" sz="2000" dirty="0" smtClean="0"/>
              <a:t>omogočanje različnih mnenj</a:t>
            </a:r>
          </a:p>
          <a:p>
            <a:pPr>
              <a:buFontTx/>
              <a:buChar char="-"/>
            </a:pPr>
            <a:r>
              <a:rPr lang="sl-SI" sz="2000" dirty="0" smtClean="0"/>
              <a:t>odzvati se na določene situacije z razlago</a:t>
            </a:r>
          </a:p>
          <a:p>
            <a:pPr>
              <a:buFontTx/>
              <a:buChar char="-"/>
            </a:pPr>
            <a:endParaRPr lang="sl-SI" sz="2000" dirty="0"/>
          </a:p>
          <a:p>
            <a:pPr marL="0" indent="0">
              <a:buNone/>
            </a:pPr>
            <a:r>
              <a:rPr lang="sl-SI" sz="2400" dirty="0"/>
              <a:t>o</a:t>
            </a:r>
            <a:r>
              <a:rPr lang="sl-SI" sz="2400" dirty="0" smtClean="0"/>
              <a:t>blika: frontalna/skupinska</a:t>
            </a:r>
          </a:p>
          <a:p>
            <a:pPr marL="0" indent="0">
              <a:buNone/>
            </a:pPr>
            <a:endParaRPr lang="sl-SI" sz="2400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78879" y="1825625"/>
            <a:ext cx="5584137" cy="332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Priprava na pogovor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790790"/>
            <a:ext cx="10515600" cy="4622041"/>
          </a:xfrm>
        </p:spPr>
        <p:txBody>
          <a:bodyPr>
            <a:normAutofit/>
          </a:bodyPr>
          <a:lstStyle/>
          <a:p>
            <a:r>
              <a:rPr lang="sl-SI" sz="2400" dirty="0"/>
              <a:t>i</a:t>
            </a:r>
            <a:r>
              <a:rPr lang="sl-SI" sz="2400" dirty="0" smtClean="0"/>
              <a:t>zbor filma (katalog priporočenih filmov, filmsko-vzgojni delavci)</a:t>
            </a:r>
          </a:p>
          <a:p>
            <a:r>
              <a:rPr lang="sl-SI" sz="2400" dirty="0"/>
              <a:t>o</a:t>
            </a:r>
            <a:r>
              <a:rPr lang="sl-SI" sz="2400" dirty="0" smtClean="0"/>
              <a:t>gled filma (dvakrat, če se da, ali z ustavljanjem)</a:t>
            </a:r>
          </a:p>
          <a:p>
            <a:r>
              <a:rPr lang="sl-SI" sz="2400" dirty="0"/>
              <a:t>g</a:t>
            </a:r>
            <a:r>
              <a:rPr lang="sl-SI" sz="2400" dirty="0" smtClean="0"/>
              <a:t>radiva/informacije o filmu: pedagoško gradivo, knjižica zbirke KB, strokovno usposabljanje, uradna spletna stran filma, intervjuji z režiserjem, recenzije itd.</a:t>
            </a:r>
          </a:p>
          <a:p>
            <a:pPr>
              <a:buFontTx/>
              <a:buChar char="-"/>
            </a:pPr>
            <a:r>
              <a:rPr lang="sl-SI" sz="2000" dirty="0" smtClean="0">
                <a:hlinkClick r:id="rId3"/>
              </a:rPr>
              <a:t>spletna stran </a:t>
            </a:r>
            <a:r>
              <a:rPr lang="sl-SI" sz="2000" dirty="0" err="1" smtClean="0">
                <a:hlinkClick r:id="rId3"/>
              </a:rPr>
              <a:t>Kinobalona</a:t>
            </a:r>
            <a:endParaRPr lang="sl-SI" sz="2000" dirty="0" smtClean="0"/>
          </a:p>
          <a:p>
            <a:pPr>
              <a:buFontTx/>
              <a:buChar char="-"/>
            </a:pPr>
            <a:r>
              <a:rPr lang="sl-SI" sz="2000" dirty="0">
                <a:hlinkClick r:id="rId4"/>
              </a:rPr>
              <a:t>s</a:t>
            </a:r>
            <a:r>
              <a:rPr lang="sl-SI" sz="2000" dirty="0" smtClean="0">
                <a:hlinkClick r:id="rId4"/>
              </a:rPr>
              <a:t>pletna stran Šola filma</a:t>
            </a:r>
            <a:endParaRPr lang="sl-SI" sz="2000" dirty="0" smtClean="0"/>
          </a:p>
          <a:p>
            <a:pPr>
              <a:buFontTx/>
              <a:buChar char="-"/>
            </a:pPr>
            <a:r>
              <a:rPr lang="sl-SI" sz="2000" dirty="0">
                <a:hlinkClick r:id="rId5"/>
              </a:rPr>
              <a:t>s</a:t>
            </a:r>
            <a:r>
              <a:rPr lang="sl-SI" sz="2000" dirty="0" smtClean="0">
                <a:hlinkClick r:id="rId5"/>
              </a:rPr>
              <a:t>pletna baza </a:t>
            </a:r>
            <a:r>
              <a:rPr lang="sl-SI" sz="2000" dirty="0" err="1" smtClean="0">
                <a:hlinkClick r:id="rId5"/>
              </a:rPr>
              <a:t>Imdb</a:t>
            </a:r>
            <a:endParaRPr lang="sl-SI" sz="2000" dirty="0" smtClean="0"/>
          </a:p>
          <a:p>
            <a:pPr>
              <a:buFontTx/>
              <a:buChar char="-"/>
            </a:pPr>
            <a:r>
              <a:rPr lang="sl-SI" sz="2000" dirty="0">
                <a:hlinkClick r:id="rId6"/>
              </a:rPr>
              <a:t>s</a:t>
            </a:r>
            <a:r>
              <a:rPr lang="sl-SI" sz="2000" dirty="0" smtClean="0">
                <a:hlinkClick r:id="rId6"/>
              </a:rPr>
              <a:t>pletne publikacije in </a:t>
            </a:r>
            <a:r>
              <a:rPr lang="sl-SI" sz="2000" dirty="0" err="1" smtClean="0">
                <a:hlinkClick r:id="rId6"/>
              </a:rPr>
              <a:t>podcasti</a:t>
            </a:r>
            <a:r>
              <a:rPr lang="sl-SI" sz="2000" dirty="0" smtClean="0"/>
              <a:t> (ECFA </a:t>
            </a:r>
            <a:r>
              <a:rPr lang="sl-SI" sz="2000" dirty="0" err="1" smtClean="0"/>
              <a:t>Journal</a:t>
            </a:r>
            <a:r>
              <a:rPr lang="sl-SI" sz="2000" dirty="0" smtClean="0"/>
              <a:t>, </a:t>
            </a:r>
            <a:r>
              <a:rPr lang="sl-SI" sz="2000" dirty="0" err="1" smtClean="0"/>
              <a:t>Mad</a:t>
            </a:r>
            <a:r>
              <a:rPr lang="sl-SI" sz="2000" dirty="0" smtClean="0"/>
              <a:t> </a:t>
            </a:r>
            <a:r>
              <a:rPr lang="sl-SI" sz="2000" dirty="0" err="1"/>
              <a:t>A</a:t>
            </a:r>
            <a:r>
              <a:rPr lang="sl-SI" sz="2000" dirty="0" err="1" smtClean="0"/>
              <a:t>bout</a:t>
            </a:r>
            <a:r>
              <a:rPr lang="sl-SI" sz="2000" dirty="0" smtClean="0"/>
              <a:t> Film, Revija Ekran …)</a:t>
            </a:r>
          </a:p>
          <a:p>
            <a:pPr>
              <a:buFontTx/>
              <a:buChar char="-"/>
            </a:pPr>
            <a:r>
              <a:rPr lang="sl-SI" sz="2000" dirty="0" smtClean="0"/>
              <a:t>domače in tuje časopisne spletne platforme (MMC, </a:t>
            </a:r>
            <a:r>
              <a:rPr lang="sl-SI" sz="2000" dirty="0" err="1" smtClean="0"/>
              <a:t>The</a:t>
            </a:r>
            <a:r>
              <a:rPr lang="sl-SI" sz="2000" dirty="0" smtClean="0"/>
              <a:t> </a:t>
            </a:r>
            <a:r>
              <a:rPr lang="sl-SI" sz="2000" dirty="0" err="1" smtClean="0"/>
              <a:t>Guardian</a:t>
            </a:r>
            <a:r>
              <a:rPr lang="sl-SI" sz="2000" dirty="0" smtClean="0"/>
              <a:t>, </a:t>
            </a:r>
            <a:r>
              <a:rPr lang="sl-SI" sz="2000" dirty="0" err="1" smtClean="0"/>
              <a:t>Variety</a:t>
            </a:r>
            <a:r>
              <a:rPr lang="sl-SI" sz="2000" dirty="0" smtClean="0"/>
              <a:t>, </a:t>
            </a:r>
            <a:r>
              <a:rPr lang="sl-SI" sz="2000" dirty="0" err="1" smtClean="0"/>
              <a:t>Indiewire</a:t>
            </a:r>
            <a:r>
              <a:rPr lang="sl-SI" sz="2000" dirty="0" smtClean="0"/>
              <a:t> …)</a:t>
            </a:r>
          </a:p>
          <a:p>
            <a:pPr>
              <a:buFontTx/>
              <a:buChar char="-"/>
            </a:pPr>
            <a:r>
              <a:rPr lang="sl-SI" sz="2000" dirty="0" smtClean="0"/>
              <a:t>uradne spletne strani filmov in festivalov (BUFF, </a:t>
            </a:r>
            <a:r>
              <a:rPr lang="sl-SI" sz="2000" dirty="0" err="1" smtClean="0"/>
              <a:t>Cinekid</a:t>
            </a:r>
            <a:r>
              <a:rPr lang="sl-SI" sz="2000" dirty="0" smtClean="0"/>
              <a:t>, </a:t>
            </a:r>
            <a:r>
              <a:rPr lang="sl-SI" sz="2000" dirty="0" err="1" smtClean="0"/>
              <a:t>Griffoni</a:t>
            </a:r>
            <a:r>
              <a:rPr lang="sl-SI" sz="2000" dirty="0" smtClean="0"/>
              <a:t>, </a:t>
            </a:r>
            <a:r>
              <a:rPr lang="sl-SI" sz="2000" dirty="0" err="1" smtClean="0"/>
              <a:t>Zlin</a:t>
            </a:r>
            <a:r>
              <a:rPr lang="sl-SI" sz="2000" dirty="0"/>
              <a:t>, </a:t>
            </a:r>
            <a:r>
              <a:rPr lang="sl-SI" sz="2000" dirty="0" err="1"/>
              <a:t>Berlinale</a:t>
            </a:r>
            <a:r>
              <a:rPr lang="sl-SI" sz="2000" dirty="0"/>
              <a:t> </a:t>
            </a:r>
            <a:r>
              <a:rPr lang="sl-SI" sz="2000" dirty="0" err="1" smtClean="0"/>
              <a:t>Generation</a:t>
            </a:r>
            <a:r>
              <a:rPr lang="sl-SI" sz="2000" dirty="0" smtClean="0"/>
              <a:t> …)</a:t>
            </a:r>
          </a:p>
          <a:p>
            <a:pPr>
              <a:buFontTx/>
              <a:buChar char="-"/>
            </a:pPr>
            <a:r>
              <a:rPr lang="sl-SI" sz="2000" dirty="0">
                <a:hlinkClick r:id="rId7"/>
              </a:rPr>
              <a:t>l</a:t>
            </a:r>
            <a:r>
              <a:rPr lang="sl-SI" sz="2000" dirty="0" smtClean="0">
                <a:hlinkClick r:id="rId7"/>
              </a:rPr>
              <a:t>iteratura o filmu in filmski vzgoji</a:t>
            </a:r>
            <a:endParaRPr lang="sl-SI" sz="2000" dirty="0" smtClean="0"/>
          </a:p>
        </p:txBody>
      </p:sp>
    </p:spTree>
    <p:extLst>
      <p:ext uri="{BB962C8B-B14F-4D97-AF65-F5344CB8AC3E}">
        <p14:creationId xmlns:p14="http://schemas.microsoft.com/office/powerpoint/2010/main" val="356621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Oblikovanje vprašanj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d</a:t>
            </a:r>
            <a:r>
              <a:rPr lang="sl-SI" dirty="0" smtClean="0"/>
              <a:t>oločitev tematskih sklopov </a:t>
            </a:r>
          </a:p>
          <a:p>
            <a:r>
              <a:rPr lang="sl-SI" dirty="0" smtClean="0"/>
              <a:t>odprto zastavljena vprašanja</a:t>
            </a:r>
          </a:p>
          <a:p>
            <a:r>
              <a:rPr lang="sl-SI" dirty="0"/>
              <a:t>v</a:t>
            </a:r>
            <a:r>
              <a:rPr lang="sl-SI" dirty="0" smtClean="0"/>
              <a:t>prašanja od splošnega k specifičnemu (podvprašanja) </a:t>
            </a:r>
          </a:p>
          <a:p>
            <a:r>
              <a:rPr lang="sl-SI" dirty="0"/>
              <a:t>v</a:t>
            </a:r>
            <a:r>
              <a:rPr lang="sl-SI" dirty="0" smtClean="0"/>
              <a:t>račanje na film: opis, interpretacija, argumentacija </a:t>
            </a:r>
          </a:p>
          <a:p>
            <a:r>
              <a:rPr lang="sl-SI" dirty="0" err="1" smtClean="0"/>
              <a:t>senzibiliziranje</a:t>
            </a:r>
            <a:r>
              <a:rPr lang="sl-SI" dirty="0" smtClean="0"/>
              <a:t> za filmska izrazna sredstva</a:t>
            </a:r>
          </a:p>
          <a:p>
            <a:r>
              <a:rPr lang="sl-SI" dirty="0"/>
              <a:t>v</a:t>
            </a:r>
            <a:r>
              <a:rPr lang="sl-SI" dirty="0" smtClean="0"/>
              <a:t>rednotenje, razvijanje odnosa</a:t>
            </a:r>
          </a:p>
          <a:p>
            <a:r>
              <a:rPr lang="sl-SI" dirty="0"/>
              <a:t>m</a:t>
            </a:r>
            <a:r>
              <a:rPr lang="sl-SI" dirty="0" smtClean="0"/>
              <a:t>edpredmetno povezovanje in aktualizacija</a:t>
            </a:r>
          </a:p>
          <a:p>
            <a:r>
              <a:rPr lang="sl-SI" dirty="0" smtClean="0"/>
              <a:t>ustvarjanje</a:t>
            </a:r>
          </a:p>
          <a:p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533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1467</Words>
  <Application>Microsoft Office PowerPoint</Application>
  <PresentationFormat>Širokozaslonsko</PresentationFormat>
  <Paragraphs>96</Paragraphs>
  <Slides>5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Officeova tema</vt:lpstr>
      <vt:lpstr>DIDAKTIČNA PRIPRAVA VODENEGA POGOVORA NA PRIMERU FILMA Kauwboy  </vt:lpstr>
      <vt:lpstr>Uvod</vt:lpstr>
      <vt:lpstr>Pogovor</vt:lpstr>
      <vt:lpstr>Priprava na pogovor</vt:lpstr>
      <vt:lpstr>Oblikovanje vprašanj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Didaktična zasnova izvajanja pogovorov na primeru filma Kauwboy</dc:title>
  <dc:creator>marina</dc:creator>
  <cp:lastModifiedBy>marina</cp:lastModifiedBy>
  <cp:revision>62</cp:revision>
  <dcterms:created xsi:type="dcterms:W3CDTF">2019-05-23T08:15:08Z</dcterms:created>
  <dcterms:modified xsi:type="dcterms:W3CDTF">2020-04-15T09:27:08Z</dcterms:modified>
</cp:coreProperties>
</file>