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67" r:id="rId2"/>
    <p:sldId id="257" r:id="rId3"/>
    <p:sldId id="258" r:id="rId4"/>
    <p:sldId id="260" r:id="rId5"/>
    <p:sldId id="261" r:id="rId6"/>
    <p:sldId id="264" r:id="rId7"/>
    <p:sldId id="265" r:id="rId8"/>
    <p:sldId id="262" r:id="rId9"/>
    <p:sldId id="259" r:id="rId10"/>
    <p:sldId id="266" r:id="rId11"/>
    <p:sldId id="263" r:id="rId1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 showGuides="1"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D2F2AF-EE7E-8842-B162-9D94D9D122E9}" type="datetimeFigureOut">
              <a:rPr lang="en-US" smtClean="0"/>
              <a:t>10/5/2020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C96B10-A5DE-EB4F-8ADD-76EC13A06879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96B10-A5DE-EB4F-8ADD-76EC13A06879}" type="slidenum">
              <a:rPr lang="sl-SI" smtClean="0"/>
              <a:t>2</a:t>
            </a:fld>
            <a:endParaRPr lang="sl-SI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96B10-A5DE-EB4F-8ADD-76EC13A06879}" type="slidenum">
              <a:rPr lang="sl-SI" smtClean="0"/>
              <a:t>11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42869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96B10-A5DE-EB4F-8ADD-76EC13A06879}" type="slidenum">
              <a:rPr lang="sl-SI" smtClean="0"/>
              <a:t>3</a:t>
            </a:fld>
            <a:endParaRPr lang="sl-S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dirty="0" err="1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96B10-A5DE-EB4F-8ADD-76EC13A06879}" type="slidenum">
              <a:rPr lang="sl-SI" smtClean="0"/>
              <a:t>4</a:t>
            </a:fld>
            <a:endParaRPr lang="sl-S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96B10-A5DE-EB4F-8ADD-76EC13A06879}" type="slidenum">
              <a:rPr lang="sl-SI" smtClean="0"/>
              <a:t>5</a:t>
            </a:fld>
            <a:endParaRPr lang="sl-S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96B10-A5DE-EB4F-8ADD-76EC13A06879}" type="slidenum">
              <a:rPr lang="sl-SI" smtClean="0"/>
              <a:t>6</a:t>
            </a:fld>
            <a:endParaRPr lang="sl-SI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96B10-A5DE-EB4F-8ADD-76EC13A06879}" type="slidenum">
              <a:rPr lang="sl-SI" smtClean="0"/>
              <a:t>7</a:t>
            </a:fld>
            <a:endParaRPr lang="sl-SI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96B10-A5DE-EB4F-8ADD-76EC13A06879}" type="slidenum">
              <a:rPr lang="sl-SI" smtClean="0"/>
              <a:t>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208341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96B10-A5DE-EB4F-8ADD-76EC13A06879}" type="slidenum">
              <a:rPr lang="sl-SI" smtClean="0"/>
              <a:t>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99988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96B10-A5DE-EB4F-8ADD-76EC13A06879}" type="slidenum">
              <a:rPr lang="sl-SI" smtClean="0"/>
              <a:t>10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98207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E47B6-73F8-9145-BDDF-409B851FC975}" type="datetimeFigureOut">
              <a:rPr lang="en-US" smtClean="0"/>
              <a:t>10/5/2020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23BE2-E226-494F-8BB1-28699ABB1E79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E47B6-73F8-9145-BDDF-409B851FC975}" type="datetimeFigureOut">
              <a:rPr lang="en-US" smtClean="0"/>
              <a:t>10/5/2020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23BE2-E226-494F-8BB1-28699ABB1E79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E47B6-73F8-9145-BDDF-409B851FC975}" type="datetimeFigureOut">
              <a:rPr lang="en-US" smtClean="0"/>
              <a:t>10/5/2020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23BE2-E226-494F-8BB1-28699ABB1E79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E47B6-73F8-9145-BDDF-409B851FC975}" type="datetimeFigureOut">
              <a:rPr lang="en-US" smtClean="0"/>
              <a:t>10/5/2020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23BE2-E226-494F-8BB1-28699ABB1E79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E47B6-73F8-9145-BDDF-409B851FC975}" type="datetimeFigureOut">
              <a:rPr lang="en-US" smtClean="0"/>
              <a:t>10/5/2020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23BE2-E226-494F-8BB1-28699ABB1E79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E47B6-73F8-9145-BDDF-409B851FC975}" type="datetimeFigureOut">
              <a:rPr lang="en-US" smtClean="0"/>
              <a:t>10/5/2020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23BE2-E226-494F-8BB1-28699ABB1E79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E47B6-73F8-9145-BDDF-409B851FC975}" type="datetimeFigureOut">
              <a:rPr lang="en-US" smtClean="0"/>
              <a:t>10/5/2020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23BE2-E226-494F-8BB1-28699ABB1E79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E47B6-73F8-9145-BDDF-409B851FC975}" type="datetimeFigureOut">
              <a:rPr lang="en-US" smtClean="0"/>
              <a:t>10/5/2020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23BE2-E226-494F-8BB1-28699ABB1E79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E47B6-73F8-9145-BDDF-409B851FC975}" type="datetimeFigureOut">
              <a:rPr lang="en-US" smtClean="0"/>
              <a:t>10/5/2020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23BE2-E226-494F-8BB1-28699ABB1E79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E47B6-73F8-9145-BDDF-409B851FC975}" type="datetimeFigureOut">
              <a:rPr lang="en-US" smtClean="0"/>
              <a:t>10/5/2020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23BE2-E226-494F-8BB1-28699ABB1E79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E47B6-73F8-9145-BDDF-409B851FC975}" type="datetimeFigureOut">
              <a:rPr lang="en-US" smtClean="0"/>
              <a:t>10/5/2020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23BE2-E226-494F-8BB1-28699ABB1E79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dirty="0" smtClean="0"/>
              <a:t>Click to edit Master title style</a:t>
            </a:r>
            <a:endParaRPr lang="sl-S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dirty="0" smtClean="0"/>
              <a:t>Click to edit Master text styles</a:t>
            </a:r>
          </a:p>
          <a:p>
            <a:pPr lvl="1"/>
            <a:r>
              <a:rPr lang="sl-SI" dirty="0" smtClean="0"/>
              <a:t>Second level</a:t>
            </a:r>
          </a:p>
          <a:p>
            <a:pPr lvl="2"/>
            <a:r>
              <a:rPr lang="sl-SI" dirty="0" smtClean="0"/>
              <a:t>Third level</a:t>
            </a:r>
          </a:p>
          <a:p>
            <a:pPr lvl="3"/>
            <a:r>
              <a:rPr lang="sl-SI" dirty="0" smtClean="0"/>
              <a:t>Fourth level</a:t>
            </a:r>
          </a:p>
          <a:p>
            <a:pPr lvl="4"/>
            <a:r>
              <a:rPr lang="sl-SI" dirty="0" smtClean="0"/>
              <a:t>Fifth level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E47B6-73F8-9145-BDDF-409B851FC975}" type="datetimeFigureOut">
              <a:rPr lang="en-US" smtClean="0"/>
              <a:t>10/5/2020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23BE2-E226-494F-8BB1-28699ABB1E79}" type="slidenum">
              <a:rPr lang="sl-SI" smtClean="0"/>
              <a:t>‹#›</a:t>
            </a:fld>
            <a:endParaRPr lang="sl-S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lmska-sola.si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lmska-sola.si/montaza/kulesev-efek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lmska-sola.si/montaza/montaza-locila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axj9cAoSRY/0:00:34/0:02:12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/>
          <p:cNvSpPr/>
          <p:nvPr/>
        </p:nvSpPr>
        <p:spPr>
          <a:xfrm>
            <a:off x="1835696" y="2179460"/>
            <a:ext cx="5143500" cy="134258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7" tIns="33753" rIns="67507" bIns="33753" anchor="b"/>
          <a:lstStyle/>
          <a:p>
            <a:pPr defTabSz="685850">
              <a:defRPr/>
            </a:pPr>
            <a:endParaRPr lang="sl-SI" sz="1769" spc="-1" dirty="0">
              <a:uFill>
                <a:solidFill>
                  <a:srgbClr val="FFFFFF"/>
                </a:solidFill>
              </a:uFill>
            </a:endParaRPr>
          </a:p>
          <a:p>
            <a:pPr defTabSz="685850">
              <a:defRPr/>
            </a:pPr>
            <a:endParaRPr lang="sl-SI" sz="1769" spc="-1" dirty="0"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3" name="CustomShape 2"/>
          <p:cNvSpPr/>
          <p:nvPr/>
        </p:nvSpPr>
        <p:spPr>
          <a:xfrm>
            <a:off x="2352368" y="3561854"/>
            <a:ext cx="4438186" cy="45796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7" tIns="33753" rIns="67507" bIns="33753"/>
          <a:lstStyle/>
          <a:p>
            <a:pPr defTabSz="685850">
              <a:defRPr/>
            </a:pPr>
            <a:r>
              <a:rPr lang="sl-SI" sz="1575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ABC igranega filma (C): </a:t>
            </a:r>
            <a:r>
              <a:rPr lang="sl-SI" sz="1575" b="1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delavnica </a:t>
            </a:r>
            <a:r>
              <a:rPr lang="sl-SI" sz="1575" b="1" spc="-1" dirty="0" err="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postprodukcije</a:t>
            </a:r>
            <a:endParaRPr lang="sl-SI" sz="1575" spc="-1" dirty="0">
              <a:solidFill>
                <a:srgbClr val="FFC000"/>
              </a:solidFill>
              <a:uFill>
                <a:solidFill>
                  <a:srgbClr val="FFFFFF"/>
                </a:solidFill>
              </a:uFill>
            </a:endParaRPr>
          </a:p>
          <a:p>
            <a:pPr defTabSz="685850">
              <a:defRPr/>
            </a:pPr>
            <a:endParaRPr lang="sl-SI" sz="1200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defTabSz="685850">
              <a:defRPr/>
            </a:pPr>
            <a:r>
              <a:rPr lang="sl-SI" sz="12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Izvajalca</a:t>
            </a:r>
            <a:r>
              <a:rPr lang="sl-SI" sz="1200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</a:t>
            </a:r>
            <a:r>
              <a:rPr lang="sl-SI" sz="1200" spc="-1" dirty="0" err="1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Dženi</a:t>
            </a:r>
            <a:r>
              <a:rPr lang="sl-SI" sz="1200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l-SI" sz="12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Rostohar in Tomaž </a:t>
            </a:r>
            <a:r>
              <a:rPr lang="sl-SI" sz="1200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Pavkovič (</a:t>
            </a:r>
            <a:r>
              <a:rPr lang="sl-SI" sz="1200" spc="-1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DZMP Krško)</a:t>
            </a:r>
            <a:endParaRPr lang="sl-SI" sz="1200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defTabSz="685850">
              <a:defRPr/>
            </a:pPr>
            <a:endParaRPr lang="sl-SI" sz="1200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076" name="Slika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354" y="4668972"/>
            <a:ext cx="1304777" cy="40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Slika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590" y="4652769"/>
            <a:ext cx="887853" cy="428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Slika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287" y="4772662"/>
            <a:ext cx="801444" cy="196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806" y="4689493"/>
            <a:ext cx="265708" cy="35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stomShape 3"/>
          <p:cNvSpPr/>
          <p:nvPr/>
        </p:nvSpPr>
        <p:spPr>
          <a:xfrm>
            <a:off x="2548948" y="5163663"/>
            <a:ext cx="4045025" cy="1922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7" tIns="33753" rIns="67507" bIns="33753"/>
          <a:lstStyle>
            <a:lvl1pPr defTabSz="1006475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defTabSz="1006475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defTabSz="1006475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defTabSz="1006475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defTabSz="1006475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sl-SI" altLang="sl-SI" sz="816" i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Naložbo sofinancirata Evropska unija iz Evropskega socialnega sklada in Republika Slovenija.</a:t>
            </a:r>
            <a:endParaRPr lang="sl-SI" altLang="sl-SI" sz="1769">
              <a:solidFill>
                <a:srgbClr val="000000"/>
              </a:solidFill>
            </a:endParaRPr>
          </a:p>
        </p:txBody>
      </p:sp>
      <p:pic>
        <p:nvPicPr>
          <p:cNvPr id="3081" name="Slika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301" y="2122064"/>
            <a:ext cx="3853845" cy="1194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63952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l-SI" dirty="0" smtClean="0"/>
              <a:t>Literatura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Naj se vidi, Priročnik za </a:t>
            </a:r>
            <a:r>
              <a:rPr lang="sl-SI" dirty="0" smtClean="0"/>
              <a:t>dokumentariste</a:t>
            </a:r>
            <a:br>
              <a:rPr lang="sl-SI" dirty="0" smtClean="0"/>
            </a:br>
            <a:r>
              <a:rPr lang="sl-SI" dirty="0" smtClean="0">
                <a:hlinkClick r:id="rId3"/>
              </a:rPr>
              <a:t>http</a:t>
            </a:r>
            <a:r>
              <a:rPr lang="sl-SI" dirty="0">
                <a:hlinkClick r:id="rId3"/>
              </a:rPr>
              <a:t>://www.filmska-sola.si</a:t>
            </a:r>
            <a:r>
              <a:rPr lang="sl-SI" dirty="0" smtClean="0">
                <a:hlinkClick r:id="rId3"/>
              </a:rPr>
              <a:t>/</a:t>
            </a:r>
            <a:endParaRPr lang="sl-SI" dirty="0" smtClean="0"/>
          </a:p>
          <a:p>
            <a:r>
              <a:rPr lang="sl-SI" dirty="0" smtClean="0"/>
              <a:t>Osnove filmske ustvarjalnosti, Kinoteka </a:t>
            </a:r>
            <a:br>
              <a:rPr lang="sl-SI" dirty="0" smtClean="0"/>
            </a:br>
            <a:r>
              <a:rPr lang="sl-SI" dirty="0" smtClean="0"/>
              <a:t>(</a:t>
            </a:r>
            <a:r>
              <a:rPr lang="sl-SI" dirty="0" err="1" smtClean="0"/>
              <a:t>pdf</a:t>
            </a:r>
            <a:r>
              <a:rPr lang="sl-SI" dirty="0"/>
              <a:t> </a:t>
            </a:r>
            <a:r>
              <a:rPr lang="sl-SI" dirty="0" smtClean="0"/>
              <a:t>dokument)</a:t>
            </a:r>
          </a:p>
          <a:p>
            <a:r>
              <a:rPr lang="sl-SI" dirty="0" smtClean="0"/>
              <a:t/>
            </a:r>
            <a:br>
              <a:rPr lang="sl-SI" dirty="0" smtClean="0"/>
            </a:br>
            <a:endParaRPr lang="sl-SI" dirty="0" smtClean="0"/>
          </a:p>
          <a:p>
            <a:pPr marL="0" indent="0">
              <a:buNone/>
            </a:pPr>
            <a:r>
              <a:rPr lang="sl-SI" dirty="0"/>
              <a:t/>
            </a:r>
            <a:br>
              <a:rPr lang="sl-SI" dirty="0"/>
            </a:br>
            <a:endParaRPr lang="sl-SI" dirty="0" smtClean="0"/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0129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Hope, Denis </a:t>
            </a:r>
            <a:r>
              <a:rPr lang="en-US" dirty="0" err="1" smtClean="0"/>
              <a:t>Dziuba</a:t>
            </a:r>
            <a:r>
              <a:rPr lang="en-US" dirty="0" smtClean="0"/>
              <a:t>, </a:t>
            </a:r>
            <a:r>
              <a:rPr lang="en-US" dirty="0" err="1" smtClean="0"/>
              <a:t>Kuba</a:t>
            </a:r>
            <a:r>
              <a:rPr lang="en-US" dirty="0" smtClean="0"/>
              <a:t> </a:t>
            </a:r>
            <a:r>
              <a:rPr lang="en-US" dirty="0" err="1" smtClean="0"/>
              <a:t>Stežycki</a:t>
            </a:r>
            <a:r>
              <a:rPr lang="en-US" dirty="0" smtClean="0"/>
              <a:t>, 2013, </a:t>
            </a:r>
            <a:r>
              <a:rPr lang="en-US" dirty="0" err="1" smtClean="0"/>
              <a:t>Luksuz</a:t>
            </a:r>
            <a:r>
              <a:rPr lang="en-US" dirty="0" smtClean="0"/>
              <a:t> </a:t>
            </a:r>
            <a:r>
              <a:rPr lang="en-US" dirty="0" err="1" smtClean="0"/>
              <a:t>produkcija</a:t>
            </a:r>
            <a:endParaRPr lang="en-US" dirty="0" smtClean="0"/>
          </a:p>
          <a:p>
            <a:r>
              <a:rPr lang="en-US" dirty="0" smtClean="0"/>
              <a:t>Tasty Roots (</a:t>
            </a:r>
            <a:r>
              <a:rPr lang="en-US" dirty="0" err="1" smtClean="0"/>
              <a:t>Okusne</a:t>
            </a:r>
            <a:r>
              <a:rPr lang="en-US" dirty="0" smtClean="0"/>
              <a:t> </a:t>
            </a:r>
            <a:r>
              <a:rPr lang="en-US" dirty="0" err="1" smtClean="0"/>
              <a:t>korenine</a:t>
            </a:r>
            <a:r>
              <a:rPr lang="en-US" dirty="0" smtClean="0"/>
              <a:t>), Authors: Cristina </a:t>
            </a:r>
            <a:r>
              <a:rPr lang="en-US" dirty="0" err="1" smtClean="0"/>
              <a:t>Cebrian</a:t>
            </a:r>
            <a:r>
              <a:rPr lang="en-US" dirty="0" smtClean="0"/>
              <a:t>, </a:t>
            </a:r>
            <a:r>
              <a:rPr lang="en-US" dirty="0" err="1" smtClean="0"/>
              <a:t>Coralie</a:t>
            </a:r>
            <a:r>
              <a:rPr lang="en-US" dirty="0" smtClean="0"/>
              <a:t> Girard, </a:t>
            </a:r>
            <a:r>
              <a:rPr lang="en-US" dirty="0" err="1" smtClean="0"/>
              <a:t>Kajor</a:t>
            </a:r>
            <a:r>
              <a:rPr lang="en-US" dirty="0" smtClean="0"/>
              <a:t> </a:t>
            </a:r>
            <a:r>
              <a:rPr lang="en-US" dirty="0" err="1" smtClean="0"/>
              <a:t>Balázs</a:t>
            </a:r>
            <a:r>
              <a:rPr lang="en-US" dirty="0" smtClean="0"/>
              <a:t>, Silvia </a:t>
            </a:r>
            <a:r>
              <a:rPr lang="en-US" dirty="0" err="1" smtClean="0"/>
              <a:t>Muñoz</a:t>
            </a:r>
            <a:r>
              <a:rPr lang="en-US" dirty="0" smtClean="0"/>
              <a:t> </a:t>
            </a:r>
            <a:r>
              <a:rPr lang="en-US" dirty="0" err="1" smtClean="0"/>
              <a:t>García</a:t>
            </a:r>
            <a:r>
              <a:rPr lang="en-US" dirty="0" smtClean="0"/>
              <a:t>, Sandra </a:t>
            </a:r>
            <a:r>
              <a:rPr lang="en-US" dirty="0" err="1" smtClean="0"/>
              <a:t>Mirković</a:t>
            </a:r>
            <a:r>
              <a:rPr lang="en-US" dirty="0" smtClean="0"/>
              <a:t>, 2013, </a:t>
            </a:r>
            <a:r>
              <a:rPr lang="en-US" dirty="0" err="1" smtClean="0"/>
              <a:t>Luksuz</a:t>
            </a:r>
            <a:r>
              <a:rPr lang="en-US" dirty="0" smtClean="0"/>
              <a:t> </a:t>
            </a:r>
            <a:r>
              <a:rPr lang="en-US" dirty="0" err="1" smtClean="0"/>
              <a:t>produkcija</a:t>
            </a:r>
            <a:endParaRPr lang="en-US" dirty="0" smtClean="0"/>
          </a:p>
          <a:p>
            <a:r>
              <a:rPr lang="en-US" dirty="0" err="1" smtClean="0"/>
              <a:t>Lenča</a:t>
            </a:r>
            <a:r>
              <a:rPr lang="en-US" dirty="0" smtClean="0"/>
              <a:t> </a:t>
            </a:r>
            <a:r>
              <a:rPr lang="en-US" dirty="0" err="1" smtClean="0"/>
              <a:t>Ferenčak</a:t>
            </a:r>
            <a:r>
              <a:rPr lang="en-US" dirty="0" smtClean="0"/>
              <a:t>, Authors: Daphne van den Blink, </a:t>
            </a:r>
            <a:r>
              <a:rPr lang="en-US" dirty="0" err="1" smtClean="0"/>
              <a:t>Karel</a:t>
            </a:r>
            <a:r>
              <a:rPr lang="en-US" dirty="0" smtClean="0"/>
              <a:t> </a:t>
            </a:r>
            <a:r>
              <a:rPr lang="en-US" dirty="0" err="1" smtClean="0"/>
              <a:t>Verstreken</a:t>
            </a:r>
            <a:r>
              <a:rPr lang="en-US" dirty="0" smtClean="0"/>
              <a:t>, 2013, </a:t>
            </a:r>
            <a:r>
              <a:rPr lang="en-US" dirty="0" err="1" smtClean="0"/>
              <a:t>Luksuz</a:t>
            </a:r>
            <a:r>
              <a:rPr lang="en-US" dirty="0" smtClean="0"/>
              <a:t> </a:t>
            </a:r>
            <a:r>
              <a:rPr lang="en-US" dirty="0" err="1" smtClean="0"/>
              <a:t>produkcija</a:t>
            </a:r>
            <a:endParaRPr lang="en-US" dirty="0" smtClean="0"/>
          </a:p>
          <a:p>
            <a:endParaRPr lang="en-US" b="1" dirty="0" smtClean="0"/>
          </a:p>
          <a:p>
            <a:endParaRPr lang="sl-SI" dirty="0" smtClean="0"/>
          </a:p>
          <a:p>
            <a:endParaRPr lang="sl-SI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Uvod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Montaža je </a:t>
            </a:r>
          </a:p>
          <a:p>
            <a:pPr lvl="1"/>
            <a:r>
              <a:rPr lang="sl-SI" dirty="0" smtClean="0"/>
              <a:t>urejanje posnetkov</a:t>
            </a:r>
          </a:p>
          <a:p>
            <a:pPr lvl="1"/>
            <a:r>
              <a:rPr lang="sl-SI" dirty="0" smtClean="0"/>
              <a:t>povezovanje posnetkov</a:t>
            </a:r>
          </a:p>
          <a:p>
            <a:r>
              <a:rPr lang="sl-SI" dirty="0" smtClean="0"/>
              <a:t>Montažer določa ritem pripovedi (kader lahko traja toliko, kolikor je to neobhodno potrebno)</a:t>
            </a:r>
          </a:p>
          <a:p>
            <a:r>
              <a:rPr lang="sl-SI" dirty="0" smtClean="0"/>
              <a:t>Montaža je izrazni element filma</a:t>
            </a:r>
          </a:p>
          <a:p>
            <a:r>
              <a:rPr lang="sl-SI" dirty="0" smtClean="0"/>
              <a:t>Kar imaš s tem lahko delaš</a:t>
            </a:r>
          </a:p>
          <a:p>
            <a:endParaRPr lang="sl-SI" dirty="0" smtClean="0"/>
          </a:p>
          <a:p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</a:t>
            </a:r>
            <a:r>
              <a:rPr lang="sl-SI" dirty="0" smtClean="0"/>
              <a:t>ez, ki ga ne vidimo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</a:t>
            </a:r>
            <a:r>
              <a:rPr lang="sl-SI" dirty="0" smtClean="0"/>
              <a:t>rstni red posnetkov</a:t>
            </a:r>
          </a:p>
          <a:p>
            <a:r>
              <a:rPr lang="sl-SI" dirty="0" smtClean="0"/>
              <a:t>Kuleshev efekt</a:t>
            </a:r>
          </a:p>
          <a:p>
            <a:r>
              <a:rPr lang="en-US" dirty="0" smtClean="0">
                <a:hlinkClick r:id="rId3"/>
              </a:rPr>
              <a:t>http://www.filmska-sola.si/montaza/kulesev-efekt/</a:t>
            </a:r>
            <a:endParaRPr lang="en-US" dirty="0" smtClean="0"/>
          </a:p>
          <a:p>
            <a:r>
              <a:rPr lang="sl-SI" dirty="0" smtClean="0"/>
              <a:t>Vrstni red posnetkov gradi pomen in učinek</a:t>
            </a:r>
          </a:p>
          <a:p>
            <a:r>
              <a:rPr lang="en-US" dirty="0" smtClean="0"/>
              <a:t>Kader – </a:t>
            </a:r>
            <a:r>
              <a:rPr lang="en-US" dirty="0" err="1" smtClean="0"/>
              <a:t>sekvenca</a:t>
            </a:r>
            <a:r>
              <a:rPr lang="en-US" dirty="0" smtClean="0"/>
              <a:t> </a:t>
            </a:r>
          </a:p>
          <a:p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Montažna ločila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</a:t>
            </a:r>
            <a:r>
              <a:rPr lang="sl-SI" dirty="0" smtClean="0"/>
              <a:t>stri  rez</a:t>
            </a:r>
          </a:p>
          <a:p>
            <a:r>
              <a:rPr lang="en-US" dirty="0" smtClean="0"/>
              <a:t>Z</a:t>
            </a:r>
            <a:r>
              <a:rPr lang="sl-SI" dirty="0" smtClean="0"/>
              <a:t>atemnitev </a:t>
            </a:r>
            <a:r>
              <a:rPr lang="en-US" dirty="0" smtClean="0"/>
              <a:t>–</a:t>
            </a:r>
            <a:r>
              <a:rPr lang="sl-SI" dirty="0" smtClean="0"/>
              <a:t> odtemnitev (konec poglavja)</a:t>
            </a:r>
          </a:p>
          <a:p>
            <a:r>
              <a:rPr lang="en-US" dirty="0" smtClean="0"/>
              <a:t>P</a:t>
            </a:r>
            <a:r>
              <a:rPr lang="sl-SI" dirty="0" smtClean="0"/>
              <a:t>reliv (povezovanje dveh prostorov, akcij ...)</a:t>
            </a:r>
          </a:p>
          <a:p>
            <a:r>
              <a:rPr lang="en-US" dirty="0" smtClean="0">
                <a:hlinkClick r:id="rId3"/>
              </a:rPr>
              <a:t>http://www.filmska-sola.si/montaza/montaza-locila/</a:t>
            </a:r>
            <a:endParaRPr lang="en-US" dirty="0" smtClean="0"/>
          </a:p>
          <a:p>
            <a:r>
              <a:rPr lang="sl-SI" dirty="0" smtClean="0"/>
              <a:t>Vsa ta montažna ločila imajo nek pomen  </a:t>
            </a:r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</a:t>
            </a:r>
            <a:r>
              <a:rPr lang="sl-SI" dirty="0" smtClean="0"/>
              <a:t>ilmski prostor in čas</a:t>
            </a:r>
          </a:p>
          <a:p>
            <a:r>
              <a:rPr lang="en-US" dirty="0" smtClean="0"/>
              <a:t>O</a:t>
            </a:r>
            <a:r>
              <a:rPr lang="sl-SI" dirty="0" smtClean="0"/>
              <a:t>s kamere, os akcije</a:t>
            </a:r>
          </a:p>
          <a:p>
            <a:r>
              <a:rPr lang="en-US" dirty="0" smtClean="0"/>
              <a:t>K</a:t>
            </a:r>
            <a:r>
              <a:rPr lang="sl-SI" dirty="0" smtClean="0"/>
              <a:t>ontinuiteta gibanja, nadaljevanje akcije</a:t>
            </a:r>
          </a:p>
          <a:p>
            <a:endParaRPr lang="sl-SI" dirty="0"/>
          </a:p>
        </p:txBody>
      </p:sp>
      <p:pic>
        <p:nvPicPr>
          <p:cNvPr id="5" name="Picture 4" descr="Screen Shot 2020-09-29 at 20.23.59.png"/>
          <p:cNvPicPr>
            <a:picLocks noChangeAspect="1"/>
          </p:cNvPicPr>
          <p:nvPr/>
        </p:nvPicPr>
        <p:blipFill>
          <a:blip r:embed="rId3"/>
          <a:srcRect l="5000" t="5000" r="5000" b="5000"/>
          <a:stretch>
            <a:fillRect/>
          </a:stretch>
        </p:blipFill>
        <p:spPr>
          <a:xfrm>
            <a:off x="4572000" y="3810000"/>
            <a:ext cx="4419600" cy="2762250"/>
          </a:xfrm>
          <a:prstGeom prst="rect">
            <a:avLst/>
          </a:prstGeom>
        </p:spPr>
      </p:pic>
      <p:pic>
        <p:nvPicPr>
          <p:cNvPr id="6" name="Picture 5" descr="Screen Shot 2020-09-29 at 20.40.35.png"/>
          <p:cNvPicPr>
            <a:picLocks noChangeAspect="1"/>
          </p:cNvPicPr>
          <p:nvPr/>
        </p:nvPicPr>
        <p:blipFill>
          <a:blip r:embed="rId4"/>
          <a:srcRect l="7500" t="5000" r="5000" b="7500"/>
          <a:stretch>
            <a:fillRect/>
          </a:stretch>
        </p:blipFill>
        <p:spPr>
          <a:xfrm>
            <a:off x="152400" y="3810000"/>
            <a:ext cx="4419600" cy="2762250"/>
          </a:xfrm>
          <a:prstGeom prst="rect">
            <a:avLst/>
          </a:prstGeom>
        </p:spPr>
      </p:pic>
      <p:pic>
        <p:nvPicPr>
          <p:cNvPr id="7" name="Picture 6" descr="os_akcije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200" y="361112"/>
            <a:ext cx="3505200" cy="2478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https://www.youtube.com/watch?v=yaxj9cAoSRY/</a:t>
            </a:r>
            <a:r>
              <a:rPr lang="sl-SI" dirty="0" smtClean="0">
                <a:hlinkClick r:id="rId3"/>
              </a:rPr>
              <a:t>0:0</a:t>
            </a:r>
            <a:r>
              <a:rPr lang="en-US" dirty="0" smtClean="0">
                <a:hlinkClick r:id="rId3"/>
              </a:rPr>
              <a:t>0:34/</a:t>
            </a:r>
            <a:r>
              <a:rPr lang="sl-SI" dirty="0" smtClean="0">
                <a:hlinkClick r:id="rId3"/>
              </a:rPr>
              <a:t>0:0</a:t>
            </a:r>
            <a:r>
              <a:rPr lang="en-US" dirty="0" smtClean="0">
                <a:hlinkClick r:id="rId3"/>
              </a:rPr>
              <a:t>2:12</a:t>
            </a:r>
            <a:endParaRPr lang="sl-SI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074"/>
            <a:ext cx="8229600" cy="1143000"/>
          </a:xfrm>
        </p:spPr>
        <p:txBody>
          <a:bodyPr>
            <a:normAutofit/>
          </a:bodyPr>
          <a:lstStyle/>
          <a:p>
            <a:r>
              <a:rPr lang="sl-SI" dirty="0" smtClean="0"/>
              <a:t>Montaža zvoka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Zvoki: </a:t>
            </a:r>
            <a:br>
              <a:rPr lang="sl-SI" dirty="0" smtClean="0"/>
            </a:br>
            <a:r>
              <a:rPr lang="sl-SI" dirty="0" smtClean="0"/>
              <a:t>govor, šumi, efekti, glasba, atmosfera ...</a:t>
            </a:r>
          </a:p>
          <a:p>
            <a:r>
              <a:rPr lang="sl-SI" dirty="0" smtClean="0"/>
              <a:t>Zvok ponavadi ni enako dolg kot slika, tudi to lahko poveže kadre </a:t>
            </a:r>
          </a:p>
          <a:p>
            <a:endParaRPr lang="sl-SI" dirty="0"/>
          </a:p>
        </p:txBody>
      </p:sp>
      <p:sp>
        <p:nvSpPr>
          <p:cNvPr id="4" name="Pravokotnik 3"/>
          <p:cNvSpPr/>
          <p:nvPr/>
        </p:nvSpPr>
        <p:spPr>
          <a:xfrm>
            <a:off x="1835696" y="4437112"/>
            <a:ext cx="2520280" cy="360040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bg1"/>
                </a:solidFill>
              </a:rPr>
              <a:t>V1</a:t>
            </a: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4370737" y="4437112"/>
            <a:ext cx="2520280" cy="360040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bg1"/>
                </a:solidFill>
              </a:rPr>
              <a:t>V</a:t>
            </a:r>
            <a:r>
              <a:rPr lang="sl-SI" dirty="0" smtClean="0">
                <a:solidFill>
                  <a:schemeClr val="bg1"/>
                </a:solidFill>
              </a:rPr>
              <a:t>2</a:t>
            </a: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8" name="Pravokotnik 7"/>
          <p:cNvSpPr/>
          <p:nvPr/>
        </p:nvSpPr>
        <p:spPr>
          <a:xfrm>
            <a:off x="1187624" y="4841258"/>
            <a:ext cx="3600400" cy="36004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Z1</a:t>
            </a:r>
            <a:endParaRPr lang="sl-SI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Pravokotnik 9"/>
          <p:cNvSpPr/>
          <p:nvPr/>
        </p:nvSpPr>
        <p:spPr>
          <a:xfrm>
            <a:off x="3923928" y="5240857"/>
            <a:ext cx="3600400" cy="36004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Z2</a:t>
            </a:r>
            <a:endParaRPr lang="sl-SI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075"/>
            <a:ext cx="8229600" cy="1143000"/>
          </a:xfrm>
        </p:spPr>
        <p:txBody>
          <a:bodyPr/>
          <a:lstStyle/>
          <a:p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Linearna montaža</a:t>
            </a:r>
          </a:p>
          <a:p>
            <a:endParaRPr lang="sl-SI" dirty="0" smtClean="0"/>
          </a:p>
          <a:p>
            <a:r>
              <a:rPr lang="en-US" dirty="0" smtClean="0"/>
              <a:t>P</a:t>
            </a:r>
            <a:r>
              <a:rPr lang="sl-SI" dirty="0" err="1" smtClean="0"/>
              <a:t>aralelna</a:t>
            </a:r>
            <a:r>
              <a:rPr lang="sl-SI" dirty="0" smtClean="0"/>
              <a:t> montaža</a:t>
            </a:r>
          </a:p>
          <a:p>
            <a:endParaRPr lang="sl-SI" dirty="0" smtClean="0"/>
          </a:p>
          <a:p>
            <a:endParaRPr lang="sl-SI" dirty="0" smtClean="0"/>
          </a:p>
          <a:p>
            <a:r>
              <a:rPr lang="en-US" dirty="0" smtClean="0"/>
              <a:t>R</a:t>
            </a:r>
            <a:r>
              <a:rPr lang="sl-SI" dirty="0" err="1" smtClean="0"/>
              <a:t>etrospektivna</a:t>
            </a:r>
            <a:r>
              <a:rPr lang="sl-SI" dirty="0" smtClean="0"/>
              <a:t> montaža – vrnitev v preteklost</a:t>
            </a:r>
            <a:endParaRPr lang="sl-SI" dirty="0"/>
          </a:p>
        </p:txBody>
      </p:sp>
      <p:cxnSp>
        <p:nvCxnSpPr>
          <p:cNvPr id="5" name="Raven povezovalnik 4"/>
          <p:cNvCxnSpPr/>
          <p:nvPr/>
        </p:nvCxnSpPr>
        <p:spPr>
          <a:xfrm>
            <a:off x="1403648" y="2420888"/>
            <a:ext cx="6552728" cy="0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Raven povezovalnik 5"/>
          <p:cNvCxnSpPr/>
          <p:nvPr/>
        </p:nvCxnSpPr>
        <p:spPr>
          <a:xfrm>
            <a:off x="1295636" y="3501008"/>
            <a:ext cx="1476164" cy="0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aven povezovalnik 8"/>
          <p:cNvCxnSpPr/>
          <p:nvPr/>
        </p:nvCxnSpPr>
        <p:spPr>
          <a:xfrm>
            <a:off x="2771800" y="3789040"/>
            <a:ext cx="1476164" cy="0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aven povezovalnik 9"/>
          <p:cNvCxnSpPr/>
          <p:nvPr/>
        </p:nvCxnSpPr>
        <p:spPr>
          <a:xfrm>
            <a:off x="4283968" y="3501008"/>
            <a:ext cx="1476164" cy="0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Raven povezovalnik 10"/>
          <p:cNvCxnSpPr/>
          <p:nvPr/>
        </p:nvCxnSpPr>
        <p:spPr>
          <a:xfrm>
            <a:off x="5760132" y="3863181"/>
            <a:ext cx="1476164" cy="0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Raven povezovalnik 11"/>
          <p:cNvCxnSpPr/>
          <p:nvPr/>
        </p:nvCxnSpPr>
        <p:spPr>
          <a:xfrm>
            <a:off x="7236296" y="3486425"/>
            <a:ext cx="1476164" cy="0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l-SI" dirty="0"/>
              <a:t>p</a:t>
            </a:r>
            <a:r>
              <a:rPr lang="sl-SI" smtClean="0"/>
              <a:t>reglej </a:t>
            </a:r>
            <a:r>
              <a:rPr lang="en-US" dirty="0" smtClean="0"/>
              <a:t>–</a:t>
            </a:r>
            <a:r>
              <a:rPr lang="sl-SI" dirty="0" smtClean="0"/>
              <a:t> poznaj </a:t>
            </a:r>
            <a:r>
              <a:rPr lang="en-US" dirty="0" smtClean="0"/>
              <a:t>–</a:t>
            </a:r>
            <a:r>
              <a:rPr lang="sl-SI" dirty="0" smtClean="0"/>
              <a:t> označi posnetke</a:t>
            </a:r>
          </a:p>
          <a:p>
            <a:pPr>
              <a:buNone/>
            </a:pPr>
            <a:r>
              <a:rPr lang="en-US" dirty="0"/>
              <a:t>i</a:t>
            </a:r>
            <a:r>
              <a:rPr lang="sl-SI" dirty="0" smtClean="0"/>
              <a:t>zberi</a:t>
            </a:r>
          </a:p>
          <a:p>
            <a:pPr>
              <a:buNone/>
            </a:pPr>
            <a:r>
              <a:rPr lang="sl-SI" dirty="0" smtClean="0"/>
              <a:t>groba montaža: postavi v vrsto</a:t>
            </a:r>
          </a:p>
          <a:p>
            <a:pPr>
              <a:buNone/>
            </a:pPr>
            <a:r>
              <a:rPr lang="sl-SI" dirty="0" smtClean="0"/>
              <a:t>fina montaža: preglej posamezne reze</a:t>
            </a:r>
          </a:p>
          <a:p>
            <a:pPr>
              <a:buNone/>
            </a:pPr>
            <a:r>
              <a:rPr lang="sl-SI" dirty="0" smtClean="0"/>
              <a:t>zvok</a:t>
            </a:r>
          </a:p>
          <a:p>
            <a:endParaRPr lang="sl-SI" dirty="0" smtClean="0"/>
          </a:p>
          <a:p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4389</TotalTime>
  <Words>265</Words>
  <Application>Microsoft Office PowerPoint</Application>
  <PresentationFormat>Diaprojekcija na zaslonu (4:3)</PresentationFormat>
  <Paragraphs>67</Paragraphs>
  <Slides>11</Slides>
  <Notes>10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5" baseType="lpstr">
      <vt:lpstr>Microsoft YaHei</vt:lpstr>
      <vt:lpstr>Arial</vt:lpstr>
      <vt:lpstr>Calibri</vt:lpstr>
      <vt:lpstr>Office Theme</vt:lpstr>
      <vt:lpstr>PowerPointova predstavitev</vt:lpstr>
      <vt:lpstr>Uvod</vt:lpstr>
      <vt:lpstr>Rez, ki ga ne vidimo</vt:lpstr>
      <vt:lpstr>Montažna ločila</vt:lpstr>
      <vt:lpstr>PowerPointova predstavitev</vt:lpstr>
      <vt:lpstr>PowerPointova predstavitev</vt:lpstr>
      <vt:lpstr>Montaža zvoka</vt:lpstr>
      <vt:lpstr>PowerPointova predstavitev</vt:lpstr>
      <vt:lpstr>PowerPointova predstavitev</vt:lpstr>
      <vt:lpstr>Literatura</vt:lpstr>
      <vt:lpstr>PowerPointova predstavitev</vt:lpstr>
    </vt:vector>
  </TitlesOfParts>
  <Company>LUKSUZ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Montaža</dc:title>
  <dc:creator>DR</dc:creator>
  <cp:lastModifiedBy>marina</cp:lastModifiedBy>
  <cp:revision>12</cp:revision>
  <cp:lastPrinted>2020-09-30T08:42:11Z</cp:lastPrinted>
  <dcterms:created xsi:type="dcterms:W3CDTF">2020-09-26T18:45:45Z</dcterms:created>
  <dcterms:modified xsi:type="dcterms:W3CDTF">2020-10-05T07:50:03Z</dcterms:modified>
</cp:coreProperties>
</file>