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7" r:id="rId2"/>
    <p:sldId id="325" r:id="rId3"/>
    <p:sldId id="337" r:id="rId4"/>
    <p:sldId id="338" r:id="rId5"/>
    <p:sldId id="339" r:id="rId6"/>
    <p:sldId id="367" r:id="rId7"/>
    <p:sldId id="369" r:id="rId8"/>
    <p:sldId id="370" r:id="rId9"/>
    <p:sldId id="371" r:id="rId10"/>
    <p:sldId id="368" r:id="rId11"/>
    <p:sldId id="372" r:id="rId12"/>
    <p:sldId id="351" r:id="rId13"/>
    <p:sldId id="373" r:id="rId14"/>
    <p:sldId id="374" r:id="rId15"/>
    <p:sldId id="375" r:id="rId16"/>
    <p:sldId id="384" r:id="rId17"/>
    <p:sldId id="376" r:id="rId18"/>
    <p:sldId id="377" r:id="rId19"/>
    <p:sldId id="378" r:id="rId20"/>
    <p:sldId id="379" r:id="rId21"/>
    <p:sldId id="383" r:id="rId22"/>
    <p:sldId id="381" r:id="rId23"/>
    <p:sldId id="341" r:id="rId24"/>
    <p:sldId id="352" r:id="rId25"/>
    <p:sldId id="382" r:id="rId26"/>
    <p:sldId id="353" r:id="rId27"/>
    <p:sldId id="385" r:id="rId2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A00"/>
    <a:srgbClr val="DAB000"/>
    <a:srgbClr val="BC9508"/>
    <a:srgbClr val="BFB605"/>
    <a:srgbClr val="C49F00"/>
    <a:srgbClr val="C8A200"/>
    <a:srgbClr val="0072C8"/>
    <a:srgbClr val="0081E2"/>
    <a:srgbClr val="007AD6"/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37" autoAdjust="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57C6-7596-4878-A4BC-552ADBC811F1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6C953-A5DC-4F66-AC4E-578F2BB78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4138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30C0-0691-4523-9D14-CA0D436DA544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1726-B109-4E8D-BC1F-B4038804FF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497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151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76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04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04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06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806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647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458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39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13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963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CBE40-F3F9-4345-932E-4FFDD4918DAB}" type="datetimeFigureOut">
              <a:rPr lang="sl-SI" smtClean="0"/>
              <a:t>1. 03. 2018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979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Razumevanje filma</a:t>
            </a:r>
          </a:p>
          <a:p>
            <a:pPr marL="0" indent="0" algn="ctr">
              <a:buNone/>
            </a:pPr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Razumem film – doživljam svet</a:t>
            </a:r>
          </a:p>
        </p:txBody>
      </p:sp>
    </p:spTree>
    <p:extLst>
      <p:ext uri="{BB962C8B-B14F-4D97-AF65-F5344CB8AC3E}">
        <p14:creationId xmlns:p14="http://schemas.microsoft.com/office/powerpoint/2010/main" val="587886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temeljna pojmovanja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2" cy="439248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sl-SI" sz="4800" b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73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7300" b="1" dirty="0">
                <a:cs typeface="Times New Roman" pitchFamily="18" charset="0"/>
              </a:rPr>
              <a:t>DVE OSNOVNI POJMOVANJI STILISTIČNIH ANALIZ</a:t>
            </a:r>
            <a:endParaRPr lang="sl-SI" sz="73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4800" dirty="0">
              <a:cs typeface="Times New Roman" pitchFamily="18" charset="0"/>
            </a:endParaRPr>
          </a:p>
          <a:p>
            <a:pPr marL="360363" indent="358775">
              <a:buFont typeface="Wingdings" panose="05000000000000000000" pitchFamily="2" charset="2"/>
              <a:buChar char="Ø"/>
            </a:pPr>
            <a:r>
              <a:rPr lang="sl-SI" sz="6000" dirty="0">
                <a:cs typeface="Times New Roman" pitchFamily="18" charset="0"/>
              </a:rPr>
              <a:t>ANALIZA ZAJEMA </a:t>
            </a:r>
            <a:r>
              <a:rPr lang="sl-SI" sz="6000" b="1" dirty="0">
                <a:cs typeface="Times New Roman" pitchFamily="18" charset="0"/>
              </a:rPr>
              <a:t>NAČIN UPORABE VSEH</a:t>
            </a:r>
            <a:r>
              <a:rPr lang="sl-SI" sz="6000" dirty="0">
                <a:cs typeface="Times New Roman" pitchFamily="18" charset="0"/>
              </a:rPr>
              <a:t> </a:t>
            </a:r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FORMALNIH   </a:t>
            </a:r>
          </a:p>
          <a:p>
            <a:pPr marL="360363" indent="358775">
              <a:buNone/>
            </a:pPr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ELEMENTOV</a:t>
            </a:r>
          </a:p>
          <a:p>
            <a:pPr marL="360363" indent="358775">
              <a:buNone/>
            </a:pPr>
            <a:r>
              <a:rPr lang="sl-SI" sz="6000" dirty="0">
                <a:cs typeface="Times New Roman" pitchFamily="18" charset="0"/>
              </a:rPr>
              <a:t>pogosto se izenačuje s </a:t>
            </a:r>
            <a:r>
              <a:rPr lang="sl-SI" sz="6000" b="1" dirty="0">
                <a:cs typeface="Times New Roman" pitchFamily="18" charset="0"/>
              </a:rPr>
              <a:t>formalno analizo</a:t>
            </a:r>
            <a:r>
              <a:rPr lang="sl-SI" sz="6000" dirty="0">
                <a:cs typeface="Times New Roman" pitchFamily="18" charset="0"/>
              </a:rPr>
              <a:t> </a:t>
            </a:r>
          </a:p>
          <a:p>
            <a:pPr marL="360363" indent="358775">
              <a:buNone/>
            </a:pPr>
            <a:endParaRPr lang="sl-SI" sz="4800" dirty="0">
              <a:cs typeface="Times New Roman" pitchFamily="18" charset="0"/>
            </a:endParaRPr>
          </a:p>
          <a:p>
            <a:pPr marL="360363" indent="358775">
              <a:buFont typeface="Wingdings" panose="05000000000000000000" pitchFamily="2" charset="2"/>
              <a:buChar char="Ø"/>
            </a:pPr>
            <a:r>
              <a:rPr lang="sl-SI" sz="6000" dirty="0">
                <a:cs typeface="Times New Roman" pitchFamily="18" charset="0"/>
              </a:rPr>
              <a:t>ANALIZA ZAJEMA:</a:t>
            </a:r>
          </a:p>
          <a:p>
            <a:pPr marL="360363" indent="358775">
              <a:buNone/>
            </a:pPr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mizansceno</a:t>
            </a:r>
            <a:r>
              <a:rPr lang="sl-SI" sz="6000" dirty="0">
                <a:cs typeface="Times New Roman" pitchFamily="18" charset="0"/>
              </a:rPr>
              <a:t>; </a:t>
            </a:r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kinematografijo</a:t>
            </a:r>
            <a:r>
              <a:rPr lang="sl-SI" sz="6000" dirty="0">
                <a:cs typeface="Times New Roman" pitchFamily="18" charset="0"/>
              </a:rPr>
              <a:t>; </a:t>
            </a:r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montažo</a:t>
            </a:r>
            <a:r>
              <a:rPr lang="sl-SI" sz="6000" dirty="0">
                <a:cs typeface="Times New Roman" pitchFamily="18" charset="0"/>
              </a:rPr>
              <a:t> in </a:t>
            </a:r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zvok</a:t>
            </a:r>
          </a:p>
        </p:txBody>
      </p:sp>
    </p:spTree>
    <p:extLst>
      <p:ext uri="{BB962C8B-B14F-4D97-AF65-F5344CB8AC3E}">
        <p14:creationId xmlns:p14="http://schemas.microsoft.com/office/powerpoint/2010/main" val="371741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stilistični pristopi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76872"/>
            <a:ext cx="7848872" cy="4032447"/>
          </a:xfrm>
        </p:spPr>
        <p:txBody>
          <a:bodyPr>
            <a:normAutofit fontScale="475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6700" b="1" dirty="0">
                <a:cs typeface="Times New Roman" pitchFamily="18" charset="0"/>
              </a:rPr>
              <a:t>PRISTOPI </a:t>
            </a:r>
            <a:r>
              <a:rPr lang="sl-SI" sz="6700" dirty="0">
                <a:cs typeface="Times New Roman" pitchFamily="18" charset="0"/>
              </a:rPr>
              <a:t>oz.</a:t>
            </a:r>
            <a:r>
              <a:rPr lang="sl-SI" sz="6700" b="1" dirty="0">
                <a:cs typeface="Times New Roman" pitchFamily="18" charset="0"/>
              </a:rPr>
              <a:t> NAČINI STILISTIČNIH ANALIZ</a:t>
            </a:r>
            <a:endParaRPr lang="sl-SI" sz="67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6000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6000" dirty="0">
                <a:cs typeface="Times New Roman" pitchFamily="18" charset="0"/>
              </a:rPr>
              <a:t>     </a:t>
            </a:r>
            <a:r>
              <a:rPr lang="sl-SI" sz="6000" b="1" dirty="0">
                <a:cs typeface="Times New Roman" pitchFamily="18" charset="0"/>
              </a:rPr>
              <a:t>FUNKCIONALNA</a:t>
            </a:r>
            <a:r>
              <a:rPr lang="sl-SI" sz="6000" dirty="0">
                <a:cs typeface="Times New Roman" pitchFamily="18" charset="0"/>
              </a:rPr>
              <a:t> ANALIZA</a:t>
            </a:r>
          </a:p>
          <a:p>
            <a:pPr marL="719138" indent="-358775">
              <a:buNone/>
            </a:pPr>
            <a:endParaRPr lang="sl-SI" sz="6000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6000" dirty="0">
                <a:cs typeface="Times New Roman" pitchFamily="18" charset="0"/>
              </a:rPr>
              <a:t>     </a:t>
            </a:r>
            <a:r>
              <a:rPr lang="sl-SI" sz="6000" b="1" dirty="0">
                <a:cs typeface="Times New Roman" pitchFamily="18" charset="0"/>
              </a:rPr>
              <a:t>DESKRIPTIVNA</a:t>
            </a:r>
            <a:r>
              <a:rPr lang="sl-SI" sz="6000" dirty="0">
                <a:cs typeface="Times New Roman" pitchFamily="18" charset="0"/>
              </a:rPr>
              <a:t> ANALIZA</a:t>
            </a:r>
          </a:p>
          <a:p>
            <a:pPr marL="719138" indent="-358775">
              <a:buNone/>
            </a:pPr>
            <a:endParaRPr lang="sl-SI" sz="6000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6000" dirty="0">
                <a:cs typeface="Times New Roman" pitchFamily="18" charset="0"/>
              </a:rPr>
              <a:t>     </a:t>
            </a:r>
            <a:r>
              <a:rPr lang="sl-SI" sz="6000" b="1" dirty="0">
                <a:cs typeface="Times New Roman" pitchFamily="18" charset="0"/>
              </a:rPr>
              <a:t>FORMALNO-VSEBINSKA </a:t>
            </a:r>
            <a:r>
              <a:rPr lang="sl-SI" sz="6000" dirty="0">
                <a:cs typeface="Times New Roman" pitchFamily="18" charset="0"/>
              </a:rPr>
              <a:t>ANALIZA</a:t>
            </a:r>
          </a:p>
          <a:p>
            <a:endParaRPr lang="sl-SI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31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funkcionalna analiza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45365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dinamična analiza</a:t>
            </a:r>
            <a:r>
              <a:rPr lang="sl-SI" sz="2200" dirty="0">
                <a:cs typeface="Times New Roman" pitchFamily="18" charset="0"/>
              </a:rPr>
              <a:t>, ki stilistične odločitve obravnava kot </a:t>
            </a:r>
            <a:r>
              <a:rPr lang="sl-SI" sz="2200" b="1" dirty="0">
                <a:cs typeface="Times New Roman" pitchFamily="18" charset="0"/>
              </a:rPr>
              <a:t>motivacijo</a:t>
            </a:r>
            <a:r>
              <a:rPr lang="sl-SI" sz="2200" dirty="0">
                <a:cs typeface="Times New Roman" pitchFamily="18" charset="0"/>
              </a:rPr>
              <a:t> izražanja poudarkov, </a:t>
            </a:r>
            <a:r>
              <a:rPr lang="sl-SI" sz="2200" dirty="0" err="1">
                <a:cs typeface="Times New Roman" pitchFamily="18" charset="0"/>
              </a:rPr>
              <a:t>zasnavljanje</a:t>
            </a:r>
            <a:r>
              <a:rPr lang="sl-SI" sz="2200" dirty="0">
                <a:cs typeface="Times New Roman" pitchFamily="18" charset="0"/>
              </a:rPr>
              <a:t> pomena in argumentacijo formalnih izbir, s katerimi naj bi bili filmski elementi in njihova razmerja </a:t>
            </a:r>
            <a:r>
              <a:rPr lang="sl-SI" sz="2200" b="1" dirty="0">
                <a:cs typeface="Times New Roman" pitchFamily="18" charset="0"/>
              </a:rPr>
              <a:t>usmerjeni</a:t>
            </a:r>
            <a:r>
              <a:rPr lang="sl-SI" sz="2200" dirty="0">
                <a:cs typeface="Times New Roman" pitchFamily="18" charset="0"/>
              </a:rPr>
              <a:t> k temeljnemu </a:t>
            </a:r>
            <a:r>
              <a:rPr lang="sl-SI" sz="2200" b="1" dirty="0">
                <a:cs typeface="Times New Roman" pitchFamily="18" charset="0"/>
              </a:rPr>
              <a:t>namenu</a:t>
            </a:r>
            <a:r>
              <a:rPr lang="sl-SI" sz="2200" dirty="0">
                <a:cs typeface="Times New Roman" pitchFamily="18" charset="0"/>
              </a:rPr>
              <a:t> filma</a:t>
            </a:r>
          </a:p>
          <a:p>
            <a:pPr marL="0" indent="0">
              <a:buNone/>
            </a:pPr>
            <a:endParaRPr lang="sl-SI" sz="14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redukcionistični</a:t>
            </a:r>
            <a:r>
              <a:rPr lang="sl-SI" sz="2200" b="1" dirty="0">
                <a:cs typeface="Times New Roman" pitchFamily="18" charset="0"/>
              </a:rPr>
              <a:t> </a:t>
            </a:r>
            <a:r>
              <a:rPr lang="sl-SI" sz="2200" dirty="0">
                <a:cs typeface="Times New Roman" pitchFamily="18" charset="0"/>
              </a:rPr>
              <a:t>/ omejevalni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pristop</a:t>
            </a:r>
            <a:r>
              <a:rPr lang="sl-SI" sz="2200" dirty="0">
                <a:cs typeface="Times New Roman" pitchFamily="18" charset="0"/>
              </a:rPr>
              <a:t>, ki se osredotoča predvsem na elemente, v katerih je </a:t>
            </a:r>
            <a:r>
              <a:rPr lang="sl-SI" sz="2200" b="1" dirty="0">
                <a:cs typeface="Times New Roman" pitchFamily="18" charset="0"/>
              </a:rPr>
              <a:t>jasno izražena tendenca filma </a:t>
            </a:r>
            <a:r>
              <a:rPr lang="sl-SI" sz="2200" dirty="0">
                <a:cs typeface="Times New Roman" pitchFamily="18" charset="0"/>
              </a:rPr>
              <a:t>in izhaja iz predpostavke, da ima </a:t>
            </a:r>
            <a:r>
              <a:rPr lang="sl-SI" sz="2200" b="1" dirty="0">
                <a:cs typeface="Times New Roman" pitchFamily="18" charset="0"/>
              </a:rPr>
              <a:t>oblika filma </a:t>
            </a:r>
            <a:r>
              <a:rPr lang="sl-SI" sz="2200" dirty="0">
                <a:cs typeface="Times New Roman" pitchFamily="18" charset="0"/>
              </a:rPr>
              <a:t>določeno </a:t>
            </a:r>
            <a:r>
              <a:rPr lang="sl-SI" sz="2200" b="1" dirty="0">
                <a:cs typeface="Times New Roman" pitchFamily="18" charset="0"/>
              </a:rPr>
              <a:t>konkretno vlogo </a:t>
            </a:r>
          </a:p>
          <a:p>
            <a:pPr marL="0" indent="0">
              <a:buNone/>
            </a:pPr>
            <a:endParaRPr lang="sl-SI" sz="14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200" dirty="0">
                <a:cs typeface="Times New Roman" pitchFamily="18" charset="0"/>
              </a:rPr>
              <a:t>kot filmski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stil</a:t>
            </a:r>
            <a:r>
              <a:rPr lang="sl-SI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2200" dirty="0">
                <a:cs typeface="Times New Roman" pitchFamily="18" charset="0"/>
              </a:rPr>
              <a:t>obravnava samo elemente in razmerja, ki imajo </a:t>
            </a:r>
            <a:r>
              <a:rPr lang="sl-SI" sz="2200" b="1" dirty="0">
                <a:cs typeface="Times New Roman" pitchFamily="18" charset="0"/>
              </a:rPr>
              <a:t>funkcionalno vlogo</a:t>
            </a:r>
            <a:r>
              <a:rPr lang="sl-SI" sz="2200" dirty="0">
                <a:cs typeface="Times New Roman" pitchFamily="18" charset="0"/>
              </a:rPr>
              <a:t>, vendar pa lahko zajema tudi </a:t>
            </a:r>
            <a:r>
              <a:rPr lang="sl-SI" sz="2200" b="1" dirty="0">
                <a:cs typeface="Times New Roman" pitchFamily="18" charset="0"/>
              </a:rPr>
              <a:t>filme brez izrazitih tematskih poudarkov</a:t>
            </a:r>
            <a:endParaRPr lang="sl-SI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4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deskriptivna analiza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8136904" cy="417646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sl-SI" sz="58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5800" b="1" dirty="0">
                <a:cs typeface="Times New Roman" pitchFamily="18" charset="0"/>
              </a:rPr>
              <a:t>DESKRIPTIVNA </a:t>
            </a:r>
            <a:r>
              <a:rPr lang="sl-SI" sz="5800" dirty="0">
                <a:cs typeface="Times New Roman" pitchFamily="18" charset="0"/>
              </a:rPr>
              <a:t>ali </a:t>
            </a:r>
            <a:r>
              <a:rPr lang="sl-SI" sz="5800" b="1" dirty="0">
                <a:cs typeface="Times New Roman" pitchFamily="18" charset="0"/>
              </a:rPr>
              <a:t>STRUKTURALNA ANALIZA</a:t>
            </a:r>
          </a:p>
          <a:p>
            <a:pPr marL="0" indent="0">
              <a:buNone/>
            </a:pPr>
            <a:endParaRPr lang="sl-SI" sz="3400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4600" dirty="0">
                <a:cs typeface="Times New Roman" pitchFamily="18" charset="0"/>
              </a:rPr>
              <a:t>širokospektralna analiza, ki skuša zaobjeti </a:t>
            </a:r>
            <a:r>
              <a:rPr lang="sl-SI" sz="4600" b="1" dirty="0">
                <a:cs typeface="Times New Roman" pitchFamily="18" charset="0"/>
              </a:rPr>
              <a:t>čim več formalnih elementov </a:t>
            </a:r>
            <a:r>
              <a:rPr lang="sl-SI" sz="4600" dirty="0">
                <a:cs typeface="Times New Roman" pitchFamily="18" charset="0"/>
              </a:rPr>
              <a:t>(v idealni viziji </a:t>
            </a:r>
            <a:r>
              <a:rPr lang="sl-SI" sz="4600" b="1" dirty="0">
                <a:cs typeface="Times New Roman" pitchFamily="18" charset="0"/>
              </a:rPr>
              <a:t>vse</a:t>
            </a:r>
            <a:r>
              <a:rPr lang="sl-SI" sz="4600" dirty="0">
                <a:cs typeface="Times New Roman" pitchFamily="18" charset="0"/>
              </a:rPr>
              <a:t>) in njihovih  </a:t>
            </a:r>
            <a:r>
              <a:rPr lang="sl-SI" sz="4600" b="1" dirty="0">
                <a:cs typeface="Times New Roman" pitchFamily="18" charset="0"/>
              </a:rPr>
              <a:t>medsebojnih odnosov</a:t>
            </a:r>
            <a:r>
              <a:rPr lang="sl-SI" sz="4600" dirty="0">
                <a:cs typeface="Times New Roman" pitchFamily="18" charset="0"/>
              </a:rPr>
              <a:t>; vsako </a:t>
            </a:r>
            <a:r>
              <a:rPr lang="sl-SI" sz="4600" b="1" dirty="0">
                <a:cs typeface="Times New Roman" pitchFamily="18" charset="0"/>
              </a:rPr>
              <a:t>razmerje</a:t>
            </a:r>
            <a:r>
              <a:rPr lang="sl-SI" sz="4600" dirty="0">
                <a:cs typeface="Times New Roman" pitchFamily="18" charset="0"/>
              </a:rPr>
              <a:t> med filmskimi izraznimi sredstvi obravnava kot </a:t>
            </a:r>
            <a:r>
              <a:rPr lang="sl-SI" sz="4600" b="1" dirty="0">
                <a:cs typeface="Times New Roman" pitchFamily="18" charset="0"/>
              </a:rPr>
              <a:t>stilistični dejavnik </a:t>
            </a:r>
          </a:p>
          <a:p>
            <a:pPr marL="719138" indent="-358775">
              <a:buNone/>
            </a:pPr>
            <a:endParaRPr lang="sl-SI" sz="4600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4600" dirty="0">
                <a:cs typeface="Times New Roman" pitchFamily="18" charset="0"/>
              </a:rPr>
              <a:t>filmski stil predpostavlja kot </a:t>
            </a:r>
            <a:r>
              <a:rPr lang="sl-SI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seštevek</a:t>
            </a:r>
            <a:r>
              <a:rPr lang="sl-SI" sz="4600" b="1" dirty="0">
                <a:cs typeface="Times New Roman" pitchFamily="18" charset="0"/>
              </a:rPr>
              <a:t> vseh filmski elementov</a:t>
            </a:r>
            <a:endParaRPr lang="sl-SI" sz="4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789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formalno-vsebinska analiza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sl-SI" sz="60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6000" dirty="0">
                <a:cs typeface="Times New Roman" pitchFamily="18" charset="0"/>
              </a:rPr>
              <a:t>analiza v kateri se skuša opredeliti </a:t>
            </a:r>
            <a:r>
              <a:rPr lang="sl-SI" sz="6000" b="1" dirty="0">
                <a:cs typeface="Times New Roman" pitchFamily="18" charset="0"/>
              </a:rPr>
              <a:t>razmerje </a:t>
            </a:r>
            <a:r>
              <a:rPr lang="sl-SI" sz="6000" dirty="0">
                <a:cs typeface="Times New Roman" pitchFamily="18" charset="0"/>
              </a:rPr>
              <a:t>med</a:t>
            </a:r>
            <a:r>
              <a:rPr lang="sl-SI" sz="6000" b="1" dirty="0">
                <a:cs typeface="Times New Roman" pitchFamily="18" charset="0"/>
              </a:rPr>
              <a:t> vsebino </a:t>
            </a:r>
            <a:r>
              <a:rPr lang="sl-SI" sz="6000" dirty="0">
                <a:cs typeface="Times New Roman" pitchFamily="18" charset="0"/>
              </a:rPr>
              <a:t>in</a:t>
            </a:r>
            <a:r>
              <a:rPr lang="sl-SI" sz="6000" b="1" dirty="0">
                <a:cs typeface="Times New Roman" pitchFamily="18" charset="0"/>
              </a:rPr>
              <a:t> obliko </a:t>
            </a:r>
            <a:r>
              <a:rPr lang="sl-SI" sz="6000" dirty="0">
                <a:cs typeface="Times New Roman" pitchFamily="18" charset="0"/>
              </a:rPr>
              <a:t>kot odnos med </a:t>
            </a:r>
            <a:r>
              <a:rPr lang="sl-SI" sz="6000" b="1" dirty="0">
                <a:cs typeface="Times New Roman" pitchFamily="18" charset="0"/>
              </a:rPr>
              <a:t>filmskim gradivom </a:t>
            </a:r>
            <a:r>
              <a:rPr lang="sl-SI" sz="6000" dirty="0">
                <a:cs typeface="Times New Roman" pitchFamily="18" charset="0"/>
              </a:rPr>
              <a:t>in </a:t>
            </a:r>
            <a:r>
              <a:rPr lang="sl-SI" sz="6000" b="1" dirty="0">
                <a:cs typeface="Times New Roman" pitchFamily="18" charset="0"/>
              </a:rPr>
              <a:t>načinom njegovega strukturiranja</a:t>
            </a: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6000" dirty="0">
                <a:cs typeface="Times New Roman" pitchFamily="18" charset="0"/>
              </a:rPr>
              <a:t>relativno </a:t>
            </a:r>
            <a:r>
              <a:rPr lang="sl-SI" sz="6000" b="1" dirty="0">
                <a:cs typeface="Times New Roman" pitchFamily="18" charset="0"/>
              </a:rPr>
              <a:t>ozek pristop</a:t>
            </a:r>
            <a:r>
              <a:rPr lang="sl-SI" sz="6000" dirty="0">
                <a:cs typeface="Times New Roman" pitchFamily="18" charset="0"/>
              </a:rPr>
              <a:t>, ki izvira iz jasno določenih vsebinskih smernic in postavlja </a:t>
            </a:r>
            <a:r>
              <a:rPr lang="sl-SI" sz="6000" b="1" dirty="0">
                <a:cs typeface="Times New Roman" pitchFamily="18" charset="0"/>
              </a:rPr>
              <a:t>tematiko v ospredje</a:t>
            </a: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6000" dirty="0">
                <a:cs typeface="Times New Roman" pitchFamily="18" charset="0"/>
              </a:rPr>
              <a:t>uporabna predvsem tam, kjer je dejansko </a:t>
            </a:r>
            <a:r>
              <a:rPr lang="sl-SI" sz="6000" b="1" dirty="0">
                <a:cs typeface="Times New Roman" pitchFamily="18" charset="0"/>
              </a:rPr>
              <a:t>vsebina</a:t>
            </a:r>
            <a:r>
              <a:rPr lang="sl-SI" sz="6000" dirty="0">
                <a:cs typeface="Times New Roman" pitchFamily="18" charset="0"/>
              </a:rPr>
              <a:t> tista, </a:t>
            </a:r>
            <a:r>
              <a:rPr lang="sl-SI" sz="6000" b="1" dirty="0">
                <a:cs typeface="Times New Roman" pitchFamily="18" charset="0"/>
              </a:rPr>
              <a:t>ki usmerja </a:t>
            </a:r>
            <a:r>
              <a:rPr lang="sl-SI" sz="6000" dirty="0">
                <a:cs typeface="Times New Roman" pitchFamily="18" charset="0"/>
              </a:rPr>
              <a:t>oziroma</a:t>
            </a:r>
            <a:r>
              <a:rPr lang="sl-SI" sz="6000" b="1" dirty="0">
                <a:cs typeface="Times New Roman" pitchFamily="18" charset="0"/>
              </a:rPr>
              <a:t> pogojuje formalne odločitve</a:t>
            </a:r>
            <a:r>
              <a:rPr lang="sl-SI" sz="6000" i="1" dirty="0">
                <a:cs typeface="Times New Roman" pitchFamily="18" charset="0"/>
              </a:rPr>
              <a:t> </a:t>
            </a:r>
            <a:endParaRPr lang="sl-SI" sz="6000" dirty="0">
              <a:cs typeface="Times New Roman" pitchFamily="18" charset="0"/>
            </a:endParaRPr>
          </a:p>
          <a:p>
            <a:pPr marL="19050" indent="0">
              <a:buNone/>
            </a:pPr>
            <a:endParaRPr lang="sl-SI" sz="6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5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analiza / interpretacija / razlaga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2" cy="43924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6800" b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128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2800" b="1" dirty="0">
                <a:cs typeface="Times New Roman" pitchFamily="18" charset="0"/>
              </a:rPr>
              <a:t>ANALIZA / INTERPRETACIJA / EKSPLIKACIJA</a:t>
            </a:r>
            <a:endParaRPr lang="sl-SI" sz="12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5600" b="1" dirty="0">
                <a:cs typeface="Times New Roman" pitchFamily="18" charset="0"/>
              </a:rPr>
              <a:t> </a:t>
            </a:r>
            <a:endParaRPr lang="sl-SI" sz="56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800" b="1" dirty="0">
                <a:cs typeface="Times New Roman" pitchFamily="18" charset="0"/>
              </a:rPr>
              <a:t>Stilistična analiza </a:t>
            </a:r>
            <a:r>
              <a:rPr lang="sl-SI" sz="8800" dirty="0">
                <a:cs typeface="Times New Roman" pitchFamily="18" charset="0"/>
              </a:rPr>
              <a:t>se najpogosteje uporablja sočasno ali vsaj sorazmerno s </a:t>
            </a:r>
            <a:r>
              <a:rPr lang="sl-SI" sz="8800" b="1" dirty="0">
                <a:cs typeface="Times New Roman" pitchFamily="18" charset="0"/>
              </a:rPr>
              <a:t>filmsko interpretacijo </a:t>
            </a:r>
            <a:r>
              <a:rPr lang="sl-SI" sz="8800" dirty="0">
                <a:cs typeface="Times New Roman" pitchFamily="18" charset="0"/>
              </a:rPr>
              <a:t>oziroma</a:t>
            </a:r>
            <a:r>
              <a:rPr lang="sl-SI" sz="8800" b="1" dirty="0">
                <a:cs typeface="Times New Roman" pitchFamily="18" charset="0"/>
              </a:rPr>
              <a:t> eksplikacijo:</a:t>
            </a:r>
          </a:p>
          <a:p>
            <a:pPr marL="0" indent="0">
              <a:buNone/>
            </a:pPr>
            <a:endParaRPr lang="sl-SI" sz="5600" b="1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800" i="1" dirty="0">
                <a:cs typeface="Times New Roman" pitchFamily="18" charset="0"/>
              </a:rPr>
              <a:t>»</a:t>
            </a:r>
            <a:r>
              <a:rPr lang="sl-SI" sz="8800" b="1" i="1" dirty="0">
                <a:cs typeface="Times New Roman" pitchFamily="18" charset="0"/>
              </a:rPr>
              <a:t>Interpretacija</a:t>
            </a:r>
            <a:r>
              <a:rPr lang="sl-SI" sz="8800" i="1" dirty="0">
                <a:cs typeface="Times New Roman" pitchFamily="18" charset="0"/>
              </a:rPr>
              <a:t> prepoznava </a:t>
            </a:r>
            <a:r>
              <a:rPr lang="sl-SI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tematiko</a:t>
            </a:r>
            <a:r>
              <a:rPr lang="sl-SI" sz="8800" i="1" dirty="0">
                <a:cs typeface="Times New Roman" pitchFamily="18" charset="0"/>
              </a:rPr>
              <a:t> kot izhodišče in uporablja funkcionalno dinamiko </a:t>
            </a:r>
            <a:r>
              <a:rPr lang="sl-SI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razvoja tematike </a:t>
            </a:r>
            <a:r>
              <a:rPr lang="sl-SI" sz="8800" i="1" dirty="0">
                <a:cs typeface="Times New Roman" pitchFamily="18" charset="0"/>
              </a:rPr>
              <a:t>kot vodila za izbiro ustreznih formalnih odločitev. V tem primeru je stilistična analiza namenjena </a:t>
            </a:r>
            <a:r>
              <a:rPr lang="sl-SI" sz="8800" b="1" i="1" dirty="0">
                <a:cs typeface="Times New Roman" pitchFamily="18" charset="0"/>
              </a:rPr>
              <a:t>razkrivanju </a:t>
            </a:r>
            <a:r>
              <a:rPr lang="sl-SI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odločitev</a:t>
            </a:r>
            <a:r>
              <a:rPr lang="sl-SI" sz="8800" b="1" i="1" dirty="0">
                <a:cs typeface="Times New Roman" pitchFamily="18" charset="0"/>
              </a:rPr>
              <a:t> </a:t>
            </a:r>
            <a:r>
              <a:rPr lang="sl-SI" sz="8800" i="1" dirty="0">
                <a:cs typeface="Times New Roman" pitchFamily="18" charset="0"/>
              </a:rPr>
              <a:t>za uporabo najustreznejših izraznih elementov filma.« </a:t>
            </a:r>
          </a:p>
          <a:p>
            <a:pPr marL="0" indent="0">
              <a:buNone/>
            </a:pPr>
            <a:r>
              <a:rPr lang="sl-SI" sz="4800" dirty="0"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</a:t>
            </a:r>
            <a:r>
              <a:rPr lang="sl-SI" sz="8800" dirty="0" err="1">
                <a:cs typeface="Times New Roman" pitchFamily="18" charset="0"/>
              </a:rPr>
              <a:t>Noel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 err="1">
                <a:cs typeface="Times New Roman" pitchFamily="18" charset="0"/>
              </a:rPr>
              <a:t>Carroll</a:t>
            </a:r>
            <a:endParaRPr lang="sl-SI" sz="8800" b="1" u="sng" dirty="0">
              <a:highlight>
                <a:srgbClr val="00FF00"/>
              </a:highligh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593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film in nasilje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8064896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3800" b="1" i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2400" b="1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400" i="1" dirty="0">
                <a:cs typeface="Times New Roman" pitchFamily="18" charset="0"/>
              </a:rPr>
              <a:t>»</a:t>
            </a:r>
            <a:r>
              <a:rPr lang="sl-SI" sz="2400" b="1" i="1" dirty="0">
                <a:cs typeface="Times New Roman" pitchFamily="18" charset="0"/>
              </a:rPr>
              <a:t>Nasilje</a:t>
            </a:r>
            <a:r>
              <a:rPr lang="sl-SI" sz="2400" i="1" dirty="0">
                <a:cs typeface="Times New Roman" pitchFamily="18" charset="0"/>
              </a:rPr>
              <a:t>, upodobljeno v filmu, lahko doseže </a:t>
            </a:r>
            <a:r>
              <a:rPr lang="sl-SI" sz="2400" b="1" i="1" dirty="0">
                <a:cs typeface="Times New Roman" pitchFamily="18" charset="0"/>
              </a:rPr>
              <a:t>status </a:t>
            </a: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umetnosti</a:t>
            </a:r>
            <a:r>
              <a:rPr lang="sl-SI" sz="2400" b="1" i="1" dirty="0">
                <a:cs typeface="Times New Roman" pitchFamily="18" charset="0"/>
              </a:rPr>
              <a:t> </a:t>
            </a:r>
            <a:r>
              <a:rPr lang="sl-SI" sz="2400" i="1" dirty="0">
                <a:cs typeface="Times New Roman" pitchFamily="18" charset="0"/>
              </a:rPr>
              <a:t>kadar </a:t>
            </a:r>
            <a:r>
              <a:rPr lang="sl-SI" sz="2400" b="1" i="1" dirty="0">
                <a:cs typeface="Times New Roman" pitchFamily="18" charset="0"/>
              </a:rPr>
              <a:t>vzbuja občutek neizrekljivosti terorja </a:t>
            </a:r>
            <a:r>
              <a:rPr lang="sl-SI" sz="2400" i="1" dirty="0">
                <a:cs typeface="Times New Roman" pitchFamily="18" charset="0"/>
              </a:rPr>
              <a:t>ali </a:t>
            </a: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grozljivosti</a:t>
            </a:r>
            <a:r>
              <a:rPr lang="sl-SI" sz="2400" b="1" i="1" dirty="0">
                <a:cs typeface="Times New Roman" pitchFamily="18" charset="0"/>
              </a:rPr>
              <a:t> odvzetja človeškega življenja</a:t>
            </a:r>
            <a:r>
              <a:rPr lang="sl-SI" sz="2400" i="1" dirty="0">
                <a:cs typeface="Times New Roman" pitchFamily="18" charset="0"/>
              </a:rPr>
              <a:t>.« </a:t>
            </a:r>
          </a:p>
          <a:p>
            <a:pPr marL="0" indent="0">
              <a:buNone/>
            </a:pPr>
            <a:r>
              <a:rPr lang="sl-SI" sz="2400" i="1" dirty="0">
                <a:cs typeface="Times New Roman" pitchFamily="18" charset="0"/>
              </a:rPr>
              <a:t>                                                                                               </a:t>
            </a:r>
            <a:r>
              <a:rPr lang="sl-SI" sz="2400" dirty="0">
                <a:cs typeface="Times New Roman" pitchFamily="18" charset="0"/>
              </a:rPr>
              <a:t>Joel </a:t>
            </a:r>
            <a:r>
              <a:rPr lang="sl-SI" sz="2400" b="1" dirty="0">
                <a:cs typeface="Times New Roman" pitchFamily="18" charset="0"/>
              </a:rPr>
              <a:t>Black</a:t>
            </a:r>
            <a:r>
              <a:rPr lang="sl-SI" sz="2400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5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načini predstavljanja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8136904" cy="43204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1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NAČINI PODAJANJA </a:t>
            </a:r>
            <a:r>
              <a:rPr lang="sl-SI" sz="11200" b="1" dirty="0">
                <a:cs typeface="Times New Roman" pitchFamily="18" charset="0"/>
              </a:rPr>
              <a:t>NASILJA V FILMU</a:t>
            </a:r>
            <a:endParaRPr lang="sl-SI" sz="112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400" b="1" dirty="0">
                <a:cs typeface="Times New Roman" pitchFamily="18" charset="0"/>
              </a:rPr>
              <a:t> </a:t>
            </a:r>
            <a:endParaRPr lang="sl-SI" sz="6400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b="1" dirty="0">
                <a:cs typeface="Times New Roman" pitchFamily="18" charset="0"/>
              </a:rPr>
              <a:t>   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DOKUMENTARNO</a:t>
            </a:r>
            <a:r>
              <a:rPr lang="sl-SI" sz="8800" b="1" dirty="0">
                <a:cs typeface="Times New Roman" pitchFamily="18" charset="0"/>
              </a:rPr>
              <a:t> – faktografsko, objektivno</a:t>
            </a:r>
          </a:p>
          <a:p>
            <a:pPr marL="719138" indent="-358775">
              <a:buNone/>
            </a:pPr>
            <a:endParaRPr lang="sl-SI" sz="5600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    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SUBLIMNO</a:t>
            </a:r>
            <a:r>
              <a:rPr lang="sl-SI" sz="8800" b="1" dirty="0">
                <a:cs typeface="Times New Roman" pitchFamily="18" charset="0"/>
              </a:rPr>
              <a:t> – zakrito, posredno, subjektivno</a:t>
            </a:r>
          </a:p>
          <a:p>
            <a:pPr marL="719138" indent="-358775">
              <a:buNone/>
            </a:pPr>
            <a:endParaRPr lang="sl-SI" sz="5600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    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ESTETIZIRANO</a:t>
            </a:r>
            <a:r>
              <a:rPr lang="sl-SI" sz="8800" b="1" dirty="0">
                <a:cs typeface="Times New Roman" pitchFamily="18" charset="0"/>
              </a:rPr>
              <a:t> – neposredno, subjektivno, atraktivno</a:t>
            </a:r>
          </a:p>
          <a:p>
            <a:pPr marL="719138" indent="-358775">
              <a:buNone/>
            </a:pPr>
            <a:endParaRPr lang="sl-SI" sz="5600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    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STILIZIRANO</a:t>
            </a:r>
            <a:r>
              <a:rPr lang="sl-SI" sz="8800" b="1" dirty="0">
                <a:cs typeface="Times New Roman" pitchFamily="18" charset="0"/>
              </a:rPr>
              <a:t> – neposredno, objektivno, odbijajoče</a:t>
            </a:r>
            <a:endParaRPr lang="sl-SI" sz="8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5600" b="1" dirty="0">
                <a:cs typeface="Times New Roman" pitchFamily="18" charset="0"/>
              </a:rPr>
              <a:t> </a:t>
            </a:r>
          </a:p>
          <a:p>
            <a:pPr marL="360363" indent="0">
              <a:buNone/>
            </a:pPr>
            <a:r>
              <a:rPr lang="sl-SI" sz="8800" dirty="0">
                <a:cs typeface="Times New Roman" pitchFamily="18" charset="0"/>
              </a:rPr>
              <a:t>V osnovi gre za vprašanje razlike med »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uporabo</a:t>
            </a:r>
            <a:r>
              <a:rPr lang="sl-SI" sz="8800" dirty="0">
                <a:cs typeface="Times New Roman" pitchFamily="18" charset="0"/>
              </a:rPr>
              <a:t>« nasilja za </a:t>
            </a:r>
            <a:r>
              <a:rPr lang="sl-SI" sz="8800" b="1" dirty="0">
                <a:cs typeface="Times New Roman" pitchFamily="18" charset="0"/>
              </a:rPr>
              <a:t>zgolj zabavo</a:t>
            </a:r>
            <a:r>
              <a:rPr lang="sl-SI" sz="8800" dirty="0">
                <a:cs typeface="Times New Roman" pitchFamily="18" charset="0"/>
              </a:rPr>
              <a:t>,</a:t>
            </a:r>
            <a:r>
              <a:rPr lang="sl-SI" sz="8800" b="1" dirty="0">
                <a:cs typeface="Times New Roman" pitchFamily="18" charset="0"/>
              </a:rPr>
              <a:t> </a:t>
            </a:r>
            <a:r>
              <a:rPr lang="sl-SI" sz="8800" b="1" dirty="0" err="1">
                <a:cs typeface="Times New Roman" pitchFamily="18" charset="0"/>
              </a:rPr>
              <a:t>distrakcijo</a:t>
            </a:r>
            <a:r>
              <a:rPr lang="sl-SI" sz="8800" dirty="0">
                <a:cs typeface="Times New Roman" pitchFamily="18" charset="0"/>
              </a:rPr>
              <a:t>,</a:t>
            </a:r>
            <a:r>
              <a:rPr lang="sl-SI" sz="8800" b="1" dirty="0">
                <a:cs typeface="Times New Roman" pitchFamily="18" charset="0"/>
              </a:rPr>
              <a:t> kratkočasenje </a:t>
            </a:r>
            <a:r>
              <a:rPr lang="sl-SI" sz="8800" dirty="0">
                <a:cs typeface="Times New Roman" pitchFamily="18" charset="0"/>
              </a:rPr>
              <a:t>ali pa </a:t>
            </a:r>
            <a:r>
              <a:rPr lang="sl-SI" sz="8800" b="1" dirty="0">
                <a:cs typeface="Times New Roman" pitchFamily="18" charset="0"/>
              </a:rPr>
              <a:t>kot oblika subverzije</a:t>
            </a:r>
            <a:r>
              <a:rPr lang="sl-SI" sz="8800" dirty="0">
                <a:cs typeface="Times New Roman" pitchFamily="18" charset="0"/>
              </a:rPr>
              <a:t>, kot </a:t>
            </a:r>
            <a:r>
              <a:rPr lang="sl-SI" sz="8800" b="1" dirty="0">
                <a:cs typeface="Times New Roman" pitchFamily="18" charset="0"/>
              </a:rPr>
              <a:t>progresivno</a:t>
            </a:r>
            <a:r>
              <a:rPr lang="sl-SI" sz="8800" dirty="0">
                <a:cs typeface="Times New Roman" pitchFamily="18" charset="0"/>
              </a:rPr>
              <a:t> in upravičeno obliko umetnostnega in s tem tudi svojevrstnega </a:t>
            </a:r>
            <a:r>
              <a:rPr lang="sl-SI" sz="8800" b="1" dirty="0">
                <a:cs typeface="Times New Roman" pitchFamily="18" charset="0"/>
              </a:rPr>
              <a:t>družbenega odpora</a:t>
            </a:r>
            <a:r>
              <a:rPr lang="sl-SI" sz="8800" dirty="0">
                <a:cs typeface="Times New Roman" pitchFamily="18" charset="0"/>
              </a:rPr>
              <a:t> do svoje aktualnosti.</a:t>
            </a:r>
          </a:p>
          <a:p>
            <a:pPr marL="0" indent="0">
              <a:buNone/>
            </a:pPr>
            <a:endParaRPr lang="sl-SI" sz="7200" b="1" dirty="0"/>
          </a:p>
        </p:txBody>
      </p:sp>
    </p:spTree>
    <p:extLst>
      <p:ext uri="{BB962C8B-B14F-4D97-AF65-F5344CB8AC3E}">
        <p14:creationId xmlns:p14="http://schemas.microsoft.com/office/powerpoint/2010/main" val="1417141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estetizacija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8136904" cy="4320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>
                <a:cs typeface="Times New Roman" pitchFamily="18" charset="0"/>
              </a:rPr>
              <a:t>PRINCIP ESTETIZACIJE – pogled privlači</a:t>
            </a:r>
            <a:r>
              <a:rPr lang="sl-SI" sz="2800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sl-SI" sz="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200" dirty="0">
                <a:cs typeface="Times New Roman" pitchFamily="18" charset="0"/>
              </a:rPr>
              <a:t>S pomočjo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formalnih elementov 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360363">
              <a:buNone/>
            </a:pPr>
            <a:r>
              <a:rPr lang="sl-SI" sz="2200" dirty="0">
                <a:cs typeface="Times New Roman" pitchFamily="18" charset="0"/>
              </a:rPr>
              <a:t>spremenljivost položaja </a:t>
            </a:r>
            <a:r>
              <a:rPr lang="sl-SI" sz="2200" b="1" dirty="0">
                <a:cs typeface="Times New Roman" pitchFamily="18" charset="0"/>
              </a:rPr>
              <a:t>kamere</a:t>
            </a:r>
            <a:r>
              <a:rPr lang="sl-SI" sz="2200" dirty="0">
                <a:cs typeface="Times New Roman" pitchFamily="18" charset="0"/>
              </a:rPr>
              <a:t> </a:t>
            </a:r>
          </a:p>
          <a:p>
            <a:pPr marL="0" indent="360363">
              <a:buNone/>
            </a:pPr>
            <a:r>
              <a:rPr lang="sl-SI" sz="2200" dirty="0">
                <a:cs typeface="Times New Roman" pitchFamily="18" charset="0"/>
              </a:rPr>
              <a:t>nadzorovanje </a:t>
            </a:r>
            <a:r>
              <a:rPr lang="sl-SI" sz="2200" b="1" dirty="0">
                <a:cs typeface="Times New Roman" pitchFamily="18" charset="0"/>
              </a:rPr>
              <a:t>osvetljave</a:t>
            </a:r>
            <a:r>
              <a:rPr lang="sl-SI" sz="2200" dirty="0">
                <a:cs typeface="Times New Roman" pitchFamily="18" charset="0"/>
              </a:rPr>
              <a:t> </a:t>
            </a:r>
          </a:p>
          <a:p>
            <a:pPr marL="0" indent="360363">
              <a:buNone/>
            </a:pPr>
            <a:r>
              <a:rPr lang="sl-SI" sz="2200" b="1" dirty="0">
                <a:cs typeface="Times New Roman" pitchFamily="18" charset="0"/>
              </a:rPr>
              <a:t>montažni</a:t>
            </a:r>
            <a:r>
              <a:rPr lang="sl-SI" sz="2200" dirty="0">
                <a:cs typeface="Times New Roman" pitchFamily="18" charset="0"/>
              </a:rPr>
              <a:t> prijemi </a:t>
            </a:r>
          </a:p>
          <a:p>
            <a:pPr marL="0" indent="360363">
              <a:buNone/>
            </a:pPr>
            <a:r>
              <a:rPr lang="sl-SI" sz="2200" b="1" dirty="0">
                <a:cs typeface="Times New Roman" pitchFamily="18" charset="0"/>
              </a:rPr>
              <a:t>glasba</a:t>
            </a:r>
            <a:r>
              <a:rPr lang="sl-SI" sz="2200" dirty="0">
                <a:cs typeface="Times New Roman" pitchFamily="18" charset="0"/>
              </a:rPr>
              <a:t> in </a:t>
            </a:r>
            <a:r>
              <a:rPr lang="sl-SI" sz="2200" b="1" dirty="0">
                <a:cs typeface="Times New Roman" pitchFamily="18" charset="0"/>
              </a:rPr>
              <a:t>posebni učinki</a:t>
            </a:r>
          </a:p>
          <a:p>
            <a:pPr marL="0" indent="0">
              <a:buNone/>
            </a:pPr>
            <a:r>
              <a:rPr lang="sl-SI" sz="2200" dirty="0">
                <a:cs typeface="Times New Roman" pitchFamily="18" charset="0"/>
              </a:rPr>
              <a:t>so na </a:t>
            </a:r>
            <a:r>
              <a:rPr lang="sl-SI" sz="2200" b="1" dirty="0">
                <a:cs typeface="Times New Roman" pitchFamily="18" charset="0"/>
              </a:rPr>
              <a:t>spektakelski način </a:t>
            </a:r>
            <a:r>
              <a:rPr lang="sl-SI" sz="2200" dirty="0">
                <a:cs typeface="Times New Roman" pitchFamily="18" charset="0"/>
              </a:rPr>
              <a:t>ustvarjeni predpogoji </a:t>
            </a:r>
            <a:r>
              <a:rPr lang="sl-SI" sz="2200" b="1" dirty="0">
                <a:cs typeface="Times New Roman" pitchFamily="18" charset="0"/>
              </a:rPr>
              <a:t>estetskega užitka</a:t>
            </a:r>
            <a:r>
              <a:rPr lang="sl-SI" sz="2200" dirty="0">
                <a:cs typeface="Times New Roman" pitchFamily="18" charset="0"/>
              </a:rPr>
              <a:t> in </a:t>
            </a:r>
            <a:r>
              <a:rPr lang="sl-SI" sz="2200" b="1" dirty="0">
                <a:cs typeface="Times New Roman" pitchFamily="18" charset="0"/>
              </a:rPr>
              <a:t>čustvene distance </a:t>
            </a:r>
            <a:r>
              <a:rPr lang="sl-SI" sz="2200" dirty="0">
                <a:cs typeface="Times New Roman" pitchFamily="18" charset="0"/>
              </a:rPr>
              <a:t>za gledalce, ki vse te vizualne namige in stimulanse lahko uporabi za </a:t>
            </a:r>
            <a:r>
              <a:rPr lang="sl-SI" sz="2200" b="1" dirty="0">
                <a:cs typeface="Times New Roman" pitchFamily="18" charset="0"/>
              </a:rPr>
              <a:t>izolacijo od upodobljenega nasilja</a:t>
            </a:r>
            <a:r>
              <a:rPr lang="sl-SI" sz="2200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sl-SI" sz="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200" dirty="0">
                <a:cs typeface="Times New Roman" pitchFamily="18" charset="0"/>
              </a:rPr>
              <a:t>V takšnem nasilju je mogoče uživati, ker ga sprejemamo kot ne-resničnega, saj se od njega </a:t>
            </a:r>
            <a:r>
              <a:rPr lang="sl-SI" sz="2200" b="1" dirty="0">
                <a:cs typeface="Times New Roman" pitchFamily="18" charset="0"/>
              </a:rPr>
              <a:t>čustveno </a:t>
            </a:r>
            <a:r>
              <a:rPr lang="sl-SI" sz="2200" dirty="0">
                <a:cs typeface="Times New Roman" pitchFamily="18" charset="0"/>
              </a:rPr>
              <a:t>in</a:t>
            </a:r>
            <a:r>
              <a:rPr lang="sl-SI" sz="2200" b="1" dirty="0">
                <a:cs typeface="Times New Roman" pitchFamily="18" charset="0"/>
              </a:rPr>
              <a:t> mentalno distanciramo </a:t>
            </a:r>
            <a:r>
              <a:rPr lang="sl-SI" sz="2200" dirty="0">
                <a:cs typeface="Times New Roman" pitchFamily="18" charset="0"/>
              </a:rPr>
              <a:t>s pomočjo </a:t>
            </a:r>
            <a:r>
              <a:rPr lang="sl-SI" sz="2200" b="1" dirty="0">
                <a:cs typeface="Times New Roman" pitchFamily="18" charset="0"/>
              </a:rPr>
              <a:t>filmskega dizajna </a:t>
            </a:r>
            <a:r>
              <a:rPr lang="sl-SI" sz="2200" dirty="0">
                <a:cs typeface="Times New Roman" pitchFamily="18" charset="0"/>
              </a:rPr>
              <a:t>in </a:t>
            </a:r>
            <a:r>
              <a:rPr lang="sl-SI" sz="2200" b="1" dirty="0">
                <a:cs typeface="Times New Roman" pitchFamily="18" charset="0"/>
              </a:rPr>
              <a:t>specialnih učinkov</a:t>
            </a:r>
            <a:r>
              <a:rPr lang="sl-SI" sz="2200" dirty="0"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4748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stilizacija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136904" cy="439248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sl-SI" sz="112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9800" b="1" dirty="0">
                <a:cs typeface="Times New Roman" pitchFamily="18" charset="0"/>
              </a:rPr>
              <a:t>NAČELO </a:t>
            </a:r>
            <a:r>
              <a:rPr lang="sl-SI" sz="9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STILIZACIJE</a:t>
            </a:r>
            <a:r>
              <a:rPr lang="sl-SI" sz="9800" b="1" dirty="0">
                <a:cs typeface="Times New Roman" pitchFamily="18" charset="0"/>
              </a:rPr>
              <a:t> – pogled odvrača </a:t>
            </a:r>
            <a:endParaRPr lang="sl-SI" sz="98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37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800" b="1" dirty="0">
                <a:cs typeface="Times New Roman" pitchFamily="18" charset="0"/>
              </a:rPr>
              <a:t>Izpostavljanje</a:t>
            </a:r>
            <a:r>
              <a:rPr lang="sl-SI" sz="6800" dirty="0">
                <a:cs typeface="Times New Roman" pitchFamily="18" charset="0"/>
              </a:rPr>
              <a:t> določenih vidikov, zgolj posameznih, izbranih poudarkov, s katerimi se </a:t>
            </a:r>
            <a:r>
              <a:rPr lang="sl-SI" sz="6800" b="1" dirty="0">
                <a:cs typeface="Times New Roman" pitchFamily="18" charset="0"/>
              </a:rPr>
              <a:t>gledalca skuša usmeriti</a:t>
            </a:r>
            <a:r>
              <a:rPr lang="sl-SI" sz="6800" dirty="0">
                <a:cs typeface="Times New Roman" pitchFamily="18" charset="0"/>
              </a:rPr>
              <a:t>, da se osredotoči na </a:t>
            </a:r>
            <a:r>
              <a:rPr lang="sl-SI" sz="6800" b="1" dirty="0">
                <a:cs typeface="Times New Roman" pitchFamily="18" charset="0"/>
              </a:rPr>
              <a:t>detajle</a:t>
            </a:r>
            <a:r>
              <a:rPr lang="sl-SI" sz="6800" dirty="0">
                <a:cs typeface="Times New Roman" pitchFamily="18" charset="0"/>
              </a:rPr>
              <a:t>, na </a:t>
            </a:r>
            <a:r>
              <a:rPr lang="sl-SI" sz="6800" b="1" dirty="0">
                <a:cs typeface="Times New Roman" pitchFamily="18" charset="0"/>
              </a:rPr>
              <a:t>izpostavljene momente</a:t>
            </a:r>
            <a:r>
              <a:rPr lang="sl-SI" sz="6800" dirty="0">
                <a:cs typeface="Times New Roman" pitchFamily="18" charset="0"/>
              </a:rPr>
              <a:t>, ki </a:t>
            </a:r>
            <a:r>
              <a:rPr lang="sl-SI" sz="6800" b="1" dirty="0">
                <a:cs typeface="Times New Roman" pitchFamily="18" charset="0"/>
              </a:rPr>
              <a:t>ne nudijo nikakršnega »užitka«</a:t>
            </a:r>
            <a:r>
              <a:rPr lang="sl-SI" sz="6800" dirty="0">
                <a:cs typeface="Times New Roman" pitchFamily="18" charset="0"/>
              </a:rPr>
              <a:t> oz. </a:t>
            </a:r>
            <a:r>
              <a:rPr lang="sl-SI" sz="6800" b="1" dirty="0">
                <a:cs typeface="Times New Roman" pitchFamily="18" charset="0"/>
              </a:rPr>
              <a:t>zadovoljstva</a:t>
            </a:r>
            <a:r>
              <a:rPr lang="sl-SI" sz="6800" dirty="0">
                <a:cs typeface="Times New Roman" pitchFamily="18" charset="0"/>
              </a:rPr>
              <a:t>, ampak nasprotno </a:t>
            </a:r>
            <a:r>
              <a:rPr lang="sl-SI" sz="6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delujejo</a:t>
            </a:r>
            <a:r>
              <a:rPr lang="sl-SI" sz="6800" b="1" dirty="0">
                <a:cs typeface="Times New Roman" pitchFamily="18" charset="0"/>
              </a:rPr>
              <a:t> vznemirjajoče, šokantno</a:t>
            </a:r>
            <a:r>
              <a:rPr lang="sl-SI" sz="6800" dirty="0">
                <a:cs typeface="Times New Roman" pitchFamily="18" charset="0"/>
              </a:rPr>
              <a:t>,</a:t>
            </a:r>
            <a:r>
              <a:rPr lang="sl-SI" sz="6800" b="1" dirty="0">
                <a:cs typeface="Times New Roman" pitchFamily="18" charset="0"/>
              </a:rPr>
              <a:t> razburjajoče </a:t>
            </a:r>
            <a:r>
              <a:rPr lang="sl-SI" sz="6800" dirty="0">
                <a:cs typeface="Times New Roman" pitchFamily="18" charset="0"/>
              </a:rPr>
              <a:t>in </a:t>
            </a:r>
            <a:r>
              <a:rPr lang="sl-SI" sz="6800" b="1" dirty="0">
                <a:cs typeface="Times New Roman" pitchFamily="18" charset="0"/>
              </a:rPr>
              <a:t>vzbujajo nelagodje</a:t>
            </a:r>
            <a:r>
              <a:rPr lang="sl-SI" sz="6800" dirty="0">
                <a:cs typeface="Times New Roman" pitchFamily="18" charset="0"/>
              </a:rPr>
              <a:t>, ter tako </a:t>
            </a:r>
            <a:r>
              <a:rPr lang="sl-SI" sz="6800" b="1" dirty="0">
                <a:cs typeface="Times New Roman" pitchFamily="18" charset="0"/>
              </a:rPr>
              <a:t>odločno opozarjajo </a:t>
            </a:r>
            <a:r>
              <a:rPr lang="sl-SI" sz="6800" dirty="0">
                <a:cs typeface="Times New Roman" pitchFamily="18" charset="0"/>
              </a:rPr>
              <a:t>na vidike upodobljenega nasilja. </a:t>
            </a:r>
          </a:p>
          <a:p>
            <a:pPr marL="0" indent="0">
              <a:buNone/>
            </a:pPr>
            <a:endParaRPr lang="sl-SI" sz="37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800" dirty="0">
                <a:cs typeface="Times New Roman" pitchFamily="18" charset="0"/>
              </a:rPr>
              <a:t>Takšni občutki pa nas silijo, da se </a:t>
            </a:r>
            <a:r>
              <a:rPr lang="sl-SI" sz="6800" b="1" dirty="0">
                <a:cs typeface="Times New Roman" pitchFamily="18" charset="0"/>
              </a:rPr>
              <a:t>intenzivneje posvetimo problemom</a:t>
            </a:r>
            <a:r>
              <a:rPr lang="sl-SI" sz="6800" dirty="0">
                <a:cs typeface="Times New Roman" pitchFamily="18" charset="0"/>
              </a:rPr>
              <a:t>, ki so nasilje povzročili, saj tega ne gledamo kot dano dejstvo, temveč kot </a:t>
            </a:r>
            <a:r>
              <a:rPr lang="sl-SI" sz="6800" b="1" dirty="0">
                <a:cs typeface="Times New Roman" pitchFamily="18" charset="0"/>
              </a:rPr>
              <a:t>posledico spleta okoliščin</a:t>
            </a:r>
            <a:r>
              <a:rPr lang="sl-SI" sz="6800" dirty="0">
                <a:cs typeface="Times New Roman" pitchFamily="18" charset="0"/>
              </a:rPr>
              <a:t>, ki so do izbruha nasilja pripeljale.</a:t>
            </a:r>
          </a:p>
          <a:p>
            <a:endParaRPr lang="sl-SI" sz="7200" b="1" dirty="0"/>
          </a:p>
        </p:txBody>
      </p:sp>
    </p:spTree>
    <p:extLst>
      <p:ext uri="{BB962C8B-B14F-4D97-AF65-F5344CB8AC3E}">
        <p14:creationId xmlns:p14="http://schemas.microsoft.com/office/powerpoint/2010/main" val="396878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l-SI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FILMSKA ANALIZA IN INTERPRETACIJA</a:t>
            </a:r>
          </a:p>
          <a:p>
            <a:pPr marL="0" indent="0" algn="ctr">
              <a:buNone/>
              <a:defRPr/>
            </a:pPr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Stilistična analiza filma </a:t>
            </a:r>
          </a:p>
        </p:txBody>
      </p:sp>
    </p:spTree>
    <p:extLst>
      <p:ext uri="{BB962C8B-B14F-4D97-AF65-F5344CB8AC3E}">
        <p14:creationId xmlns:p14="http://schemas.microsoft.com/office/powerpoint/2010/main" val="298425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>
            <a:normAutofit/>
          </a:bodyPr>
          <a:lstStyle/>
          <a:p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študija primera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848872" cy="3600401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  <a:defRPr/>
            </a:pPr>
            <a:endParaRPr lang="sl-SI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l-SI" sz="9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Božje mesto</a:t>
            </a:r>
            <a:r>
              <a:rPr lang="sl-SI" sz="9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sl-SI" sz="7400" dirty="0">
                <a:cs typeface="Times New Roman" pitchFamily="18" charset="0"/>
              </a:rPr>
              <a:t>(</a:t>
            </a:r>
            <a:r>
              <a:rPr lang="pt-PT" sz="7400" dirty="0">
                <a:cs typeface="Times New Roman" pitchFamily="18" charset="0"/>
              </a:rPr>
              <a:t>Cidade de Deus</a:t>
            </a:r>
            <a:r>
              <a:rPr lang="sl-SI" sz="7400" dirty="0">
                <a:cs typeface="Times New Roman" pitchFamily="18" charset="0"/>
              </a:rPr>
              <a:t>, 2002)</a:t>
            </a:r>
          </a:p>
          <a:p>
            <a:pPr marL="0" indent="0" algn="ctr">
              <a:buNone/>
            </a:pPr>
            <a:r>
              <a:rPr lang="sl-SI" sz="3700" dirty="0">
                <a:cs typeface="Times New Roman" pitchFamily="18" charset="0"/>
              </a:rPr>
              <a:t> </a:t>
            </a:r>
          </a:p>
          <a:p>
            <a:pPr marL="0" indent="0" algn="ctr">
              <a:buNone/>
            </a:pPr>
            <a:r>
              <a:rPr lang="sl-SI" sz="6800" b="1" dirty="0" err="1">
                <a:solidFill>
                  <a:schemeClr val="bg1"/>
                </a:solidFill>
                <a:cs typeface="Times New Roman" pitchFamily="18" charset="0"/>
              </a:rPr>
              <a:t>Fernando</a:t>
            </a:r>
            <a:r>
              <a:rPr lang="sl-SI" sz="6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l-SI" sz="6800" b="1" dirty="0" err="1">
                <a:solidFill>
                  <a:schemeClr val="bg1"/>
                </a:solidFill>
                <a:cs typeface="Times New Roman" pitchFamily="18" charset="0"/>
              </a:rPr>
              <a:t>Meirelles</a:t>
            </a:r>
            <a:r>
              <a:rPr lang="sl-SI" sz="6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l-SI" sz="6800" dirty="0">
                <a:solidFill>
                  <a:schemeClr val="bg1"/>
                </a:solidFill>
                <a:cs typeface="Times New Roman" pitchFamily="18" charset="0"/>
              </a:rPr>
              <a:t>(Brazilija, 1955–)</a:t>
            </a:r>
            <a:r>
              <a:rPr lang="sl-SI" sz="6800" b="1" dirty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sl-SI" sz="68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l-SI" sz="6800" b="1" dirty="0" err="1">
                <a:solidFill>
                  <a:schemeClr val="bg1"/>
                </a:solidFill>
                <a:cs typeface="Times New Roman" pitchFamily="18" charset="0"/>
              </a:rPr>
              <a:t>Kátia</a:t>
            </a:r>
            <a:r>
              <a:rPr lang="sl-SI" sz="6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l-SI" sz="6800" b="1" dirty="0" err="1">
                <a:solidFill>
                  <a:schemeClr val="bg1"/>
                </a:solidFill>
                <a:cs typeface="Times New Roman" pitchFamily="18" charset="0"/>
              </a:rPr>
              <a:t>Lund</a:t>
            </a:r>
            <a:r>
              <a:rPr lang="sl-SI" sz="6800" dirty="0">
                <a:solidFill>
                  <a:schemeClr val="bg1"/>
                </a:solidFill>
                <a:cs typeface="Times New Roman" pitchFamily="18" charset="0"/>
              </a:rPr>
              <a:t> (Brazilija, 1966–)</a:t>
            </a:r>
          </a:p>
          <a:p>
            <a:pPr marL="0" indent="0" algn="ctr">
              <a:buNone/>
            </a:pPr>
            <a:r>
              <a:rPr lang="sl-SI" sz="3700" dirty="0">
                <a:cs typeface="Times New Roman" pitchFamily="18" charset="0"/>
              </a:rPr>
              <a:t> </a:t>
            </a:r>
            <a:endParaRPr lang="sl-SI" sz="3700" b="1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sl-SI" sz="6800" dirty="0">
                <a:solidFill>
                  <a:schemeClr val="bg1"/>
                </a:solidFill>
                <a:cs typeface="Times New Roman" pitchFamily="18" charset="0"/>
              </a:rPr>
              <a:t>Moto filma:</a:t>
            </a:r>
            <a:endParaRPr lang="sl-SI" sz="68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sl-SI" sz="6800" b="1" i="1" dirty="0">
                <a:cs typeface="Times New Roman" pitchFamily="18" charset="0"/>
              </a:rPr>
              <a:t>Če boš bežal, te bo </a:t>
            </a:r>
            <a:r>
              <a:rPr lang="sl-SI" sz="6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zver</a:t>
            </a:r>
            <a:r>
              <a:rPr lang="sl-SI" sz="6800" b="1" i="1" dirty="0">
                <a:cs typeface="Times New Roman" pitchFamily="18" charset="0"/>
              </a:rPr>
              <a:t> </a:t>
            </a:r>
            <a:r>
              <a:rPr lang="sl-SI" sz="6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ujela</a:t>
            </a:r>
            <a:r>
              <a:rPr lang="sl-SI" sz="6800" b="1" i="1" dirty="0">
                <a:cs typeface="Times New Roman" pitchFamily="18" charset="0"/>
              </a:rPr>
              <a:t>, če boš ostal, te bo </a:t>
            </a:r>
            <a:r>
              <a:rPr lang="sl-SI" sz="6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požrla</a:t>
            </a:r>
            <a:r>
              <a:rPr lang="sl-SI" sz="6800" b="1" i="1" dirty="0">
                <a:cs typeface="Times New Roman" pitchFamily="18" charset="0"/>
              </a:rPr>
              <a:t>.</a:t>
            </a:r>
            <a:endParaRPr lang="sl-SI" sz="6800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sl-SI" sz="6800" dirty="0">
                <a:cs typeface="Times New Roman" pitchFamily="18" charset="0"/>
              </a:rPr>
              <a:t>                                                                            </a:t>
            </a:r>
            <a:r>
              <a:rPr lang="sl-SI" sz="5500" dirty="0">
                <a:cs typeface="Times New Roman" pitchFamily="18" charset="0"/>
              </a:rPr>
              <a:t>(Brazilski pregovor)</a:t>
            </a:r>
          </a:p>
          <a:p>
            <a:pPr marL="0" indent="0" algn="ctr">
              <a:buNone/>
            </a:pPr>
            <a:r>
              <a:rPr lang="sl-SI" sz="3700" dirty="0">
                <a:cs typeface="Times New Roman" pitchFamily="18" charset="0"/>
              </a:rPr>
              <a:t> </a:t>
            </a:r>
          </a:p>
          <a:p>
            <a:pPr marL="0" indent="0" algn="ctr">
              <a:buNone/>
            </a:pPr>
            <a:r>
              <a:rPr lang="sl-SI" sz="6800" dirty="0">
                <a:solidFill>
                  <a:schemeClr val="bg1"/>
                </a:solidFill>
                <a:cs typeface="Times New Roman" pitchFamily="18" charset="0"/>
              </a:rPr>
              <a:t>Simbol filma:</a:t>
            </a:r>
          </a:p>
          <a:p>
            <a:pPr marL="0" indent="0" algn="ctr">
              <a:buNone/>
            </a:pPr>
            <a:r>
              <a:rPr lang="sl-SI" sz="6800" b="1" i="1" dirty="0">
                <a:cs typeface="Times New Roman" pitchFamily="18" charset="0"/>
              </a:rPr>
              <a:t>PIŠČANEC</a:t>
            </a:r>
            <a:r>
              <a:rPr lang="sl-SI" sz="6800" i="1" dirty="0">
                <a:cs typeface="Times New Roman" pitchFamily="18" charset="0"/>
              </a:rPr>
              <a:t> – </a:t>
            </a:r>
            <a:r>
              <a:rPr lang="sl-SI" sz="6800" b="1" i="1" dirty="0">
                <a:cs typeface="Times New Roman" pitchFamily="18" charset="0"/>
              </a:rPr>
              <a:t>ptica, ki ne more poleteti</a:t>
            </a:r>
            <a:r>
              <a:rPr lang="sl-SI" sz="6800" i="1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025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5256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200" b="1" i="1" dirty="0">
                <a:ea typeface="Calibri" pitchFamily="34" charset="0"/>
                <a:cs typeface="Times New Roman" pitchFamily="18" charset="0"/>
              </a:rPr>
              <a:t>Če boš bežal, te bo zver ujela, če boš ostal, te bo požrla                                </a:t>
            </a:r>
            <a:r>
              <a:rPr lang="sl-SI" sz="1200" b="1" i="1" dirty="0">
                <a:cs typeface="Times New Roman" pitchFamily="18" charset="0"/>
              </a:rPr>
              <a:t>Deset kilometrov od raja … mladenič bo naredil  </a:t>
            </a:r>
          </a:p>
          <a:p>
            <a:pPr marL="0" indent="0">
              <a:buNone/>
            </a:pPr>
            <a:r>
              <a:rPr lang="sl-SI" sz="1200" b="1" i="1" dirty="0">
                <a:cs typeface="Times New Roman" pitchFamily="18" charset="0"/>
              </a:rPr>
              <a:t>                                                                                                                                   karkoli, da bi svetu povedal vse</a:t>
            </a:r>
            <a:endParaRPr lang="sl-SI" sz="1200" i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1200" dirty="0">
              <a:cs typeface="Times New Roman" pitchFamily="18" charset="0"/>
            </a:endParaRPr>
          </a:p>
          <a:p>
            <a:endParaRPr lang="sl-SI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lika 4" descr="City of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88199"/>
            <a:ext cx="3883840" cy="5721262"/>
          </a:xfrm>
          <a:prstGeom prst="rect">
            <a:avLst/>
          </a:prstGeom>
          <a:noFill/>
        </p:spPr>
      </p:pic>
      <p:pic>
        <p:nvPicPr>
          <p:cNvPr id="8" name="Slika 7" descr="City of God Movie Po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88199"/>
            <a:ext cx="3744416" cy="5700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344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plakati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8136904" cy="42484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10400" b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104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0400" b="1" dirty="0">
                <a:cs typeface="Times New Roman" pitchFamily="18" charset="0"/>
              </a:rPr>
              <a:t>ANALITIČNO IZHODIŠČE na osnovi poudarka PLAKATOV</a:t>
            </a:r>
          </a:p>
          <a:p>
            <a:pPr marL="0" indent="0">
              <a:buNone/>
            </a:pPr>
            <a:endParaRPr lang="sl-SI" sz="56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Brazilski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poster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s pregovorom in podobami nakazuje </a:t>
            </a:r>
            <a:r>
              <a:rPr lang="sl-SI" sz="8000" b="1" dirty="0">
                <a:cs typeface="Times New Roman" pitchFamily="18" charset="0"/>
              </a:rPr>
              <a:t>povezavo</a:t>
            </a:r>
            <a:r>
              <a:rPr lang="sl-SI" sz="8000" dirty="0">
                <a:cs typeface="Times New Roman" pitchFamily="18" charset="0"/>
              </a:rPr>
              <a:t> med </a:t>
            </a:r>
            <a:r>
              <a:rPr lang="sl-SI" sz="8000" b="1" dirty="0">
                <a:cs typeface="Times New Roman" pitchFamily="18" charset="0"/>
              </a:rPr>
              <a:t>protagonisti</a:t>
            </a:r>
            <a:r>
              <a:rPr lang="sl-SI" sz="8000" dirty="0">
                <a:cs typeface="Times New Roman" pitchFamily="18" charset="0"/>
              </a:rPr>
              <a:t> in </a:t>
            </a:r>
            <a:r>
              <a:rPr lang="sl-SI" sz="8000" b="1" dirty="0">
                <a:cs typeface="Times New Roman" pitchFamily="18" charset="0"/>
              </a:rPr>
              <a:t>gledalcem</a:t>
            </a:r>
            <a:r>
              <a:rPr lang="sl-SI" sz="8000" dirty="0">
                <a:cs typeface="Times New Roman" pitchFamily="18" charset="0"/>
              </a:rPr>
              <a:t> skozi </a:t>
            </a:r>
            <a:r>
              <a:rPr lang="sl-SI" sz="8000" b="1" dirty="0">
                <a:cs typeface="Times New Roman" pitchFamily="18" charset="0"/>
              </a:rPr>
              <a:t>kontinuiteto</a:t>
            </a:r>
            <a:r>
              <a:rPr lang="sl-SI" sz="8000" dirty="0">
                <a:cs typeface="Times New Roman" pitchFamily="18" charset="0"/>
              </a:rPr>
              <a:t> in </a:t>
            </a:r>
            <a:r>
              <a:rPr lang="sl-SI" sz="8000" b="1" dirty="0">
                <a:cs typeface="Times New Roman" pitchFamily="18" charset="0"/>
              </a:rPr>
              <a:t>zaprto zgodbo</a:t>
            </a:r>
            <a:r>
              <a:rPr lang="sl-SI" sz="8000" dirty="0">
                <a:cs typeface="Times New Roman" pitchFamily="18" charset="0"/>
              </a:rPr>
              <a:t>, ki jo sugerirata nosilni podobi plakata (oboroženi mladeniči in bežeči piščanec, ki ne more »vzleteti«) ter poudarja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brezizhodnost situacije</a:t>
            </a:r>
            <a:r>
              <a:rPr lang="sl-SI" sz="8000" dirty="0">
                <a:cs typeface="Times New Roman" pitchFamily="18" charset="0"/>
              </a:rPr>
              <a:t>, o kateri govori pregovor – 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moto filma</a:t>
            </a:r>
            <a:r>
              <a:rPr lang="sl-SI" sz="8000" dirty="0">
                <a:cs typeface="Times New Roman" pitchFamily="18" charset="0"/>
              </a:rPr>
              <a:t>.    </a:t>
            </a:r>
          </a:p>
          <a:p>
            <a:pPr marL="0" indent="0">
              <a:buNone/>
            </a:pPr>
            <a:endParaRPr lang="sl-SI" sz="56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Poster</a:t>
            </a:r>
            <a:r>
              <a:rPr lang="sl-SI" sz="8000" b="1" dirty="0">
                <a:cs typeface="Times New Roman" pitchFamily="18" charset="0"/>
              </a:rPr>
              <a:t> za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mednarodno</a:t>
            </a:r>
            <a:r>
              <a:rPr lang="sl-SI" sz="8000" b="1" dirty="0">
                <a:cs typeface="Times New Roman" pitchFamily="18" charset="0"/>
              </a:rPr>
              <a:t> tržišče </a:t>
            </a:r>
            <a:r>
              <a:rPr lang="sl-SI" sz="8000" dirty="0">
                <a:cs typeface="Times New Roman" pitchFamily="18" charset="0"/>
              </a:rPr>
              <a:t>izpostavlja nasprotno poanto: </a:t>
            </a:r>
            <a:r>
              <a:rPr lang="sl-SI" sz="8000" b="1" dirty="0">
                <a:cs typeface="Times New Roman" pitchFamily="18" charset="0"/>
              </a:rPr>
              <a:t>sugerira dve »fizično« ločeni območji </a:t>
            </a:r>
            <a:r>
              <a:rPr lang="sl-SI" sz="8000" dirty="0">
                <a:cs typeface="Times New Roman" pitchFamily="18" charset="0"/>
              </a:rPr>
              <a:t>pripovedi,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dva svetova </a:t>
            </a:r>
            <a:r>
              <a:rPr lang="sl-SI" sz="8000" dirty="0">
                <a:cs typeface="Times New Roman" pitchFamily="18" charset="0"/>
              </a:rPr>
              <a:t>– </a:t>
            </a:r>
            <a:r>
              <a:rPr lang="sl-SI" sz="8000" b="1" dirty="0">
                <a:cs typeface="Times New Roman" pitchFamily="18" charset="0"/>
              </a:rPr>
              <a:t>brezizhodni</a:t>
            </a:r>
            <a:r>
              <a:rPr lang="sl-SI" sz="8000" dirty="0">
                <a:cs typeface="Times New Roman" pitchFamily="18" charset="0"/>
              </a:rPr>
              <a:t> svet revščine, nasilja in kriminala v getu in »</a:t>
            </a:r>
            <a:r>
              <a:rPr lang="sl-SI" sz="8000" b="1" dirty="0" err="1">
                <a:cs typeface="Times New Roman" pitchFamily="18" charset="0"/>
              </a:rPr>
              <a:t>rajskost</a:t>
            </a:r>
            <a:r>
              <a:rPr lang="sl-SI" sz="8000" dirty="0">
                <a:cs typeface="Times New Roman" pitchFamily="18" charset="0"/>
              </a:rPr>
              <a:t>« v obliki brezskrbnega predajanja užitkom na plaži; </a:t>
            </a:r>
            <a:r>
              <a:rPr lang="sl-SI" sz="8000" b="1" dirty="0">
                <a:cs typeface="Times New Roman" pitchFamily="18" charset="0"/>
              </a:rPr>
              <a:t>gledalca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izvzema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iz neposrednosti pripovedi in ga postavlja v vlogo (neprizadetega) opazovalca.</a:t>
            </a:r>
          </a:p>
        </p:txBody>
      </p:sp>
    </p:spTree>
    <p:extLst>
      <p:ext uri="{BB962C8B-B14F-4D97-AF65-F5344CB8AC3E}">
        <p14:creationId xmlns:p14="http://schemas.microsoft.com/office/powerpoint/2010/main" val="2810554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funkcionalna analiza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5"/>
            <a:ext cx="7848872" cy="331236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11200" b="1" dirty="0">
                <a:cs typeface="Times New Roman" pitchFamily="18" charset="0"/>
              </a:rPr>
              <a:t>OBČUTEK OBJEKTIVNOSTI – DOKUMENTARISTIČNI PRISTOP</a:t>
            </a:r>
          </a:p>
          <a:p>
            <a:pPr marL="0" indent="0">
              <a:buNone/>
            </a:pPr>
            <a:endParaRPr lang="sl-SI" sz="4000" b="1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prvoosebni</a:t>
            </a:r>
            <a:r>
              <a:rPr lang="sl-SI" sz="8800" b="1" dirty="0">
                <a:cs typeface="Times New Roman" pitchFamily="18" charset="0"/>
              </a:rPr>
              <a:t> pripovedovalec </a:t>
            </a:r>
            <a:r>
              <a:rPr lang="sl-SI" sz="8800" dirty="0">
                <a:cs typeface="Times New Roman" pitchFamily="18" charset="0"/>
              </a:rPr>
              <a:t>/ subjektivni pogled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faktografija</a:t>
            </a:r>
            <a:r>
              <a:rPr lang="sl-SI" sz="8800" dirty="0">
                <a:cs typeface="Times New Roman" pitchFamily="18" charset="0"/>
              </a:rPr>
              <a:t> (</a:t>
            </a:r>
            <a:r>
              <a:rPr lang="sl-SI" sz="8800" dirty="0" err="1">
                <a:cs typeface="Times New Roman" pitchFamily="18" charset="0"/>
              </a:rPr>
              <a:t>mednapisi</a:t>
            </a:r>
            <a:r>
              <a:rPr lang="sl-SI" sz="8800" dirty="0">
                <a:cs typeface="Times New Roman" pitchFamily="18" charset="0"/>
              </a:rPr>
              <a:t>) / objektivni pogled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realne</a:t>
            </a:r>
            <a:r>
              <a:rPr lang="sl-SI" sz="8800" b="1" dirty="0">
                <a:cs typeface="Times New Roman" pitchFamily="18" charset="0"/>
              </a:rPr>
              <a:t> lokacije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dejanski</a:t>
            </a:r>
            <a:r>
              <a:rPr lang="sl-SI" sz="8800" b="1" dirty="0">
                <a:cs typeface="Times New Roman" pitchFamily="18" charset="0"/>
              </a:rPr>
              <a:t> družbeni akterji </a:t>
            </a:r>
            <a:r>
              <a:rPr lang="sl-SI" sz="8800" dirty="0">
                <a:cs typeface="Times New Roman" pitchFamily="18" charset="0"/>
              </a:rPr>
              <a:t>– protagonisti (antagonisti) otroci in mladi, dejanski prebivalci </a:t>
            </a:r>
            <a:r>
              <a:rPr lang="sl-SI" sz="8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favele</a:t>
            </a:r>
            <a:endParaRPr lang="sl-SI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b="1" dirty="0">
                <a:cs typeface="Times New Roman" pitchFamily="18" charset="0"/>
              </a:rPr>
              <a:t>zaprta struktura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dogajanja</a:t>
            </a:r>
            <a:r>
              <a:rPr lang="sl-SI" sz="8800" b="1" dirty="0">
                <a:cs typeface="Times New Roman" pitchFamily="18" charset="0"/>
              </a:rPr>
              <a:t> </a:t>
            </a:r>
            <a:r>
              <a:rPr lang="sl-SI" sz="8800" dirty="0">
                <a:cs typeface="Times New Roman" pitchFamily="18" charset="0"/>
              </a:rPr>
              <a:t>– edino »odprto« prizorišče morska obala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b="1" dirty="0">
                <a:cs typeface="Times New Roman" pitchFamily="18" charset="0"/>
              </a:rPr>
              <a:t>krožni potek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pripovedi</a:t>
            </a:r>
            <a:r>
              <a:rPr lang="sl-SI" sz="8800" b="1" dirty="0">
                <a:cs typeface="Times New Roman" pitchFamily="18" charset="0"/>
              </a:rPr>
              <a:t> </a:t>
            </a:r>
            <a:r>
              <a:rPr lang="sl-SI" sz="8800" dirty="0">
                <a:cs typeface="Times New Roman" pitchFamily="18" charset="0"/>
              </a:rPr>
              <a:t>– večina zgodbe se odvija kot »retrospektivni pogled« (</a:t>
            </a:r>
            <a:r>
              <a:rPr lang="sl-SI" sz="8800" i="1" dirty="0" err="1">
                <a:cs typeface="Times New Roman" pitchFamily="18" charset="0"/>
              </a:rPr>
              <a:t>flash</a:t>
            </a:r>
            <a:r>
              <a:rPr lang="sl-SI" sz="8800" i="1" dirty="0">
                <a:cs typeface="Times New Roman" pitchFamily="18" charset="0"/>
              </a:rPr>
              <a:t>-back</a:t>
            </a:r>
            <a:r>
              <a:rPr lang="sl-SI" sz="8800" dirty="0">
                <a:cs typeface="Times New Roman" pitchFamily="18" charset="0"/>
              </a:rPr>
              <a:t>)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ciklično</a:t>
            </a:r>
            <a:r>
              <a:rPr lang="sl-SI" sz="8800" b="1" dirty="0">
                <a:cs typeface="Times New Roman" pitchFamily="18" charset="0"/>
              </a:rPr>
              <a:t> ponavljanje </a:t>
            </a:r>
            <a:r>
              <a:rPr lang="sl-SI" sz="8800" dirty="0">
                <a:cs typeface="Times New Roman" pitchFamily="18" charset="0"/>
              </a:rPr>
              <a:t>»uvajanja« antagonistov, tako da se zgodba vselej »vrača« na izhodišče kot </a:t>
            </a:r>
            <a:r>
              <a:rPr lang="sl-SI" sz="8800" b="1" dirty="0">
                <a:cs typeface="Times New Roman" pitchFamily="18" charset="0"/>
              </a:rPr>
              <a:t>bumerang </a:t>
            </a:r>
          </a:p>
          <a:p>
            <a:pPr marL="0" indent="0">
              <a:buNone/>
            </a:pPr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98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formalni vidiki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136904" cy="4392489"/>
          </a:xfrm>
        </p:spPr>
        <p:txBody>
          <a:bodyPr>
            <a:normAutofit fontScale="25000" lnSpcReduction="20000"/>
          </a:bodyPr>
          <a:lstStyle/>
          <a:p>
            <a:pPr marL="360363" indent="358775"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izjemno aktivno delo kamere:</a:t>
            </a:r>
          </a:p>
          <a:p>
            <a:pPr marL="719138" indent="0">
              <a:buNone/>
            </a:pPr>
            <a:r>
              <a:rPr lang="sl-SI" sz="8000" dirty="0">
                <a:cs typeface="Times New Roman" pitchFamily="18" charset="0"/>
              </a:rPr>
              <a:t>bližnji plani, </a:t>
            </a:r>
            <a:r>
              <a:rPr lang="sl-SI" sz="8000" dirty="0" err="1">
                <a:cs typeface="Times New Roman" pitchFamily="18" charset="0"/>
              </a:rPr>
              <a:t>detajliranje</a:t>
            </a:r>
            <a:r>
              <a:rPr lang="sl-SI" sz="8000" dirty="0">
                <a:cs typeface="Times New Roman" pitchFamily="18" charset="0"/>
              </a:rPr>
              <a:t>, </a:t>
            </a:r>
            <a:r>
              <a:rPr lang="sl-SI" sz="8000" dirty="0" err="1">
                <a:cs typeface="Times New Roman" pitchFamily="18" charset="0"/>
              </a:rPr>
              <a:t>zumiranje</a:t>
            </a:r>
            <a:r>
              <a:rPr lang="sl-SI" sz="8000" dirty="0">
                <a:cs typeface="Times New Roman" pitchFamily="18" charset="0"/>
              </a:rPr>
              <a:t>, pospešeno in upočasnjeno gibanje, zaustavitve (zamrznjeni posnetki), fotografije, kroženje kamere, ročna gibljiva kamera</a:t>
            </a:r>
          </a:p>
          <a:p>
            <a:pPr marL="360363" indent="358775">
              <a:buNone/>
            </a:pPr>
            <a:endParaRPr lang="sl-SI" b="1" dirty="0">
              <a:cs typeface="Times New Roman" pitchFamily="18" charset="0"/>
            </a:endParaRPr>
          </a:p>
          <a:p>
            <a:pPr marL="360363" indent="358775"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prehajanje </a:t>
            </a:r>
            <a:r>
              <a:rPr lang="sl-SI" sz="8000" dirty="0">
                <a:cs typeface="Times New Roman" pitchFamily="18" charset="0"/>
              </a:rPr>
              <a:t>med</a:t>
            </a:r>
            <a:r>
              <a:rPr lang="sl-SI" sz="8000" b="1" dirty="0">
                <a:cs typeface="Times New Roman" pitchFamily="18" charset="0"/>
              </a:rPr>
              <a:t> estetiko videospotov </a:t>
            </a:r>
            <a:r>
              <a:rPr lang="sl-SI" sz="8000" dirty="0">
                <a:cs typeface="Times New Roman" pitchFamily="18" charset="0"/>
              </a:rPr>
              <a:t>in</a:t>
            </a:r>
            <a:r>
              <a:rPr lang="sl-SI" sz="8000" b="1" dirty="0">
                <a:cs typeface="Times New Roman" pitchFamily="18" charset="0"/>
              </a:rPr>
              <a:t> akcijskih filmov:</a:t>
            </a:r>
          </a:p>
          <a:p>
            <a:pPr marL="719138" indent="0">
              <a:buNone/>
            </a:pPr>
            <a:r>
              <a:rPr lang="sl-SI" sz="8000" dirty="0">
                <a:cs typeface="Times New Roman" pitchFamily="18" charset="0"/>
              </a:rPr>
              <a:t>ujemanje dogajanja z glasbenim ritmom, intenziviranje hitrosti in napetosti dogajanja </a:t>
            </a:r>
          </a:p>
          <a:p>
            <a:pPr marL="360363" indent="358775">
              <a:buNone/>
            </a:pPr>
            <a:endParaRPr lang="sl-SI" b="1" dirty="0">
              <a:cs typeface="Times New Roman" pitchFamily="18" charset="0"/>
            </a:endParaRPr>
          </a:p>
          <a:p>
            <a:pPr marL="360363" indent="358775"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raznovrstnost gledišč:</a:t>
            </a:r>
          </a:p>
          <a:p>
            <a:pPr marL="719138" indent="0">
              <a:buNone/>
            </a:pPr>
            <a:r>
              <a:rPr lang="sl-SI" sz="8000" dirty="0">
                <a:cs typeface="Times New Roman" pitchFamily="18" charset="0"/>
              </a:rPr>
              <a:t>prvoosebni pogled pripovedovalca, subjektivni pogled piščanca, krogle, </a:t>
            </a:r>
            <a:r>
              <a:rPr lang="sl-SI" sz="8000" dirty="0" err="1">
                <a:cs typeface="Times New Roman" pitchFamily="18" charset="0"/>
              </a:rPr>
              <a:t>zaprečeni</a:t>
            </a:r>
            <a:r>
              <a:rPr lang="sl-SI" sz="8000" dirty="0">
                <a:cs typeface="Times New Roman" pitchFamily="18" charset="0"/>
              </a:rPr>
              <a:t>, nečisti pogled, vseobsegajoči »božji pogled« </a:t>
            </a:r>
          </a:p>
          <a:p>
            <a:pPr marL="360363" indent="358775">
              <a:buNone/>
            </a:pPr>
            <a:endParaRPr lang="sl-SI" b="1" dirty="0">
              <a:cs typeface="Times New Roman" pitchFamily="18" charset="0"/>
            </a:endParaRPr>
          </a:p>
          <a:p>
            <a:pPr marL="360363" indent="358775"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nadvse razgibana </a:t>
            </a:r>
            <a:r>
              <a:rPr lang="sl-SI" sz="8000" dirty="0">
                <a:cs typeface="Times New Roman" pitchFamily="18" charset="0"/>
              </a:rPr>
              <a:t>(kinetična) </a:t>
            </a:r>
            <a:r>
              <a:rPr lang="sl-SI" sz="8000" b="1" dirty="0">
                <a:cs typeface="Times New Roman" pitchFamily="18" charset="0"/>
              </a:rPr>
              <a:t>režija </a:t>
            </a:r>
            <a:r>
              <a:rPr lang="sl-SI" sz="8000" dirty="0">
                <a:cs typeface="Times New Roman" pitchFamily="18" charset="0"/>
              </a:rPr>
              <a:t>in</a:t>
            </a:r>
            <a:r>
              <a:rPr lang="sl-SI" sz="8000" b="1" dirty="0">
                <a:cs typeface="Times New Roman" pitchFamily="18" charset="0"/>
              </a:rPr>
              <a:t> montaža</a:t>
            </a:r>
          </a:p>
          <a:p>
            <a:pPr marL="360363" indent="358775">
              <a:buNone/>
            </a:pPr>
            <a:r>
              <a:rPr lang="sl-SI" sz="8000" dirty="0">
                <a:cs typeface="Times New Roman" pitchFamily="18" charset="0"/>
              </a:rPr>
              <a:t>bliskovita, skokovita, hipnotična montaža </a:t>
            </a:r>
          </a:p>
          <a:p>
            <a:pPr marL="360363" indent="358775">
              <a:buNone/>
            </a:pPr>
            <a:endParaRPr lang="sl-SI" b="1" dirty="0">
              <a:cs typeface="Times New Roman" pitchFamily="18" charset="0"/>
            </a:endParaRPr>
          </a:p>
          <a:p>
            <a:pPr marL="360363" indent="358775"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sugestivna glasba:</a:t>
            </a:r>
          </a:p>
          <a:p>
            <a:pPr marL="360363" indent="358775">
              <a:buNone/>
            </a:pPr>
            <a:r>
              <a:rPr lang="sl-SI" sz="8000" dirty="0">
                <a:cs typeface="Times New Roman" pitchFamily="18" charset="0"/>
              </a:rPr>
              <a:t>eklektični </a:t>
            </a:r>
            <a:r>
              <a:rPr lang="sl-SI" sz="8000" dirty="0" err="1">
                <a:cs typeface="Times New Roman" pitchFamily="18" charset="0"/>
              </a:rPr>
              <a:t>soundtrack</a:t>
            </a:r>
            <a:r>
              <a:rPr lang="sl-SI" sz="8000" dirty="0">
                <a:cs typeface="Times New Roman" pitchFamily="18" charset="0"/>
              </a:rPr>
              <a:t> brazilske popularne in »</a:t>
            </a:r>
            <a:r>
              <a:rPr lang="sl-SI" sz="8000" dirty="0" err="1">
                <a:cs typeface="Times New Roman" pitchFamily="18" charset="0"/>
              </a:rPr>
              <a:t>narko</a:t>
            </a:r>
            <a:r>
              <a:rPr lang="sl-SI" sz="8000" dirty="0">
                <a:cs typeface="Times New Roman" pitchFamily="18" charset="0"/>
              </a:rPr>
              <a:t>« glasbe</a:t>
            </a:r>
          </a:p>
          <a:p>
            <a:pPr marL="360363" indent="358775">
              <a:buNone/>
            </a:pPr>
            <a:endParaRPr lang="sl-SI" b="1" dirty="0">
              <a:cs typeface="Times New Roman" pitchFamily="18" charset="0"/>
            </a:endParaRPr>
          </a:p>
          <a:p>
            <a:pPr marL="360363" indent="358775"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tonalna gradacija barve:</a:t>
            </a:r>
          </a:p>
          <a:p>
            <a:pPr marL="719138" indent="0">
              <a:buNone/>
            </a:pPr>
            <a:r>
              <a:rPr lang="sl-SI" sz="8000" dirty="0">
                <a:cs typeface="Times New Roman" pitchFamily="18" charset="0"/>
              </a:rPr>
              <a:t>s stopnjevanjem nasilja se stopnjuje </a:t>
            </a:r>
            <a:r>
              <a:rPr lang="sl-SI" sz="8000" dirty="0" err="1">
                <a:cs typeface="Times New Roman" pitchFamily="18" charset="0"/>
              </a:rPr>
              <a:t>zatemnjenost</a:t>
            </a:r>
            <a:r>
              <a:rPr lang="sl-SI" sz="8000" dirty="0">
                <a:cs typeface="Times New Roman" pitchFamily="18" charset="0"/>
              </a:rPr>
              <a:t> podobe skoraj do </a:t>
            </a:r>
            <a:r>
              <a:rPr lang="sl-SI" sz="8000" dirty="0" err="1">
                <a:cs typeface="Times New Roman" pitchFamily="18" charset="0"/>
              </a:rPr>
              <a:t>monokromatskosti</a:t>
            </a:r>
            <a:endParaRPr lang="sl-SI" sz="8000" dirty="0"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45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elementi nasilja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 fontScale="62500" lnSpcReduction="20000"/>
          </a:bodyPr>
          <a:lstStyle/>
          <a:p>
            <a:endParaRPr lang="sl-SI" sz="7200" dirty="0">
              <a:latin typeface="Times New Roman" pitchFamily="18" charset="0"/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4500" b="1" dirty="0">
                <a:cs typeface="Times New Roman" pitchFamily="18" charset="0"/>
              </a:rPr>
              <a:t>nasilje </a:t>
            </a:r>
            <a:r>
              <a:rPr lang="sl-SI" sz="4500" dirty="0">
                <a:cs typeface="Times New Roman" pitchFamily="18" charset="0"/>
              </a:rPr>
              <a:t>prisotno v </a:t>
            </a:r>
            <a:r>
              <a:rPr lang="sl-SI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vzdušju</a:t>
            </a:r>
            <a:r>
              <a:rPr lang="sl-SI" sz="4500" b="1" dirty="0">
                <a:cs typeface="Times New Roman" pitchFamily="18" charset="0"/>
              </a:rPr>
              <a:t> filma</a:t>
            </a:r>
          </a:p>
          <a:p>
            <a:pPr marL="719138" indent="-358775">
              <a:buNone/>
            </a:pPr>
            <a:endParaRPr lang="sl-SI" sz="3400" b="1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4400" b="1" dirty="0">
                <a:cs typeface="Times New Roman" pitchFamily="18" charset="0"/>
              </a:rPr>
              <a:t>pogosteje </a:t>
            </a:r>
            <a:r>
              <a:rPr lang="sl-SI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nakazano</a:t>
            </a:r>
            <a:r>
              <a:rPr lang="sl-SI" sz="4400" b="1" dirty="0">
                <a:cs typeface="Times New Roman" pitchFamily="18" charset="0"/>
              </a:rPr>
              <a:t> </a:t>
            </a:r>
            <a:r>
              <a:rPr lang="sl-SI" sz="4400" dirty="0">
                <a:cs typeface="Times New Roman" pitchFamily="18" charset="0"/>
              </a:rPr>
              <a:t>oziroma</a:t>
            </a:r>
            <a:r>
              <a:rPr lang="sl-SI" sz="4400" b="1" dirty="0">
                <a:cs typeface="Times New Roman" pitchFamily="18" charset="0"/>
              </a:rPr>
              <a:t> koreografirano </a:t>
            </a:r>
            <a:r>
              <a:rPr lang="sl-SI" sz="4400" dirty="0">
                <a:cs typeface="Times New Roman" pitchFamily="18" charset="0"/>
              </a:rPr>
              <a:t>kot</a:t>
            </a:r>
            <a:r>
              <a:rPr lang="sl-SI" sz="4400" b="1" dirty="0">
                <a:cs typeface="Times New Roman" pitchFamily="18" charset="0"/>
              </a:rPr>
              <a:t> </a:t>
            </a:r>
            <a:r>
              <a:rPr lang="sl-SI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pokazano</a:t>
            </a:r>
          </a:p>
          <a:p>
            <a:pPr marL="719138" indent="-358775">
              <a:buNone/>
            </a:pPr>
            <a:endParaRPr lang="sl-SI" sz="3400" b="1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4400" dirty="0">
                <a:cs typeface="Times New Roman" pitchFamily="18" charset="0"/>
              </a:rPr>
              <a:t>kadar je </a:t>
            </a:r>
            <a:r>
              <a:rPr lang="sl-SI" sz="4400" b="1" dirty="0">
                <a:cs typeface="Times New Roman" pitchFamily="18" charset="0"/>
              </a:rPr>
              <a:t>eksplicitno</a:t>
            </a:r>
            <a:r>
              <a:rPr lang="sl-SI" sz="4400" dirty="0">
                <a:cs typeface="Times New Roman" pitchFamily="18" charset="0"/>
              </a:rPr>
              <a:t>, je </a:t>
            </a:r>
            <a:r>
              <a:rPr lang="sl-SI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poudarjeno</a:t>
            </a:r>
          </a:p>
          <a:p>
            <a:pPr marL="719138" indent="-358775">
              <a:buNone/>
            </a:pPr>
            <a:endParaRPr lang="sl-SI" sz="3400" b="1" dirty="0">
              <a:cs typeface="Times New Roman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4400" dirty="0">
                <a:cs typeface="Times New Roman" pitchFamily="18" charset="0"/>
              </a:rPr>
              <a:t>redko </a:t>
            </a:r>
            <a:r>
              <a:rPr lang="sl-SI" sz="4400" b="1" dirty="0">
                <a:cs typeface="Times New Roman" pitchFamily="18" charset="0"/>
              </a:rPr>
              <a:t>neposredno </a:t>
            </a:r>
            <a:r>
              <a:rPr lang="sl-SI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prelivanje krvi</a:t>
            </a:r>
          </a:p>
          <a:p>
            <a:pPr>
              <a:lnSpc>
                <a:spcPct val="107000"/>
              </a:lnSpc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83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sklep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325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6000" i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6000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6000" i="1" dirty="0">
                <a:cs typeface="Times New Roman" pitchFamily="18" charset="0"/>
              </a:rPr>
              <a:t>»Film kaže mlade ljudi, prisiljene živeti z </a:t>
            </a:r>
            <a:r>
              <a:rPr lang="sl-SI" sz="6000" b="1" i="1" dirty="0">
                <a:cs typeface="Times New Roman" pitchFamily="18" charset="0"/>
              </a:rPr>
              <a:t>realnostjo</a:t>
            </a:r>
            <a:r>
              <a:rPr lang="sl-SI" sz="6000" i="1" dirty="0">
                <a:cs typeface="Times New Roman" pitchFamily="18" charset="0"/>
              </a:rPr>
              <a:t>, ki je daleč od meščanskega </a:t>
            </a:r>
            <a:r>
              <a:rPr lang="sl-SI" sz="6000" b="1" i="1" dirty="0">
                <a:cs typeface="Times New Roman" pitchFamily="18" charset="0"/>
              </a:rPr>
              <a:t>ideala</a:t>
            </a:r>
            <a:r>
              <a:rPr lang="sl-SI" sz="6000" i="1" dirty="0">
                <a:cs typeface="Times New Roman" pitchFamily="18" charset="0"/>
              </a:rPr>
              <a:t> naivnega otroštva in odraščanja, polnega odkritij in raziskovanj, mlade ki so </a:t>
            </a:r>
            <a:r>
              <a:rPr lang="sl-SI" sz="6000" b="1" i="1" dirty="0">
                <a:cs typeface="Times New Roman" pitchFamily="18" charset="0"/>
              </a:rPr>
              <a:t>odraščali v prizadevanjih najti ravnotežje med dvomi </a:t>
            </a:r>
            <a:r>
              <a:rPr lang="sl-SI" sz="6000" i="1" dirty="0">
                <a:cs typeface="Times New Roman" pitchFamily="18" charset="0"/>
              </a:rPr>
              <a:t>in</a:t>
            </a:r>
            <a:r>
              <a:rPr lang="sl-SI" sz="6000" b="1" i="1" dirty="0">
                <a:cs typeface="Times New Roman" pitchFamily="18" charset="0"/>
              </a:rPr>
              <a:t> negotovostjo svoje starosti </a:t>
            </a:r>
            <a:r>
              <a:rPr lang="sl-SI" sz="6000" i="1" dirty="0">
                <a:cs typeface="Times New Roman" pitchFamily="18" charset="0"/>
              </a:rPr>
              <a:t>ter</a:t>
            </a:r>
            <a:r>
              <a:rPr lang="sl-SI" sz="6000" b="1" i="1" dirty="0">
                <a:cs typeface="Times New Roman" pitchFamily="18" charset="0"/>
              </a:rPr>
              <a:t> okoljem</a:t>
            </a:r>
            <a:r>
              <a:rPr lang="sl-SI" sz="6000" i="1" dirty="0">
                <a:cs typeface="Times New Roman" pitchFamily="18" charset="0"/>
              </a:rPr>
              <a:t>, v katerem so bili </a:t>
            </a:r>
            <a:r>
              <a:rPr lang="sl-SI" sz="6000" b="1" i="1" dirty="0">
                <a:cs typeface="Times New Roman" pitchFamily="18" charset="0"/>
              </a:rPr>
              <a:t>prisiljeni</a:t>
            </a:r>
            <a:r>
              <a:rPr lang="sl-SI" sz="6000" i="1" dirty="0">
                <a:cs typeface="Times New Roman" pitchFamily="18" charset="0"/>
              </a:rPr>
              <a:t> </a:t>
            </a:r>
            <a:r>
              <a:rPr lang="sl-SI" sz="6000" b="1" i="1" dirty="0">
                <a:cs typeface="Times New Roman" pitchFamily="18" charset="0"/>
              </a:rPr>
              <a:t>sprejemati vsakodnevne odločitve </a:t>
            </a:r>
            <a:r>
              <a:rPr lang="sl-SI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življenjskega pomena</a:t>
            </a:r>
            <a:r>
              <a:rPr lang="sl-SI" sz="6000" i="1" dirty="0">
                <a:cs typeface="Times New Roman" pitchFamily="18" charset="0"/>
              </a:rPr>
              <a:t>; to je </a:t>
            </a:r>
            <a:r>
              <a:rPr lang="sl-SI" sz="6000" b="1" i="1" dirty="0">
                <a:cs typeface="Times New Roman" pitchFamily="18" charset="0"/>
              </a:rPr>
              <a:t>okolje</a:t>
            </a:r>
            <a:r>
              <a:rPr lang="sl-SI" sz="6000" i="1" dirty="0">
                <a:cs typeface="Times New Roman" pitchFamily="18" charset="0"/>
              </a:rPr>
              <a:t>, kjer sta pojma </a:t>
            </a:r>
            <a:r>
              <a:rPr lang="sl-SI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'živeti' </a:t>
            </a:r>
            <a:r>
              <a:rPr lang="sl-SI" sz="6000" i="1" dirty="0">
                <a:cs typeface="Times New Roman" pitchFamily="18" charset="0"/>
              </a:rPr>
              <a:t>in </a:t>
            </a:r>
            <a:r>
              <a:rPr lang="sl-SI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'preživeti'</a:t>
            </a:r>
            <a:r>
              <a:rPr lang="sl-SI" sz="6000" i="1" dirty="0">
                <a:cs typeface="Times New Roman" pitchFamily="18" charset="0"/>
              </a:rPr>
              <a:t> zamenljiva; okolje, ki gledalce </a:t>
            </a:r>
            <a:r>
              <a:rPr lang="sl-SI" sz="6000" b="1" i="1" dirty="0">
                <a:cs typeface="Times New Roman" pitchFamily="18" charset="0"/>
              </a:rPr>
              <a:t>šokira</a:t>
            </a:r>
            <a:r>
              <a:rPr lang="sl-SI" sz="6000" i="1" dirty="0">
                <a:cs typeface="Times New Roman" pitchFamily="18" charset="0"/>
              </a:rPr>
              <a:t> do te mere, da se morajo po odhodu iz kinodvorane soočiti s tovrstnimi podobami na ulicah in v zakotjih mest ter krajev, </a:t>
            </a:r>
            <a:r>
              <a:rPr lang="sl-SI" sz="6000" b="1" i="1" dirty="0">
                <a:cs typeface="Times New Roman" pitchFamily="18" charset="0"/>
              </a:rPr>
              <a:t>kjer živijo</a:t>
            </a:r>
            <a:r>
              <a:rPr lang="sl-SI" sz="6000" i="1" dirty="0">
                <a:cs typeface="Times New Roman" pitchFamily="18" charset="0"/>
              </a:rPr>
              <a:t>.«  </a:t>
            </a:r>
            <a:endParaRPr lang="sl-SI" sz="6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500" dirty="0">
                <a:cs typeface="Times New Roman" pitchFamily="18" charset="0"/>
              </a:rPr>
              <a:t>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l-SI" sz="6200" dirty="0"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lang="sl-SI" sz="6200" dirty="0" err="1">
                <a:cs typeface="Times New Roman" pitchFamily="18" charset="0"/>
              </a:rPr>
              <a:t>Sonia</a:t>
            </a:r>
            <a:r>
              <a:rPr lang="sl-SI" sz="6200" dirty="0">
                <a:cs typeface="Times New Roman" pitchFamily="18" charset="0"/>
              </a:rPr>
              <a:t> </a:t>
            </a:r>
            <a:r>
              <a:rPr lang="sl-SI" sz="6200" dirty="0" err="1">
                <a:cs typeface="Times New Roman" pitchFamily="18" charset="0"/>
              </a:rPr>
              <a:t>Cristina</a:t>
            </a:r>
            <a:r>
              <a:rPr lang="sl-SI" sz="6200" dirty="0">
                <a:cs typeface="Times New Roman" pitchFamily="18" charset="0"/>
              </a:rPr>
              <a:t> </a:t>
            </a:r>
            <a:r>
              <a:rPr lang="sl-SI" sz="6200" b="1" dirty="0">
                <a:cs typeface="Times New Roman" pitchFamily="18" charset="0"/>
              </a:rPr>
              <a:t>Lino</a:t>
            </a:r>
          </a:p>
          <a:p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3995334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5897" y="3429000"/>
            <a:ext cx="4688230" cy="10668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534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endParaRPr lang="sl-SI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sl-SI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Božje mesto </a:t>
            </a:r>
          </a:p>
          <a:p>
            <a:pPr algn="ctr">
              <a:buNone/>
              <a:defRPr/>
            </a:pPr>
            <a:r>
              <a:rPr lang="sl-SI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pt-PT" sz="4200" i="1" dirty="0">
                <a:cs typeface="Times New Roman" pitchFamily="18" charset="0"/>
              </a:rPr>
              <a:t>Cidade de Deus</a:t>
            </a:r>
            <a:r>
              <a:rPr lang="sl-SI" sz="4200" dirty="0">
                <a:cs typeface="Times New Roman" pitchFamily="18" charset="0"/>
              </a:rPr>
              <a:t>, 2002</a:t>
            </a:r>
            <a:r>
              <a:rPr lang="sl-SI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sl-SI" sz="4200" b="1" dirty="0" err="1">
                <a:solidFill>
                  <a:schemeClr val="bg1"/>
                </a:solidFill>
                <a:cs typeface="Times New Roman" pitchFamily="18" charset="0"/>
              </a:rPr>
              <a:t>Fernando</a:t>
            </a:r>
            <a:r>
              <a:rPr lang="sl-SI" sz="4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l-SI" sz="4200" b="1" dirty="0" err="1">
                <a:solidFill>
                  <a:schemeClr val="bg1"/>
                </a:solidFill>
                <a:cs typeface="Times New Roman" pitchFamily="18" charset="0"/>
              </a:rPr>
              <a:t>Meirelles</a:t>
            </a:r>
            <a:r>
              <a:rPr lang="sl-SI" sz="4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l-SI" sz="4200" dirty="0">
                <a:solidFill>
                  <a:schemeClr val="bg1"/>
                </a:solidFill>
                <a:cs typeface="Times New Roman" pitchFamily="18" charset="0"/>
              </a:rPr>
              <a:t>in </a:t>
            </a:r>
            <a:r>
              <a:rPr lang="sl-SI" sz="4200" b="1" dirty="0" err="1">
                <a:solidFill>
                  <a:schemeClr val="bg1"/>
                </a:solidFill>
                <a:cs typeface="Times New Roman" pitchFamily="18" charset="0"/>
              </a:rPr>
              <a:t>Kátia</a:t>
            </a:r>
            <a:r>
              <a:rPr lang="sl-SI" sz="4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l-SI" sz="4200" b="1" dirty="0" err="1">
                <a:solidFill>
                  <a:schemeClr val="bg1"/>
                </a:solidFill>
                <a:cs typeface="Times New Roman" pitchFamily="18" charset="0"/>
              </a:rPr>
              <a:t>Lund</a:t>
            </a:r>
            <a:endParaRPr lang="sl-SI" sz="4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6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moto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8208912" cy="4176463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6000" b="1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7200" i="1" dirty="0">
                <a:cs typeface="Times New Roman" pitchFamily="18" charset="0"/>
              </a:rPr>
              <a:t>Branje romana </a:t>
            </a:r>
            <a:r>
              <a:rPr lang="sl-SI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Božje mesto</a:t>
            </a:r>
            <a:r>
              <a:rPr lang="sl-SI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7200" i="1" dirty="0">
                <a:cs typeface="Times New Roman" pitchFamily="18" charset="0"/>
              </a:rPr>
              <a:t>je bilo zame razodetje </a:t>
            </a:r>
            <a:r>
              <a:rPr lang="sl-SI" sz="7200" b="1" i="1" dirty="0">
                <a:cs typeface="Times New Roman" pitchFamily="18" charset="0"/>
              </a:rPr>
              <a:t>druge podobe moje dežele</a:t>
            </a:r>
            <a:r>
              <a:rPr lang="sl-SI" sz="7200" i="1" dirty="0">
                <a:cs typeface="Times New Roman" pitchFamily="18" charset="0"/>
              </a:rPr>
              <a:t>. Čeprav sem bil prepričan, da vem vse o družbenih razlikah, ki so zaznamovale Brazilijo, sem ob branju spoznal, da pripadniki srednjega razreda ne uvidimo, kaj se dogaja pred našimi očmi. </a:t>
            </a:r>
            <a:r>
              <a:rPr lang="sl-SI" sz="7200" b="1" i="1" dirty="0">
                <a:cs typeface="Times New Roman" pitchFamily="18" charset="0"/>
              </a:rPr>
              <a:t>Ne zavedamo se </a:t>
            </a:r>
            <a:r>
              <a:rPr lang="sl-SI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brezna</a:t>
            </a:r>
            <a:r>
              <a:rPr lang="sl-SI" sz="7200" b="1" i="1" dirty="0">
                <a:cs typeface="Times New Roman" pitchFamily="18" charset="0"/>
              </a:rPr>
              <a:t>, ki ločuje družbo</a:t>
            </a:r>
            <a:r>
              <a:rPr lang="sl-SI" sz="7200" i="1" dirty="0">
                <a:cs typeface="Times New Roman" pitchFamily="18" charset="0"/>
              </a:rPr>
              <a:t>. Država, zakoni, državljanstvo, policija, izobrazba, perspektive in prihodnost. Vse to so abstraktni pojmi. </a:t>
            </a:r>
            <a:r>
              <a:rPr lang="sl-SI" sz="7200" b="1" i="1" dirty="0">
                <a:cs typeface="Times New Roman" pitchFamily="18" charset="0"/>
              </a:rPr>
              <a:t>Z druge strani </a:t>
            </a:r>
            <a:r>
              <a:rPr lang="sl-SI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brezna</a:t>
            </a:r>
            <a:r>
              <a:rPr lang="sl-SI" sz="7200" b="1" i="1" dirty="0">
                <a:cs typeface="Times New Roman" pitchFamily="18" charset="0"/>
              </a:rPr>
              <a:t> se vse to zdi samo </a:t>
            </a:r>
            <a:r>
              <a:rPr lang="sl-SI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dim</a:t>
            </a:r>
            <a:r>
              <a:rPr lang="sl-SI" sz="7200" i="1" dirty="0">
                <a:cs typeface="Times New Roman" pitchFamily="18" charset="0"/>
              </a:rPr>
              <a:t>. </a:t>
            </a:r>
            <a:endParaRPr lang="sl-SI" sz="72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7200" i="1" dirty="0">
                <a:cs typeface="Times New Roman" pitchFamily="18" charset="0"/>
              </a:rPr>
              <a:t>Odločil sem se za film, ki je zvest knjigi: posnet v samem osrčju revščine. Film brez scenarijev, igralskih tehnik, celo brez poklicnih igralcev. </a:t>
            </a:r>
            <a:r>
              <a:rPr lang="sl-SI" sz="7200" b="1" i="1" dirty="0">
                <a:cs typeface="Times New Roman" pitchFamily="18" charset="0"/>
              </a:rPr>
              <a:t>Tu so otroci, ki živijo resničnost in prikazujejo, kako je </a:t>
            </a:r>
            <a:r>
              <a:rPr lang="sl-SI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živeti na oni strani brezna</a:t>
            </a:r>
            <a:r>
              <a:rPr lang="sl-SI" sz="7200" i="1" dirty="0">
                <a:cs typeface="Times New Roman" pitchFamily="18" charset="0"/>
              </a:rPr>
              <a:t>. Na srečo sem našel še druge, ki so bili dovolj nori, da so se spustili v ta projekt z enako strastjo. </a:t>
            </a:r>
            <a:endParaRPr lang="sl-SI" sz="72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7200" i="1" dirty="0">
                <a:cs typeface="Times New Roman" pitchFamily="18" charset="0"/>
              </a:rPr>
              <a:t>Vendar pa </a:t>
            </a:r>
            <a:r>
              <a:rPr lang="sl-SI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Božje mesto</a:t>
            </a:r>
            <a:r>
              <a:rPr lang="sl-SI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7200" i="1" dirty="0">
                <a:cs typeface="Times New Roman" pitchFamily="18" charset="0"/>
              </a:rPr>
              <a:t>ne govori le o Braziliji, ampak vključuje </a:t>
            </a:r>
            <a:r>
              <a:rPr lang="sl-SI" sz="7200" b="1" i="1" dirty="0">
                <a:cs typeface="Times New Roman" pitchFamily="18" charset="0"/>
              </a:rPr>
              <a:t>celoten svet</a:t>
            </a:r>
            <a:r>
              <a:rPr lang="sl-SI" sz="7200" i="1" dirty="0">
                <a:cs typeface="Times New Roman" pitchFamily="18" charset="0"/>
              </a:rPr>
              <a:t>. Govori o družbah, ki obstajajo na pragu civilizacije. O bogastvu prvega sveta, ki ne vidi več tretjega ali četrtega sveta na oni strani ali pa </a:t>
            </a:r>
            <a:r>
              <a:rPr lang="sl-SI" sz="7200" b="1" i="1" dirty="0">
                <a:cs typeface="Times New Roman" pitchFamily="18" charset="0"/>
              </a:rPr>
              <a:t>globoko v </a:t>
            </a:r>
            <a:r>
              <a:rPr lang="sl-SI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breznu</a:t>
            </a:r>
            <a:r>
              <a:rPr lang="sl-SI" sz="7200" i="1" dirty="0">
                <a:cs typeface="Times New Roman" pitchFamily="18" charset="0"/>
              </a:rPr>
              <a:t>.</a:t>
            </a:r>
            <a:r>
              <a:rPr lang="sl-SI" sz="6000" dirty="0">
                <a:cs typeface="Times New Roman" pitchFamily="18" charset="0"/>
              </a:rPr>
              <a:t>                          </a:t>
            </a:r>
            <a:r>
              <a:rPr lang="sl-SI" sz="6600" dirty="0"/>
              <a:t>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l-SI" dirty="0">
                <a:cs typeface="Times New Roman" pitchFamily="18" charset="0"/>
              </a:rPr>
              <a:t>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l-SI" sz="7200" dirty="0">
                <a:cs typeface="Times New Roman" pitchFamily="18" charset="0"/>
              </a:rPr>
              <a:t>                                                                                                                      </a:t>
            </a:r>
            <a:r>
              <a:rPr lang="sl-SI" sz="7200" dirty="0" err="1">
                <a:cs typeface="Times New Roman" pitchFamily="18" charset="0"/>
              </a:rPr>
              <a:t>Fernando</a:t>
            </a:r>
            <a:r>
              <a:rPr lang="sl-SI" sz="7200" dirty="0">
                <a:cs typeface="Times New Roman" pitchFamily="18" charset="0"/>
              </a:rPr>
              <a:t> </a:t>
            </a:r>
            <a:r>
              <a:rPr lang="sl-SI" sz="7200" b="1" dirty="0" err="1">
                <a:cs typeface="Times New Roman" pitchFamily="18" charset="0"/>
              </a:rPr>
              <a:t>Meirelles</a:t>
            </a:r>
            <a:endParaRPr lang="sl-SI" sz="72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896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filmski stil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88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2800" b="1" dirty="0">
                <a:cs typeface="Times New Roman" pitchFamily="18" charset="0"/>
              </a:rPr>
              <a:t>FILMSKI </a:t>
            </a: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STIL</a:t>
            </a:r>
            <a:r>
              <a:rPr lang="sl-SI" sz="12800" b="1" dirty="0"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sl-SI" sz="8800" b="1" i="1" dirty="0">
                <a:cs typeface="Times New Roman" pitchFamily="18" charset="0"/>
              </a:rPr>
              <a:t>posebna oz. značilna raba formalnih elementov filma</a:t>
            </a:r>
          </a:p>
          <a:p>
            <a:pPr marL="0" indent="0">
              <a:buNone/>
            </a:pPr>
            <a:r>
              <a:rPr lang="sl-SI" sz="40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9200" b="1" dirty="0">
                <a:cs typeface="Times New Roman" pitchFamily="18" charset="0"/>
              </a:rPr>
              <a:t>RAZLIKA MED FILMSKO FORMO </a:t>
            </a:r>
            <a:r>
              <a:rPr lang="sl-SI" sz="9200" dirty="0">
                <a:cs typeface="Times New Roman" pitchFamily="18" charset="0"/>
              </a:rPr>
              <a:t>/ OBLIKO in</a:t>
            </a:r>
            <a:r>
              <a:rPr lang="sl-SI" sz="9200" b="1" dirty="0">
                <a:cs typeface="Times New Roman" pitchFamily="18" charset="0"/>
              </a:rPr>
              <a:t> FILMSKIM STILOM</a:t>
            </a:r>
          </a:p>
          <a:p>
            <a:pPr marL="0" indent="0">
              <a:buNone/>
            </a:pP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Vsak film z uporabo določenih metod teži k zasnovi lastnega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formalnega </a:t>
            </a:r>
          </a:p>
          <a:p>
            <a:pPr marL="0" indent="0">
              <a:buNone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sistema</a:t>
            </a:r>
            <a:r>
              <a:rPr lang="sl-SI" sz="8000" dirty="0">
                <a:cs typeface="Times New Roman" pitchFamily="18" charset="0"/>
              </a:rPr>
              <a:t>.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Oblika</a:t>
            </a:r>
            <a:r>
              <a:rPr lang="sl-SI" sz="8000" dirty="0">
                <a:cs typeface="Times New Roman" pitchFamily="18" charset="0"/>
              </a:rPr>
              <a:t> zajema </a:t>
            </a:r>
            <a:r>
              <a:rPr lang="sl-SI" sz="8000" b="1" dirty="0">
                <a:cs typeface="Times New Roman" pitchFamily="18" charset="0"/>
              </a:rPr>
              <a:t>splošno rabo vseh elementov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filmskega izraza</a:t>
            </a:r>
            <a:r>
              <a:rPr lang="sl-SI" sz="8000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Vsak film svoje značilne metode razvija na </a:t>
            </a:r>
            <a:r>
              <a:rPr lang="sl-SI" sz="8000" b="1" dirty="0">
                <a:cs typeface="Times New Roman" pitchFamily="18" charset="0"/>
              </a:rPr>
              <a:t>vzorčen način</a:t>
            </a:r>
            <a:r>
              <a:rPr lang="sl-SI" sz="8000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sl-SI" sz="4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Tako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poenoteno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razvito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in značilno rabo določenih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metodoloških</a:t>
            </a:r>
          </a:p>
          <a:p>
            <a:pPr marL="0" indent="0">
              <a:buNone/>
            </a:pP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odločitev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imenujemo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STIL</a:t>
            </a:r>
            <a:r>
              <a:rPr lang="sl-SI" sz="8000" dirty="0">
                <a:cs typeface="Times New Roman" pitchFamily="18" charset="0"/>
              </a:rPr>
              <a:t>.</a:t>
            </a:r>
            <a:endParaRPr lang="sl-SI" sz="8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8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opredelitve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7000" b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112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1200" b="1" dirty="0">
                <a:cs typeface="Times New Roman" pitchFamily="18" charset="0"/>
              </a:rPr>
              <a:t>KONCEPT STILA </a:t>
            </a:r>
            <a:r>
              <a:rPr lang="sl-SI" sz="11200" dirty="0">
                <a:cs typeface="Times New Roman" pitchFamily="18" charset="0"/>
              </a:rPr>
              <a:t>– TRI </a:t>
            </a:r>
            <a:r>
              <a:rPr lang="sl-SI" sz="11200" b="1" dirty="0">
                <a:cs typeface="Times New Roman" pitchFamily="18" charset="0"/>
              </a:rPr>
              <a:t>TEMELJNE OPREDELITVE</a:t>
            </a:r>
            <a:endParaRPr lang="sl-SI" sz="112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5400" dirty="0">
              <a:cs typeface="Times New Roman" pitchFamily="18" charset="0"/>
            </a:endParaRPr>
          </a:p>
          <a:p>
            <a:pPr marL="360363" indent="358775">
              <a:buFont typeface="Wingdings" panose="05000000000000000000" pitchFamily="2" charset="2"/>
              <a:buChar char="Ø"/>
            </a:pPr>
            <a:r>
              <a:rPr lang="sl-SI" sz="8800" b="1" dirty="0">
                <a:cs typeface="Times New Roman" pitchFamily="18" charset="0"/>
              </a:rPr>
              <a:t>SPLOŠNI STIL</a:t>
            </a:r>
          </a:p>
          <a:p>
            <a:pPr marL="360363" indent="358775">
              <a:buNone/>
            </a:pPr>
            <a:r>
              <a:rPr lang="sl-SI" sz="8800" dirty="0">
                <a:cs typeface="Times New Roman" pitchFamily="18" charset="0"/>
              </a:rPr>
              <a:t>nanaša se na </a:t>
            </a:r>
            <a:r>
              <a:rPr lang="sl-SI" sz="8800" b="1" dirty="0">
                <a:cs typeface="Times New Roman" pitchFamily="18" charset="0"/>
              </a:rPr>
              <a:t>skupino</a:t>
            </a:r>
            <a:r>
              <a:rPr lang="sl-SI" sz="8800" dirty="0">
                <a:cs typeface="Times New Roman" pitchFamily="18" charset="0"/>
              </a:rPr>
              <a:t> filmov = </a:t>
            </a:r>
            <a:r>
              <a:rPr lang="sl-SI" sz="8800" b="1" dirty="0">
                <a:cs typeface="Times New Roman" pitchFamily="18" charset="0"/>
              </a:rPr>
              <a:t>filmski sklop</a:t>
            </a:r>
          </a:p>
          <a:p>
            <a:pPr marL="360363" indent="358775">
              <a:buNone/>
            </a:pPr>
            <a:endParaRPr lang="sl-SI" sz="5600" dirty="0">
              <a:cs typeface="Times New Roman" pitchFamily="18" charset="0"/>
            </a:endParaRPr>
          </a:p>
          <a:p>
            <a:pPr marL="360363" indent="358775">
              <a:buFont typeface="Wingdings" panose="05000000000000000000" pitchFamily="2" charset="2"/>
              <a:buChar char="Ø"/>
            </a:pPr>
            <a:r>
              <a:rPr lang="sl-SI" sz="8800" b="1" dirty="0">
                <a:cs typeface="Times New Roman" pitchFamily="18" charset="0"/>
              </a:rPr>
              <a:t>OSEBI STIL</a:t>
            </a:r>
          </a:p>
          <a:p>
            <a:pPr marL="360363" indent="358775">
              <a:buNone/>
            </a:pPr>
            <a:r>
              <a:rPr lang="sl-SI" sz="8800" dirty="0">
                <a:cs typeface="Times New Roman" pitchFamily="18" charset="0"/>
              </a:rPr>
              <a:t>nanaša se na </a:t>
            </a:r>
            <a:r>
              <a:rPr lang="sl-SI" sz="8800" b="1" dirty="0">
                <a:cs typeface="Times New Roman" pitchFamily="18" charset="0"/>
              </a:rPr>
              <a:t>skupino</a:t>
            </a:r>
            <a:r>
              <a:rPr lang="sl-SI" sz="8800" dirty="0">
                <a:cs typeface="Times New Roman" pitchFamily="18" charset="0"/>
              </a:rPr>
              <a:t> filmov = avtorski opus</a:t>
            </a:r>
          </a:p>
          <a:p>
            <a:pPr marL="360363" indent="0">
              <a:buNone/>
            </a:pPr>
            <a:endParaRPr lang="sl-SI" sz="5600" dirty="0">
              <a:cs typeface="Times New Roman" pitchFamily="18" charset="0"/>
            </a:endParaRPr>
          </a:p>
          <a:p>
            <a:pPr marL="360363" indent="358775">
              <a:buFont typeface="Wingdings" panose="05000000000000000000" pitchFamily="2" charset="2"/>
              <a:buChar char="Ø"/>
            </a:pPr>
            <a:r>
              <a:rPr lang="sl-SI" sz="8800" b="1" dirty="0">
                <a:cs typeface="Times New Roman" pitchFamily="18" charset="0"/>
              </a:rPr>
              <a:t>POSAMIČNI STIL </a:t>
            </a:r>
            <a:r>
              <a:rPr lang="sl-SI" sz="8800" dirty="0">
                <a:cs typeface="Times New Roman" pitchFamily="18" charset="0"/>
              </a:rPr>
              <a:t>(STIL posameznega filma)</a:t>
            </a:r>
          </a:p>
          <a:p>
            <a:pPr marL="360363" indent="358775">
              <a:buNone/>
            </a:pPr>
            <a:r>
              <a:rPr lang="sl-SI" sz="8800" dirty="0">
                <a:cs typeface="Times New Roman" pitchFamily="18" charset="0"/>
              </a:rPr>
              <a:t>nanaša se </a:t>
            </a:r>
            <a:r>
              <a:rPr lang="sl-SI" sz="8800" b="1" dirty="0">
                <a:cs typeface="Times New Roman" pitchFamily="18" charset="0"/>
              </a:rPr>
              <a:t>eno</a:t>
            </a:r>
            <a:r>
              <a:rPr lang="sl-SI" sz="8800" dirty="0">
                <a:cs typeface="Times New Roman" pitchFamily="18" charset="0"/>
              </a:rPr>
              <a:t> samo filmsko delo</a:t>
            </a:r>
          </a:p>
          <a:p>
            <a:pPr marL="0" indent="0">
              <a:buNone/>
            </a:pPr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69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splošni stil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8136904" cy="40324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112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1200" b="1" dirty="0">
                <a:cs typeface="Times New Roman" pitchFamily="18" charset="0"/>
              </a:rPr>
              <a:t>KATEGORIJA </a:t>
            </a: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SPLOŠNEGA STILA </a:t>
            </a:r>
            <a:r>
              <a:rPr lang="sl-SI" sz="11200" b="1" dirty="0">
                <a:cs typeface="Times New Roman" pitchFamily="18" charset="0"/>
              </a:rPr>
              <a:t>– PODSKUPINE</a:t>
            </a:r>
            <a:endParaRPr lang="sl-SI" sz="112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5600" dirty="0">
                <a:cs typeface="Times New Roman" pitchFamily="18" charset="0"/>
              </a:rPr>
              <a:t> </a:t>
            </a:r>
          </a:p>
          <a:p>
            <a:pPr marL="360363" indent="358775"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UNIVERZALNI STIL</a:t>
            </a:r>
          </a:p>
          <a:p>
            <a:pPr marL="360363" indent="358775">
              <a:buNone/>
            </a:pPr>
            <a:r>
              <a:rPr lang="sl-SI" sz="8000" dirty="0">
                <a:cs typeface="Times New Roman" pitchFamily="18" charset="0"/>
              </a:rPr>
              <a:t>klasični hollywoodski film; </a:t>
            </a:r>
            <a:r>
              <a:rPr lang="sl-SI" sz="8000" dirty="0" err="1">
                <a:cs typeface="Times New Roman" pitchFamily="18" charset="0"/>
              </a:rPr>
              <a:t>bollywoodski</a:t>
            </a:r>
            <a:r>
              <a:rPr lang="sl-SI" sz="8000" dirty="0">
                <a:cs typeface="Times New Roman" pitchFamily="18" charset="0"/>
              </a:rPr>
              <a:t> film, klasični realistični film …     </a:t>
            </a:r>
          </a:p>
          <a:p>
            <a:pPr marL="360363" indent="358775">
              <a:buNone/>
            </a:pPr>
            <a:endParaRPr lang="sl-SI" sz="5600" b="1" dirty="0">
              <a:cs typeface="Times New Roman" pitchFamily="18" charset="0"/>
            </a:endParaRPr>
          </a:p>
          <a:p>
            <a:pPr marL="360363" indent="358775"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PERIODIČNI STIL</a:t>
            </a:r>
          </a:p>
          <a:p>
            <a:pPr marL="719138" indent="0">
              <a:buNone/>
            </a:pPr>
            <a:r>
              <a:rPr lang="sl-SI" sz="8000" dirty="0">
                <a:cs typeface="Times New Roman" pitchFamily="18" charset="0"/>
              </a:rPr>
              <a:t>nemški ekspresionizem, francoski impresionizem, sovjetski</a:t>
            </a:r>
          </a:p>
          <a:p>
            <a:pPr marL="719138" indent="0">
              <a:buNone/>
            </a:pPr>
            <a:r>
              <a:rPr lang="sl-SI" sz="8000" dirty="0">
                <a:cs typeface="Times New Roman" pitchFamily="18" charset="0"/>
              </a:rPr>
              <a:t>revolucionarni film, domačijski filmi … </a:t>
            </a:r>
          </a:p>
          <a:p>
            <a:pPr marL="360363" indent="0">
              <a:buNone/>
            </a:pPr>
            <a:endParaRPr lang="sl-SI" sz="5600" b="1" dirty="0">
              <a:cs typeface="Times New Roman" pitchFamily="18" charset="0"/>
            </a:endParaRPr>
          </a:p>
          <a:p>
            <a:pPr marL="360363" indent="358775"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ŽANRSKI STIL</a:t>
            </a:r>
          </a:p>
          <a:p>
            <a:pPr marL="360363" indent="358775">
              <a:buNone/>
            </a:pPr>
            <a:r>
              <a:rPr lang="sl-SI" sz="8000" dirty="0">
                <a:cs typeface="Times New Roman" pitchFamily="18" charset="0"/>
              </a:rPr>
              <a:t>film noir (</a:t>
            </a:r>
            <a:r>
              <a:rPr lang="sl-SI" sz="8000" dirty="0" err="1">
                <a:cs typeface="Times New Roman" pitchFamily="18" charset="0"/>
              </a:rPr>
              <a:t>neo-noir</a:t>
            </a:r>
            <a:r>
              <a:rPr lang="sl-SI" sz="8000" dirty="0">
                <a:cs typeface="Times New Roman" pitchFamily="18" charset="0"/>
              </a:rPr>
              <a:t>, post-noir, </a:t>
            </a:r>
            <a:r>
              <a:rPr lang="sl-SI" sz="8000" dirty="0" err="1">
                <a:cs typeface="Times New Roman" pitchFamily="18" charset="0"/>
              </a:rPr>
              <a:t>retro</a:t>
            </a:r>
            <a:r>
              <a:rPr lang="sl-SI" sz="8000" dirty="0">
                <a:cs typeface="Times New Roman" pitchFamily="18" charset="0"/>
              </a:rPr>
              <a:t> noir), klasični </a:t>
            </a:r>
            <a:r>
              <a:rPr lang="sl-SI" sz="8000" dirty="0" err="1">
                <a:cs typeface="Times New Roman" pitchFamily="18" charset="0"/>
              </a:rPr>
              <a:t>western</a:t>
            </a:r>
            <a:r>
              <a:rPr lang="sl-SI" sz="8000" dirty="0">
                <a:cs typeface="Times New Roman" pitchFamily="18" charset="0"/>
              </a:rPr>
              <a:t>, film ceste …</a:t>
            </a:r>
          </a:p>
          <a:p>
            <a:pPr marL="360363" indent="0">
              <a:buNone/>
            </a:pPr>
            <a:endParaRPr lang="sl-SI" sz="5600" dirty="0">
              <a:cs typeface="Times New Roman" pitchFamily="18" charset="0"/>
            </a:endParaRPr>
          </a:p>
          <a:p>
            <a:pPr marL="360363" indent="358775"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STIL GIBANJA ALI ŠOLE</a:t>
            </a:r>
          </a:p>
          <a:p>
            <a:pPr marL="360363" indent="358775">
              <a:buNone/>
            </a:pPr>
            <a:r>
              <a:rPr lang="sl-SI" sz="8000" dirty="0">
                <a:cs typeface="Times New Roman" pitchFamily="18" charset="0"/>
              </a:rPr>
              <a:t>italijanski neorealizem, novi hollywoodski film, Dogma 95 …</a:t>
            </a:r>
          </a:p>
        </p:txBody>
      </p:sp>
    </p:spTree>
    <p:extLst>
      <p:ext uri="{BB962C8B-B14F-4D97-AF65-F5344CB8AC3E}">
        <p14:creationId xmlns:p14="http://schemas.microsoft.com/office/powerpoint/2010/main" val="73181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osebni stil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OSEBNI </a:t>
            </a:r>
            <a:r>
              <a:rPr lang="sl-SI" b="1" dirty="0">
                <a:cs typeface="Times New Roman" pitchFamily="18" charset="0"/>
              </a:rPr>
              <a:t>/ INDIVIDUALNI 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STIL </a:t>
            </a:r>
          </a:p>
          <a:p>
            <a:pPr marL="0" indent="0">
              <a:buNone/>
            </a:pPr>
            <a:endParaRPr lang="sl-SI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200" dirty="0">
                <a:cs typeface="Times New Roman" pitchFamily="18" charset="0"/>
              </a:rPr>
              <a:t>vsebuje formalne posebnosti, značilne za </a:t>
            </a:r>
            <a:r>
              <a:rPr lang="sl-SI" sz="2200" b="1" dirty="0">
                <a:cs typeface="Times New Roman" pitchFamily="18" charset="0"/>
              </a:rPr>
              <a:t>skupino del posameznega avtorja </a:t>
            </a:r>
            <a:r>
              <a:rPr lang="sl-SI" sz="2200" dirty="0">
                <a:cs typeface="Times New Roman" pitchFamily="18" charset="0"/>
              </a:rPr>
              <a:t>ali </a:t>
            </a:r>
            <a:r>
              <a:rPr lang="sl-SI" sz="2200" b="1" dirty="0">
                <a:cs typeface="Times New Roman" pitchFamily="18" charset="0"/>
              </a:rPr>
              <a:t>avtorski opus </a:t>
            </a:r>
            <a:r>
              <a:rPr lang="sl-SI" sz="2200" dirty="0">
                <a:cs typeface="Times New Roman" pitchFamily="18" charset="0"/>
              </a:rPr>
              <a:t>v celoti pogosto povezan z </a:t>
            </a:r>
            <a:r>
              <a:rPr lang="sl-SI" sz="2200" b="1" dirty="0">
                <a:cs typeface="Times New Roman" pitchFamily="18" charset="0"/>
              </a:rPr>
              <a:t>avtorsko teorijo </a:t>
            </a:r>
            <a:r>
              <a:rPr lang="sl-SI" sz="2200" dirty="0">
                <a:cs typeface="Times New Roman" pitchFamily="18" charset="0"/>
              </a:rPr>
              <a:t>oz. konceptom filmskega </a:t>
            </a:r>
            <a:r>
              <a:rPr lang="sl-SI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auteurja</a:t>
            </a:r>
            <a:endParaRPr lang="sl-SI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posamični stil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POSAMIČNI STIL</a:t>
            </a:r>
          </a:p>
          <a:p>
            <a:pPr marL="0" indent="0">
              <a:buNone/>
            </a:pPr>
            <a:endParaRPr lang="sl-SI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400" dirty="0">
                <a:cs typeface="Times New Roman" pitchFamily="18" charset="0"/>
              </a:rPr>
              <a:t>stilistična določila </a:t>
            </a:r>
            <a:r>
              <a:rPr lang="sl-SI" sz="2400" b="1" dirty="0">
                <a:cs typeface="Times New Roman" pitchFamily="18" charset="0"/>
              </a:rPr>
              <a:t>posameznega filmskega dela</a:t>
            </a:r>
          </a:p>
          <a:p>
            <a:endParaRPr lang="sl-SI" sz="7200" b="1" dirty="0"/>
          </a:p>
        </p:txBody>
      </p:sp>
    </p:spTree>
    <p:extLst>
      <p:ext uri="{BB962C8B-B14F-4D97-AF65-F5344CB8AC3E}">
        <p14:creationId xmlns:p14="http://schemas.microsoft.com/office/powerpoint/2010/main" val="2333086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</TotalTime>
  <Words>1248</Words>
  <Application>Microsoft Office PowerPoint</Application>
  <PresentationFormat>Diaprojekcija na zaslonu (4:3)</PresentationFormat>
  <Paragraphs>229</Paragraphs>
  <Slides>27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Office Theme</vt:lpstr>
      <vt:lpstr>PowerPointova predstavitev</vt:lpstr>
      <vt:lpstr>PowerPointova predstavitev</vt:lpstr>
      <vt:lpstr>PowerPointova predstavitev</vt:lpstr>
      <vt:lpstr>  moto </vt:lpstr>
      <vt:lpstr>  filmski stil </vt:lpstr>
      <vt:lpstr>  opredelitve </vt:lpstr>
      <vt:lpstr>                splošni stil </vt:lpstr>
      <vt:lpstr>                osebni stil </vt:lpstr>
      <vt:lpstr>                posamični stil </vt:lpstr>
      <vt:lpstr>  temeljna pojmovanja </vt:lpstr>
      <vt:lpstr>  stilistični pristopi </vt:lpstr>
      <vt:lpstr>  funkcionalna analiza </vt:lpstr>
      <vt:lpstr>  deskriptivna analiza </vt:lpstr>
      <vt:lpstr>  formalno-vsebinska analiza </vt:lpstr>
      <vt:lpstr>  analiza / interpretacija / razlaga </vt:lpstr>
      <vt:lpstr>  film in nasilje </vt:lpstr>
      <vt:lpstr>                načini predstavljanja </vt:lpstr>
      <vt:lpstr>                estetizacija </vt:lpstr>
      <vt:lpstr>                stilizacija </vt:lpstr>
      <vt:lpstr>  študija primera</vt:lpstr>
      <vt:lpstr>   </vt:lpstr>
      <vt:lpstr>                plakati </vt:lpstr>
      <vt:lpstr>  funkcionalna analiza </vt:lpstr>
      <vt:lpstr>  formalni vidiki </vt:lpstr>
      <vt:lpstr>  elementi nasilja </vt:lpstr>
      <vt:lpstr>  sklep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asprah</cp:lastModifiedBy>
  <cp:revision>94</cp:revision>
  <dcterms:created xsi:type="dcterms:W3CDTF">2016-10-24T09:09:32Z</dcterms:created>
  <dcterms:modified xsi:type="dcterms:W3CDTF">2018-03-01T12:23:08Z</dcterms:modified>
</cp:coreProperties>
</file>