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79" r:id="rId2"/>
    <p:sldId id="257" r:id="rId3"/>
    <p:sldId id="259" r:id="rId4"/>
    <p:sldId id="266" r:id="rId5"/>
    <p:sldId id="260" r:id="rId6"/>
    <p:sldId id="264" r:id="rId7"/>
    <p:sldId id="261" r:id="rId8"/>
    <p:sldId id="272" r:id="rId9"/>
    <p:sldId id="273" r:id="rId10"/>
    <p:sldId id="268" r:id="rId11"/>
    <p:sldId id="275" r:id="rId12"/>
    <p:sldId id="262" r:id="rId13"/>
    <p:sldId id="263" r:id="rId14"/>
    <p:sldId id="265" r:id="rId15"/>
    <p:sldId id="269" r:id="rId16"/>
    <p:sldId id="270" r:id="rId17"/>
    <p:sldId id="267" r:id="rId18"/>
    <p:sldId id="276" r:id="rId19"/>
    <p:sldId id="271" r:id="rId20"/>
    <p:sldId id="277" r:id="rId21"/>
    <p:sldId id="274" r:id="rId2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526" autoAdjust="0"/>
  </p:normalViewPr>
  <p:slideViewPr>
    <p:cSldViewPr snapToObjects="1" showGuides="1">
      <p:cViewPr varScale="1">
        <p:scale>
          <a:sx n="69" d="100"/>
          <a:sy n="69" d="100"/>
        </p:scale>
        <p:origin x="9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E08FC-0959-4854-BCAE-F259A1CD030D}" type="datetimeFigureOut">
              <a:rPr lang="sl-SI" smtClean="0"/>
              <a:t>6. 03. 2020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A54CC-C8B1-434A-AF0D-D1940C4C38D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3567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2A9DF-992C-4710-88D4-69849C3C0A9F}" type="datetimeFigureOut">
              <a:rPr lang="sl-SI" smtClean="0"/>
              <a:t>6. 03. 2020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738D8-B2E7-4CA2-BF48-E9B7B151D5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39827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Nekdo sedi, snemanje otrok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738D8-B2E7-4CA2-BF48-E9B7B151D5B6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9038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CD3C-8B53-FE4E-B2E4-9AF1116BF4F6}" type="datetimeFigureOut">
              <a:rPr lang="en-US" smtClean="0"/>
              <a:pPr/>
              <a:t>3/6/2020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C966A-A61A-504C-8524-CCEA6E08DCD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CD3C-8B53-FE4E-B2E4-9AF1116BF4F6}" type="datetimeFigureOut">
              <a:rPr lang="en-US" smtClean="0"/>
              <a:pPr/>
              <a:t>3/6/2020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C966A-A61A-504C-8524-CCEA6E08DCD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CD3C-8B53-FE4E-B2E4-9AF1116BF4F6}" type="datetimeFigureOut">
              <a:rPr lang="en-US" smtClean="0"/>
              <a:pPr/>
              <a:t>3/6/2020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C966A-A61A-504C-8524-CCEA6E08DCD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CD3C-8B53-FE4E-B2E4-9AF1116BF4F6}" type="datetimeFigureOut">
              <a:rPr lang="en-US" smtClean="0"/>
              <a:pPr/>
              <a:t>3/6/2020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C966A-A61A-504C-8524-CCEA6E08DCD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CD3C-8B53-FE4E-B2E4-9AF1116BF4F6}" type="datetimeFigureOut">
              <a:rPr lang="en-US" smtClean="0"/>
              <a:pPr/>
              <a:t>3/6/2020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C966A-A61A-504C-8524-CCEA6E08DCD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CD3C-8B53-FE4E-B2E4-9AF1116BF4F6}" type="datetimeFigureOut">
              <a:rPr lang="en-US" smtClean="0"/>
              <a:pPr/>
              <a:t>3/6/2020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C966A-A61A-504C-8524-CCEA6E08DCD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CD3C-8B53-FE4E-B2E4-9AF1116BF4F6}" type="datetimeFigureOut">
              <a:rPr lang="en-US" smtClean="0"/>
              <a:pPr/>
              <a:t>3/6/2020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C966A-A61A-504C-8524-CCEA6E08DCD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CD3C-8B53-FE4E-B2E4-9AF1116BF4F6}" type="datetimeFigureOut">
              <a:rPr lang="en-US" smtClean="0"/>
              <a:pPr/>
              <a:t>3/6/2020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C966A-A61A-504C-8524-CCEA6E08DCD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CD3C-8B53-FE4E-B2E4-9AF1116BF4F6}" type="datetimeFigureOut">
              <a:rPr lang="en-US" smtClean="0"/>
              <a:pPr/>
              <a:t>3/6/2020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C966A-A61A-504C-8524-CCEA6E08DCD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CD3C-8B53-FE4E-B2E4-9AF1116BF4F6}" type="datetimeFigureOut">
              <a:rPr lang="en-US" smtClean="0"/>
              <a:pPr/>
              <a:t>3/6/2020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C966A-A61A-504C-8524-CCEA6E08DCD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CD3C-8B53-FE4E-B2E4-9AF1116BF4F6}" type="datetimeFigureOut">
              <a:rPr lang="en-US" smtClean="0"/>
              <a:pPr/>
              <a:t>3/6/2020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C966A-A61A-504C-8524-CCEA6E08DCD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ECD3C-8B53-FE4E-B2E4-9AF1116BF4F6}" type="datetimeFigureOut">
              <a:rPr lang="en-US" smtClean="0"/>
              <a:pPr/>
              <a:t>3/6/2020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C966A-A61A-504C-8524-CCEA6E08DCD4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noatelje.it/izobrazevanje/2016102710240927/abc_filmskega_jezika/" TargetMode="External"/><Relationship Id="rId2" Type="http://schemas.openxmlformats.org/officeDocument/2006/relationships/hyperlink" Target="http://www.filmska-sola.si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olafilma.si/sl/teme/filmski-pojmovnik?p=5#row-to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tomaz.pavkovic@gmail.com" TargetMode="External"/><Relationship Id="rId2" Type="http://schemas.openxmlformats.org/officeDocument/2006/relationships/hyperlink" Target="mailto:Tomaz.pavkovic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zeni.rostohar@guest.arnes.si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u2m2fq61Nw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1486081" y="1872361"/>
            <a:ext cx="6171840" cy="160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003" tIns="40501" rIns="81003" bIns="40501" anchor="b"/>
          <a:lstStyle/>
          <a:p>
            <a:pPr defTabSz="822963">
              <a:defRPr/>
            </a:pPr>
            <a:endParaRPr lang="sl-SI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 defTabSz="822963">
              <a:defRPr/>
            </a:pPr>
            <a:endParaRPr lang="sl-SI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" name="CustomShape 2"/>
          <p:cNvSpPr/>
          <p:nvPr/>
        </p:nvSpPr>
        <p:spPr>
          <a:xfrm>
            <a:off x="1908001" y="3588841"/>
            <a:ext cx="532656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003" tIns="40501" rIns="81003" bIns="40501"/>
          <a:lstStyle/>
          <a:p>
            <a:pPr defTabSz="822963">
              <a:defRPr/>
            </a:pPr>
            <a:r>
              <a:rPr lang="sl-SI" sz="189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ABC igranega filma (B): </a:t>
            </a:r>
            <a:r>
              <a:rPr lang="sl-SI" sz="1890" b="1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delavnica igranega filma</a:t>
            </a:r>
            <a:endParaRPr lang="sl-SI" sz="1890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2963">
              <a:defRPr/>
            </a:pPr>
            <a:endParaRPr lang="sl-SI" sz="144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defTabSz="822963">
              <a:defRPr/>
            </a:pPr>
            <a:r>
              <a:rPr lang="sl-SI" sz="144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Pripravila: </a:t>
            </a:r>
            <a:r>
              <a:rPr lang="sl-SI" sz="144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Dženi</a:t>
            </a:r>
            <a:r>
              <a:rPr lang="sl-SI" sz="144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Rostohar in Tomaž Pavkovič (DZMP Krško)</a:t>
            </a:r>
          </a:p>
        </p:txBody>
      </p:sp>
      <p:pic>
        <p:nvPicPr>
          <p:cNvPr id="3076" name="Slika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721" y="4916521"/>
            <a:ext cx="1565280" cy="48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Slika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40" y="4897801"/>
            <a:ext cx="1065600" cy="51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Slika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21" y="5040361"/>
            <a:ext cx="961920" cy="23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521" y="4941001"/>
            <a:ext cx="316800" cy="42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stomShape 3"/>
          <p:cNvSpPr/>
          <p:nvPr/>
        </p:nvSpPr>
        <p:spPr>
          <a:xfrm>
            <a:off x="2144161" y="5511241"/>
            <a:ext cx="4854240" cy="23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003" tIns="40501" rIns="81003" bIns="40501"/>
          <a:lstStyle>
            <a:lvl1pPr defTabSz="906463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defTabSz="906463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defTabSz="906463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defTabSz="906463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defTabSz="906463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sl-SI" altLang="sl-SI" sz="907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Naložbo sofinancirata Evropska unija iz Evropskega socialnega sklada in Republika Slovenija.</a:t>
            </a:r>
            <a:endParaRPr lang="sl-SI" altLang="sl-SI" sz="1633">
              <a:solidFill>
                <a:srgbClr val="000000"/>
              </a:solidFill>
            </a:endParaRPr>
          </a:p>
        </p:txBody>
      </p:sp>
      <p:pic>
        <p:nvPicPr>
          <p:cNvPr id="3081" name="Slika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281" y="1860840"/>
            <a:ext cx="4623840" cy="14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1925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92696"/>
            <a:ext cx="8192910" cy="4608512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179512" y="6061184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Športno maščevanje, Jaša </a:t>
            </a:r>
            <a:r>
              <a:rPr lang="sl-SI" dirty="0"/>
              <a:t>Vodičar, Deni Može, Eva Miklavec, Ivana Jerina Rep, </a:t>
            </a:r>
            <a:r>
              <a:rPr lang="sl-SI" dirty="0" smtClean="0"/>
              <a:t>Lana Hreščak, </a:t>
            </a:r>
          </a:p>
          <a:p>
            <a:r>
              <a:rPr lang="sl-SI" dirty="0" smtClean="0"/>
              <a:t>MSFI </a:t>
            </a:r>
            <a:r>
              <a:rPr lang="sl-SI" dirty="0"/>
              <a:t>&amp; Luksuz </a:t>
            </a:r>
            <a:r>
              <a:rPr lang="sl-SI" dirty="0" smtClean="0"/>
              <a:t>produkcija, 2014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408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5" y="546056"/>
            <a:ext cx="8923127" cy="5576955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119214" y="6123011"/>
            <a:ext cx="78371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Urban, Filip Fortuna, Lucija </a:t>
            </a:r>
            <a:r>
              <a:rPr lang="sl-SI" dirty="0" err="1"/>
              <a:t>Pigl</a:t>
            </a:r>
            <a:r>
              <a:rPr lang="sl-SI" dirty="0"/>
              <a:t>, Maša Zagorc, Nataša Vidaković, Nika Petković, Luksuz produkcija, 2015</a:t>
            </a:r>
          </a:p>
        </p:txBody>
      </p:sp>
    </p:spTree>
    <p:extLst>
      <p:ext uri="{BB962C8B-B14F-4D97-AF65-F5344CB8AC3E}">
        <p14:creationId xmlns:p14="http://schemas.microsoft.com/office/powerpoint/2010/main" val="369907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Rakurz</a:t>
            </a:r>
            <a:endParaRPr lang="sl-SI" dirty="0"/>
          </a:p>
        </p:txBody>
      </p:sp>
      <p:pic>
        <p:nvPicPr>
          <p:cNvPr id="6" name="Picture 5" descr="Screen Shot 2020-03-04 at 18.29.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1268760"/>
            <a:ext cx="5105400" cy="319087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64113"/>
            <a:ext cx="5220072" cy="3262545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1259632" y="1297436"/>
            <a:ext cx="2462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 smtClean="0"/>
              <a:t>Zgornji </a:t>
            </a:r>
            <a:r>
              <a:rPr lang="sl-SI" sz="3200" dirty="0" err="1" smtClean="0"/>
              <a:t>rakurz</a:t>
            </a:r>
            <a:endParaRPr lang="sl-SI" sz="3200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5508104" y="5661248"/>
            <a:ext cx="2557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 smtClean="0"/>
              <a:t>Spodnji </a:t>
            </a:r>
            <a:r>
              <a:rPr lang="sl-SI" sz="3200" dirty="0" err="1" smtClean="0"/>
              <a:t>rakurz</a:t>
            </a:r>
            <a:endParaRPr lang="sl-SI" sz="3200" dirty="0"/>
          </a:p>
        </p:txBody>
      </p:sp>
      <p:sp>
        <p:nvSpPr>
          <p:cNvPr id="5" name="Pravokotnik 4"/>
          <p:cNvSpPr/>
          <p:nvPr/>
        </p:nvSpPr>
        <p:spPr>
          <a:xfrm>
            <a:off x="5076056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 smtClean="0"/>
              <a:t>Fotografije iz filma Urban in Adijo Luksuz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Os akcije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900" y="1417638"/>
            <a:ext cx="6372200" cy="4505145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265405" y="6236359"/>
            <a:ext cx="6592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http://www.filmska-sola.si/montaza/organizacija-prostora/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Zgodba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Identifikacija gledalca</a:t>
            </a:r>
          </a:p>
          <a:p>
            <a:r>
              <a:rPr lang="sl-SI" dirty="0" smtClean="0"/>
              <a:t>Glavni lik – lastnosti</a:t>
            </a:r>
          </a:p>
          <a:p>
            <a:r>
              <a:rPr lang="sl-SI" dirty="0" smtClean="0"/>
              <a:t>Nasprotni lik – lastnosti</a:t>
            </a:r>
          </a:p>
          <a:p>
            <a:r>
              <a:rPr lang="sl-SI" dirty="0" smtClean="0"/>
              <a:t>Cilj – ovira – konflikt 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579382" y="2112264"/>
            <a:ext cx="2097272" cy="36636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350" dirty="0"/>
          </a:p>
        </p:txBody>
      </p:sp>
      <p:sp>
        <p:nvSpPr>
          <p:cNvPr id="10" name="Pravokotnik 9"/>
          <p:cNvSpPr/>
          <p:nvPr/>
        </p:nvSpPr>
        <p:spPr>
          <a:xfrm>
            <a:off x="2789421" y="2112264"/>
            <a:ext cx="3720067" cy="36636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ravokotnik 10"/>
          <p:cNvSpPr/>
          <p:nvPr/>
        </p:nvSpPr>
        <p:spPr>
          <a:xfrm>
            <a:off x="6598829" y="2112264"/>
            <a:ext cx="2302040" cy="366367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Struktura zgodbe</a:t>
            </a:r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688604" y="4760358"/>
            <a:ext cx="1660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Zasnova, otvoritev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1842091" y="4381789"/>
            <a:ext cx="116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Konflikt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3101429" y="3526625"/>
            <a:ext cx="1608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Zaplet, akcija se stopnjuje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5140694" y="2745943"/>
            <a:ext cx="154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Višek,</a:t>
            </a:r>
          </a:p>
          <a:p>
            <a:pPr algn="ctr"/>
            <a:r>
              <a:rPr lang="sl-SI" dirty="0" smtClean="0">
                <a:solidFill>
                  <a:schemeClr val="bg1"/>
                </a:solidFill>
              </a:rPr>
              <a:t>vrh</a:t>
            </a:r>
            <a:r>
              <a:rPr lang="sl-SI" dirty="0">
                <a:solidFill>
                  <a:schemeClr val="bg1"/>
                </a:solidFill>
              </a:rPr>
              <a:t>, klimaks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7210203" y="4469484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dirty="0">
                <a:solidFill>
                  <a:schemeClr val="bg1"/>
                </a:solidFill>
              </a:rPr>
              <a:t> Zaključek, razsnova</a:t>
            </a:r>
          </a:p>
        </p:txBody>
      </p:sp>
      <p:sp>
        <p:nvSpPr>
          <p:cNvPr id="12" name="PoljeZBesedilom 11"/>
          <p:cNvSpPr txBox="1"/>
          <p:nvPr/>
        </p:nvSpPr>
        <p:spPr>
          <a:xfrm>
            <a:off x="6821496" y="3615953"/>
            <a:ext cx="1792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Razplet, razrešitev</a:t>
            </a:r>
          </a:p>
        </p:txBody>
      </p:sp>
      <p:sp>
        <p:nvSpPr>
          <p:cNvPr id="13" name="PoljeZBesedilom 12"/>
          <p:cNvSpPr txBox="1"/>
          <p:nvPr/>
        </p:nvSpPr>
        <p:spPr>
          <a:xfrm>
            <a:off x="558443" y="2125266"/>
            <a:ext cx="2097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Opis prostora, okolja, dogajanja</a:t>
            </a:r>
          </a:p>
          <a:p>
            <a:r>
              <a:rPr lang="sl-SI" dirty="0">
                <a:solidFill>
                  <a:schemeClr val="bg1"/>
                </a:solidFill>
              </a:rPr>
              <a:t>Opredelitev </a:t>
            </a:r>
            <a:r>
              <a:rPr lang="sl-SI" dirty="0" smtClean="0">
                <a:solidFill>
                  <a:schemeClr val="bg1"/>
                </a:solidFill>
              </a:rPr>
              <a:t>oseb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4" name="PoljeZBesedilom 13"/>
          <p:cNvSpPr txBox="1"/>
          <p:nvPr/>
        </p:nvSpPr>
        <p:spPr>
          <a:xfrm>
            <a:off x="641629" y="3284036"/>
            <a:ext cx="2261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Opis problemov, ovir</a:t>
            </a:r>
          </a:p>
        </p:txBody>
      </p:sp>
      <p:sp>
        <p:nvSpPr>
          <p:cNvPr id="15" name="PoljeZBesedilom 14"/>
          <p:cNvSpPr txBox="1"/>
          <p:nvPr/>
        </p:nvSpPr>
        <p:spPr>
          <a:xfrm>
            <a:off x="6578984" y="2078214"/>
            <a:ext cx="2097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Rešitev, odgovor na problem</a:t>
            </a:r>
          </a:p>
          <a:p>
            <a:endParaRPr lang="sl-SI" dirty="0">
              <a:solidFill>
                <a:schemeClr val="bg1"/>
              </a:solidFill>
            </a:endParaRPr>
          </a:p>
          <a:p>
            <a:r>
              <a:rPr lang="sl-SI" dirty="0">
                <a:solidFill>
                  <a:schemeClr val="bg1"/>
                </a:solidFill>
              </a:rPr>
              <a:t>Je </a:t>
            </a:r>
            <a:r>
              <a:rPr lang="sl-SI" dirty="0" smtClean="0">
                <a:solidFill>
                  <a:schemeClr val="bg1"/>
                </a:solidFill>
              </a:rPr>
              <a:t>presenečenje</a:t>
            </a:r>
            <a:endParaRPr lang="sl-SI" dirty="0">
              <a:solidFill>
                <a:schemeClr val="bg1"/>
              </a:solidFill>
            </a:endParaRPr>
          </a:p>
        </p:txBody>
      </p:sp>
      <p:cxnSp>
        <p:nvCxnSpPr>
          <p:cNvPr id="19" name="Raven povezovalnik 18"/>
          <p:cNvCxnSpPr/>
          <p:nvPr/>
        </p:nvCxnSpPr>
        <p:spPr>
          <a:xfrm>
            <a:off x="518336" y="5338875"/>
            <a:ext cx="8382533" cy="220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jeZBesedilom 21"/>
          <p:cNvSpPr txBox="1"/>
          <p:nvPr/>
        </p:nvSpPr>
        <p:spPr>
          <a:xfrm>
            <a:off x="1191027" y="5357349"/>
            <a:ext cx="109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>
                <a:solidFill>
                  <a:srgbClr val="002060"/>
                </a:solidFill>
              </a:rPr>
              <a:t>ZAČETEK</a:t>
            </a:r>
            <a:endParaRPr lang="sl-SI" dirty="0">
              <a:solidFill>
                <a:srgbClr val="002060"/>
              </a:solidFill>
            </a:endParaRPr>
          </a:p>
        </p:txBody>
      </p:sp>
      <p:sp>
        <p:nvSpPr>
          <p:cNvPr id="23" name="PoljeZBesedilom 22"/>
          <p:cNvSpPr txBox="1"/>
          <p:nvPr/>
        </p:nvSpPr>
        <p:spPr>
          <a:xfrm>
            <a:off x="4130657" y="5357349"/>
            <a:ext cx="1103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>
                <a:solidFill>
                  <a:srgbClr val="002060"/>
                </a:solidFill>
              </a:rPr>
              <a:t>SREDINA</a:t>
            </a:r>
            <a:endParaRPr lang="sl-SI" dirty="0">
              <a:solidFill>
                <a:srgbClr val="002060"/>
              </a:solidFill>
            </a:endParaRPr>
          </a:p>
        </p:txBody>
      </p:sp>
      <p:sp>
        <p:nvSpPr>
          <p:cNvPr id="24" name="PoljeZBesedilom 23"/>
          <p:cNvSpPr txBox="1"/>
          <p:nvPr/>
        </p:nvSpPr>
        <p:spPr>
          <a:xfrm>
            <a:off x="7238525" y="5375824"/>
            <a:ext cx="898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>
                <a:solidFill>
                  <a:srgbClr val="002060"/>
                </a:solidFill>
              </a:rPr>
              <a:t>KONEC</a:t>
            </a:r>
            <a:endParaRPr lang="sl-SI" dirty="0">
              <a:solidFill>
                <a:srgbClr val="002060"/>
              </a:solidFill>
            </a:endParaRPr>
          </a:p>
        </p:txBody>
      </p:sp>
      <p:cxnSp>
        <p:nvCxnSpPr>
          <p:cNvPr id="26" name="Raven povezovalnik 25"/>
          <p:cNvCxnSpPr/>
          <p:nvPr/>
        </p:nvCxnSpPr>
        <p:spPr>
          <a:xfrm flipV="1">
            <a:off x="853263" y="5061875"/>
            <a:ext cx="988828" cy="184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ven povezovalnik 31"/>
          <p:cNvCxnSpPr/>
          <p:nvPr/>
        </p:nvCxnSpPr>
        <p:spPr>
          <a:xfrm flipV="1">
            <a:off x="1842091" y="3326801"/>
            <a:ext cx="4473649" cy="17407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aven povezovalnik 34"/>
          <p:cNvCxnSpPr/>
          <p:nvPr/>
        </p:nvCxnSpPr>
        <p:spPr>
          <a:xfrm>
            <a:off x="6315740" y="3326801"/>
            <a:ext cx="1132367" cy="17407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aven povezovalnik 36"/>
          <p:cNvCxnSpPr/>
          <p:nvPr/>
        </p:nvCxnSpPr>
        <p:spPr>
          <a:xfrm>
            <a:off x="7448107" y="5061876"/>
            <a:ext cx="1067243" cy="92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oljeZBesedilom 41"/>
          <p:cNvSpPr txBox="1"/>
          <p:nvPr/>
        </p:nvSpPr>
        <p:spPr>
          <a:xfrm>
            <a:off x="2805367" y="2159891"/>
            <a:ext cx="2960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Obstaja ovira, kako jo preide</a:t>
            </a:r>
          </a:p>
          <a:p>
            <a:r>
              <a:rPr lang="sl-SI" dirty="0">
                <a:solidFill>
                  <a:schemeClr val="bg1"/>
                </a:solidFill>
              </a:rPr>
              <a:t>Želi nekaj doseči</a:t>
            </a:r>
          </a:p>
          <a:p>
            <a:r>
              <a:rPr lang="sl-SI" dirty="0">
                <a:solidFill>
                  <a:schemeClr val="bg1"/>
                </a:solidFill>
              </a:rPr>
              <a:t>Reševanje problema</a:t>
            </a:r>
          </a:p>
        </p:txBody>
      </p:sp>
    </p:spTree>
    <p:extLst>
      <p:ext uri="{BB962C8B-B14F-4D97-AF65-F5344CB8AC3E}">
        <p14:creationId xmlns:p14="http://schemas.microsoft.com/office/powerpoint/2010/main" val="332103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006678"/>
              </p:ext>
            </p:extLst>
          </p:nvPr>
        </p:nvGraphicFramePr>
        <p:xfrm>
          <a:off x="107504" y="908720"/>
          <a:ext cx="8892480" cy="5184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63736">
                  <a:extLst>
                    <a:ext uri="{9D8B030D-6E8A-4147-A177-3AD203B41FA5}">
                      <a16:colId xmlns:a16="http://schemas.microsoft.com/office/drawing/2014/main" val="838149726"/>
                    </a:ext>
                  </a:extLst>
                </a:gridCol>
                <a:gridCol w="2964372">
                  <a:extLst>
                    <a:ext uri="{9D8B030D-6E8A-4147-A177-3AD203B41FA5}">
                      <a16:colId xmlns:a16="http://schemas.microsoft.com/office/drawing/2014/main" val="2330797245"/>
                    </a:ext>
                  </a:extLst>
                </a:gridCol>
                <a:gridCol w="2964372">
                  <a:extLst>
                    <a:ext uri="{9D8B030D-6E8A-4147-A177-3AD203B41FA5}">
                      <a16:colId xmlns:a16="http://schemas.microsoft.com/office/drawing/2014/main" val="104598800"/>
                    </a:ext>
                  </a:extLst>
                </a:gridCol>
              </a:tblGrid>
              <a:tr h="17045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3200" b="0" dirty="0">
                          <a:effectLst/>
                        </a:rPr>
                        <a:t>Začetek</a:t>
                      </a:r>
                      <a:endParaRPr lang="sl-SI" sz="3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0" marR="618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3200" b="0" dirty="0">
                          <a:effectLst/>
                        </a:rPr>
                        <a:t>Spor, konflikt</a:t>
                      </a:r>
                      <a:endParaRPr lang="sl-SI" sz="3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0" marR="618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3200" b="0" dirty="0">
                          <a:effectLst/>
                        </a:rPr>
                        <a:t>Razraščanje, stopnjevanje konflikta</a:t>
                      </a:r>
                      <a:endParaRPr lang="sl-SI" sz="3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0" marR="6185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330719"/>
                  </a:ext>
                </a:extLst>
              </a:tr>
              <a:tr h="1093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000" dirty="0">
                          <a:effectLst/>
                        </a:rPr>
                        <a:t> </a:t>
                      </a:r>
                      <a:endParaRPr lang="sl-SI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0" marR="6185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000" dirty="0">
                          <a:effectLst/>
                        </a:rPr>
                        <a:t> </a:t>
                      </a:r>
                      <a:endParaRPr lang="sl-SI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0" marR="6185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000" dirty="0">
                          <a:effectLst/>
                        </a:rPr>
                        <a:t> </a:t>
                      </a:r>
                      <a:endParaRPr lang="sl-SI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0" marR="6185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279159"/>
                  </a:ext>
                </a:extLst>
              </a:tr>
              <a:tr h="1232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3200" b="0" dirty="0">
                          <a:effectLst/>
                        </a:rPr>
                        <a:t>Vrhunec</a:t>
                      </a:r>
                      <a:endParaRPr lang="sl-SI" sz="3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0" marR="618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3200" b="0" dirty="0">
                          <a:solidFill>
                            <a:schemeClr val="tx1"/>
                          </a:solidFill>
                          <a:effectLst/>
                        </a:rPr>
                        <a:t>Razrešitev, razplet</a:t>
                      </a:r>
                      <a:endParaRPr lang="sl-SI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0" marR="618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3200" b="0" dirty="0">
                          <a:solidFill>
                            <a:schemeClr val="tx1"/>
                          </a:solidFill>
                          <a:effectLst/>
                        </a:rPr>
                        <a:t>Konec</a:t>
                      </a:r>
                      <a:endParaRPr lang="sl-SI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0" marR="6185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83859"/>
                  </a:ext>
                </a:extLst>
              </a:tr>
              <a:tr h="1154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000" dirty="0">
                          <a:effectLst/>
                        </a:rPr>
                        <a:t> </a:t>
                      </a:r>
                      <a:endParaRPr lang="sl-SI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0" marR="6185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000" dirty="0">
                          <a:effectLst/>
                        </a:rPr>
                        <a:t> </a:t>
                      </a:r>
                      <a:endParaRPr lang="sl-SI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0" marR="6185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000" dirty="0">
                          <a:effectLst/>
                        </a:rPr>
                        <a:t> </a:t>
                      </a:r>
                      <a:endParaRPr lang="sl-SI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0" marR="6185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3078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65150" y="157444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189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Pozor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Snemanje: število kadrov, različni plani</a:t>
            </a:r>
          </a:p>
          <a:p>
            <a:r>
              <a:rPr lang="sl-SI" dirty="0" smtClean="0"/>
              <a:t>Zoom – nenaraven, prepovemo </a:t>
            </a:r>
            <a:r>
              <a:rPr lang="sl-SI" dirty="0" smtClean="0">
                <a:sym typeface="Wingdings" panose="05000000000000000000" pitchFamily="2" charset="2"/>
              </a:rPr>
              <a:t></a:t>
            </a:r>
            <a:endParaRPr lang="sl-SI" dirty="0" smtClean="0"/>
          </a:p>
          <a:p>
            <a:r>
              <a:rPr lang="sl-SI" smtClean="0"/>
              <a:t>Avtomatske nastavitve</a:t>
            </a:r>
            <a:endParaRPr lang="sl-SI" dirty="0" smtClean="0"/>
          </a:p>
          <a:p>
            <a:r>
              <a:rPr lang="sl-SI" dirty="0" smtClean="0"/>
              <a:t>Snemanje proti oknu</a:t>
            </a:r>
          </a:p>
          <a:p>
            <a:r>
              <a:rPr lang="sl-SI" dirty="0" smtClean="0"/>
              <a:t>Ureditev materiala iz kamer in fotoaparatov – MAPE</a:t>
            </a:r>
          </a:p>
          <a:p>
            <a:r>
              <a:rPr lang="sl-SI" dirty="0" smtClean="0"/>
              <a:t>Imena datotek – učenci: Moj film, scenarij …</a:t>
            </a:r>
          </a:p>
          <a:p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4214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Fotografije so iz filmov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472608"/>
          </a:xfrm>
        </p:spPr>
        <p:txBody>
          <a:bodyPr>
            <a:normAutofit fontScale="77500" lnSpcReduction="20000"/>
          </a:bodyPr>
          <a:lstStyle/>
          <a:p>
            <a:r>
              <a:rPr lang="sl-SI" dirty="0"/>
              <a:t>Vojna šaha, Kajetan Voglar, Lenart Voglar, Domen Cedilnik, Urban Cedilnik, Luksuz produkcija, 2012</a:t>
            </a:r>
          </a:p>
          <a:p>
            <a:r>
              <a:rPr lang="sl-SI" dirty="0" smtClean="0"/>
              <a:t>Ian</a:t>
            </a:r>
            <a:r>
              <a:rPr lang="sl-SI" dirty="0"/>
              <a:t>, </a:t>
            </a:r>
            <a:r>
              <a:rPr lang="sl-SI" dirty="0" smtClean="0"/>
              <a:t>Sara Možic, Luksuz produkcija, 2013</a:t>
            </a:r>
            <a:endParaRPr lang="sl-SI" dirty="0"/>
          </a:p>
          <a:p>
            <a:r>
              <a:rPr lang="sl-SI" dirty="0"/>
              <a:t>Športno maščevanje, Jaša Vodičar, Deni Može, Eva Miklavec, Ivana Jerina Rep, Lana Hreščak, MSFI &amp; Luksuz produkcija, 2014</a:t>
            </a:r>
          </a:p>
          <a:p>
            <a:r>
              <a:rPr lang="sl-SI" dirty="0" smtClean="0"/>
              <a:t>Urban</a:t>
            </a:r>
            <a:r>
              <a:rPr lang="sl-SI" dirty="0"/>
              <a:t>, Filip Fortuna, Lucija </a:t>
            </a:r>
            <a:r>
              <a:rPr lang="sl-SI" dirty="0" err="1"/>
              <a:t>Pigl</a:t>
            </a:r>
            <a:r>
              <a:rPr lang="sl-SI" dirty="0"/>
              <a:t>, Maša Zagorc, Nataša Vidaković, Nika Petković, Luksuz produkcija, 2015</a:t>
            </a:r>
          </a:p>
          <a:p>
            <a:r>
              <a:rPr lang="sl-SI" dirty="0" smtClean="0"/>
              <a:t>Adijo </a:t>
            </a:r>
            <a:r>
              <a:rPr lang="sl-SI" dirty="0"/>
              <a:t>Luksuz, </a:t>
            </a:r>
            <a:r>
              <a:rPr lang="sl-SI" dirty="0" smtClean="0"/>
              <a:t>Domen </a:t>
            </a:r>
            <a:r>
              <a:rPr lang="sl-SI" dirty="0"/>
              <a:t>in </a:t>
            </a:r>
            <a:r>
              <a:rPr lang="sl-SI" dirty="0" smtClean="0"/>
              <a:t>Urban </a:t>
            </a:r>
            <a:r>
              <a:rPr lang="sl-SI" dirty="0"/>
              <a:t>Cedilnika</a:t>
            </a:r>
            <a:r>
              <a:rPr lang="sl-SI" dirty="0" smtClean="0"/>
              <a:t>, Luksuz produkcija, 2017</a:t>
            </a:r>
          </a:p>
          <a:p>
            <a:r>
              <a:rPr lang="sl-SI" dirty="0" smtClean="0"/>
              <a:t>Ženska in </a:t>
            </a:r>
            <a:r>
              <a:rPr lang="sl-SI" dirty="0" err="1" smtClean="0"/>
              <a:t>zombijka</a:t>
            </a:r>
            <a:r>
              <a:rPr lang="sl-SI" dirty="0"/>
              <a:t>, Špela Hudorovac, Nik </a:t>
            </a:r>
            <a:r>
              <a:rPr lang="sl-SI" dirty="0" err="1"/>
              <a:t>Hajsinger</a:t>
            </a:r>
            <a:r>
              <a:rPr lang="sl-SI" dirty="0"/>
              <a:t>, </a:t>
            </a:r>
            <a:r>
              <a:rPr lang="sl-SI" dirty="0" err="1"/>
              <a:t>Tiven</a:t>
            </a:r>
            <a:r>
              <a:rPr lang="sl-SI" dirty="0"/>
              <a:t> </a:t>
            </a:r>
            <a:r>
              <a:rPr lang="sl-SI" dirty="0" err="1"/>
              <a:t>Jerele</a:t>
            </a:r>
            <a:r>
              <a:rPr lang="sl-SI" dirty="0"/>
              <a:t>, Mia </a:t>
            </a:r>
            <a:r>
              <a:rPr lang="sl-SI" dirty="0" smtClean="0"/>
              <a:t>Koprivnik, Galerija Božidar Jakac in Luksuz produkcija, 2018</a:t>
            </a:r>
          </a:p>
          <a:p>
            <a:r>
              <a:rPr lang="sl-SI" dirty="0"/>
              <a:t>Zaljubljeni problem, Lina </a:t>
            </a:r>
            <a:r>
              <a:rPr lang="sl-SI" dirty="0" err="1"/>
              <a:t>Šoper</a:t>
            </a:r>
            <a:r>
              <a:rPr lang="sl-SI" dirty="0"/>
              <a:t> Rijavec, Vili </a:t>
            </a:r>
            <a:r>
              <a:rPr lang="sl-SI" dirty="0" err="1"/>
              <a:t>Šoper</a:t>
            </a:r>
            <a:r>
              <a:rPr lang="sl-SI" dirty="0"/>
              <a:t> Rijavec, Luka </a:t>
            </a:r>
            <a:r>
              <a:rPr lang="sl-SI" dirty="0" smtClean="0"/>
              <a:t>Ščuka, luksuz produkcija, 2019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92525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Spletni viri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2"/>
              </a:rPr>
              <a:t>http://</a:t>
            </a:r>
            <a:r>
              <a:rPr lang="sl-SI" dirty="0" smtClean="0">
                <a:solidFill>
                  <a:schemeClr val="accent5">
                    <a:lumMod val="60000"/>
                    <a:lumOff val="40000"/>
                  </a:schemeClr>
                </a:solidFill>
                <a:hlinkClick r:id="rId2"/>
              </a:rPr>
              <a:t>www.filmska-sola.si</a:t>
            </a:r>
            <a:endParaRPr lang="sl-SI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sl-SI" dirty="0">
                <a:hlinkClick r:id="rId3"/>
              </a:rPr>
              <a:t>https://www.kinoatelje.it/izobrazevanje/2016102710240927/abc_filmskega_jezika</a:t>
            </a:r>
            <a:r>
              <a:rPr lang="sl-SI" dirty="0" smtClean="0">
                <a:hlinkClick r:id="rId3"/>
              </a:rPr>
              <a:t>/</a:t>
            </a:r>
            <a:endParaRPr lang="sl-SI" dirty="0" smtClean="0"/>
          </a:p>
          <a:p>
            <a:r>
              <a:rPr lang="sl-SI" dirty="0">
                <a:hlinkClick r:id="rId4"/>
              </a:rPr>
              <a:t>http://</a:t>
            </a:r>
            <a:r>
              <a:rPr lang="sl-SI" dirty="0" smtClean="0">
                <a:hlinkClick r:id="rId4"/>
              </a:rPr>
              <a:t>www.solafilma.si/sl/teme/filmski-pojmovnik?p=5#row-top</a:t>
            </a:r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5724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l-SI" dirty="0" smtClean="0"/>
              <a:t>Tomaž Pavkovič</a:t>
            </a:r>
          </a:p>
          <a:p>
            <a:pPr>
              <a:buNone/>
            </a:pPr>
            <a:r>
              <a:rPr lang="sl-SI" dirty="0" smtClean="0"/>
              <a:t>Dženi Rostohar</a:t>
            </a:r>
          </a:p>
          <a:p>
            <a:pPr>
              <a:buNone/>
            </a:pPr>
            <a:endParaRPr lang="sl-SI" dirty="0" smtClean="0"/>
          </a:p>
          <a:p>
            <a:pPr>
              <a:buNone/>
            </a:pPr>
            <a:r>
              <a:rPr lang="sl-SI" dirty="0" smtClean="0"/>
              <a:t>Društvo zaveznikov mehkega pristanka Krško, Luksuz produkcija</a:t>
            </a:r>
          </a:p>
          <a:p>
            <a:pPr>
              <a:buNone/>
            </a:pPr>
            <a:endParaRPr lang="sl-SI" dirty="0" smtClean="0"/>
          </a:p>
          <a:p>
            <a:pPr>
              <a:buNone/>
            </a:pPr>
            <a:r>
              <a:rPr lang="sl-SI" sz="1400" dirty="0" smtClean="0"/>
              <a:t>  </a:t>
            </a:r>
          </a:p>
          <a:p>
            <a:pPr>
              <a:buNone/>
            </a:pPr>
            <a:r>
              <a:rPr lang="sl-SI" dirty="0" smtClean="0"/>
              <a:t>OŠ Sava Kladnika Sevnica</a:t>
            </a:r>
          </a:p>
          <a:p>
            <a:pPr>
              <a:buNone/>
            </a:pPr>
            <a:r>
              <a:rPr lang="sl-SI" dirty="0" smtClean="0"/>
              <a:t>OŠ Leskovec pri Krškem</a:t>
            </a:r>
            <a:endParaRPr lang="sl-SI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733800" y="609600"/>
            <a:ext cx="5105400" cy="1676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65" b="0" i="0" u="none" strike="noStrike" kern="1200" cap="none" spc="0" normalizeH="0" baseline="0" noProof="0" dirty="0" smtClean="0">
                <a:ln>
                  <a:solidFill>
                    <a:srgbClr val="3366FF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3366FF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/>
              </a:rPr>
              <a:t>t</a:t>
            </a:r>
            <a:r>
              <a:rPr kumimoji="0" lang="sl-SI" sz="3200" b="0" i="0" u="none" strike="noStrike" kern="1200" cap="none" spc="0" normalizeH="0" baseline="0" noProof="0" dirty="0" smtClean="0">
                <a:ln>
                  <a:solidFill>
                    <a:srgbClr val="3366FF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/>
              </a:rPr>
              <a:t>omaz.pavkovic@gmail.com</a:t>
            </a:r>
            <a:endParaRPr kumimoji="0" lang="sl-SI" sz="3200" b="0" i="0" u="none" strike="noStrike" kern="1200" cap="none" spc="0" normalizeH="0" baseline="0" noProof="0" dirty="0" smtClean="0">
              <a:ln>
                <a:solidFill>
                  <a:srgbClr val="3366FF"/>
                </a:solidFill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l-SI" sz="3200" dirty="0" smtClean="0">
                <a:ln>
                  <a:solidFill>
                    <a:srgbClr val="3366FF"/>
                  </a:solidFill>
                </a:ln>
                <a:solidFill>
                  <a:schemeClr val="accent1"/>
                </a:solidFill>
              </a:rPr>
              <a:t> </a:t>
            </a:r>
            <a:endParaRPr kumimoji="0" lang="sl-SI" sz="1429" b="0" i="0" u="none" strike="noStrike" kern="1200" cap="none" spc="0" normalizeH="0" baseline="0" noProof="0" dirty="0" smtClean="0">
              <a:ln>
                <a:solidFill>
                  <a:srgbClr val="3366FF"/>
                </a:solidFill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3366FF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/>
              </a:rPr>
              <a:t>d</a:t>
            </a:r>
            <a:r>
              <a:rPr kumimoji="0" lang="sl-SI" sz="3200" b="0" i="0" u="none" strike="noStrike" kern="1200" cap="none" spc="0" normalizeH="0" baseline="0" noProof="0" dirty="0" smtClean="0">
                <a:ln>
                  <a:solidFill>
                    <a:srgbClr val="3366FF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/>
              </a:rPr>
              <a:t>zeni.rostohar@guest.arnes.si</a:t>
            </a:r>
            <a:endParaRPr kumimoji="0" lang="sl-SI" sz="3200" b="0" i="0" u="none" strike="noStrike" kern="1200" cap="none" spc="0" normalizeH="0" baseline="0" noProof="0" dirty="0" smtClean="0">
              <a:ln>
                <a:solidFill>
                  <a:srgbClr val="3366FF"/>
                </a:solidFill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l-SI" sz="3200" b="0" i="0" u="none" strike="noStrike" kern="1200" cap="none" spc="0" normalizeH="0" baseline="0" noProof="0" dirty="0" smtClean="0">
              <a:ln>
                <a:solidFill>
                  <a:srgbClr val="3366FF"/>
                </a:solidFill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l-SI" sz="3200" b="0" i="0" u="none" strike="noStrike" kern="1200" cap="none" spc="0" normalizeH="0" baseline="0" noProof="0" dirty="0" smtClean="0">
              <a:ln>
                <a:solidFill>
                  <a:srgbClr val="3366FF"/>
                </a:solidFill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962400" y="4229100"/>
            <a:ext cx="4953000" cy="685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65" b="0" i="0" u="none" strike="noStrike" kern="1200" cap="none" spc="0" normalizeH="0" baseline="0" noProof="0" dirty="0" smtClean="0">
                <a:ln>
                  <a:solidFill>
                    <a:srgbClr val="3366FF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3366FF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/>
              </a:rPr>
              <a:t>Luksuz.produkcija</a:t>
            </a:r>
            <a:r>
              <a:rPr kumimoji="0" lang="sl-SI" sz="3200" b="0" i="0" u="none" strike="noStrike" kern="1200" cap="none" spc="0" normalizeH="0" baseline="0" noProof="0" dirty="0" smtClean="0">
                <a:ln>
                  <a:solidFill>
                    <a:srgbClr val="3366FF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/>
              </a:rPr>
              <a:t>@gmail.com</a:t>
            </a:r>
            <a:endParaRPr kumimoji="0" lang="sl-SI" sz="3200" b="0" i="0" u="none" strike="noStrike" kern="1200" cap="none" spc="0" normalizeH="0" baseline="0" noProof="0" dirty="0" smtClean="0">
              <a:ln>
                <a:solidFill>
                  <a:srgbClr val="3366FF"/>
                </a:solidFill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Viri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/>
              <a:t>Poglej si z novimi očmi 2, </a:t>
            </a:r>
            <a:r>
              <a:rPr lang="sl-SI" dirty="0"/>
              <a:t>Vodnik za poučevanje najstnikov o filmu in televiziji, namenjen vzgojiteljem, učiteljem in staršem, </a:t>
            </a:r>
            <a:r>
              <a:rPr lang="pl-PL" dirty="0"/>
              <a:t>Slovenska kinoteka, Umco, 2006 </a:t>
            </a:r>
          </a:p>
          <a:p>
            <a:r>
              <a:rPr lang="sl-SI" dirty="0" smtClean="0"/>
              <a:t>130 </a:t>
            </a:r>
            <a:r>
              <a:rPr lang="sl-SI" dirty="0"/>
              <a:t>projektov za uvod v snemanje </a:t>
            </a:r>
            <a:r>
              <a:rPr lang="sl-SI" dirty="0" smtClean="0"/>
              <a:t>filmov, </a:t>
            </a:r>
            <a:r>
              <a:rPr lang="sl-SI" dirty="0" err="1" smtClean="0"/>
              <a:t>Elliot</a:t>
            </a:r>
            <a:r>
              <a:rPr lang="sl-SI" dirty="0" smtClean="0"/>
              <a:t> </a:t>
            </a:r>
            <a:r>
              <a:rPr lang="sl-SI" dirty="0" err="1" smtClean="0"/>
              <a:t>Grove</a:t>
            </a:r>
            <a:r>
              <a:rPr lang="sl-SI" dirty="0" smtClean="0"/>
              <a:t>, </a:t>
            </a:r>
            <a:r>
              <a:rPr lang="pl-PL" dirty="0"/>
              <a:t>Slovenska kinoteka, Umco, </a:t>
            </a:r>
            <a:r>
              <a:rPr lang="pl-PL" dirty="0" smtClean="0"/>
              <a:t>2010</a:t>
            </a:r>
            <a:endParaRPr lang="sl-SI" dirty="0"/>
          </a:p>
          <a:p>
            <a:r>
              <a:rPr lang="pl-PL" dirty="0" smtClean="0"/>
              <a:t>Filmski pojmovnik za mlade, Stojan PelkoAristej, 2014</a:t>
            </a:r>
          </a:p>
          <a:p>
            <a:r>
              <a:rPr lang="pl-PL" dirty="0" smtClean="0"/>
              <a:t>Naj se vidi, priročnik za dokumentariste, Boris Petkovič, Julij Zornik et al, Društvo zaveznikov mehkega pristanka, 2014 </a:t>
            </a:r>
            <a:endParaRPr lang="pl-PL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6220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Trije poskusi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0000" lnSpcReduction="20000"/>
          </a:bodyPr>
          <a:lstStyle/>
          <a:p>
            <a:r>
              <a:rPr lang="sl-SI" altLang="sl-SI" dirty="0" smtClean="0"/>
              <a:t>Oblikovanje </a:t>
            </a:r>
            <a:r>
              <a:rPr lang="sl-SI" altLang="sl-SI" b="1" dirty="0">
                <a:solidFill>
                  <a:srgbClr val="FFFF00"/>
                </a:solidFill>
              </a:rPr>
              <a:t>ideje</a:t>
            </a:r>
            <a:r>
              <a:rPr lang="sl-SI" altLang="sl-SI" dirty="0"/>
              <a:t> za kratek prizor in </a:t>
            </a:r>
            <a:r>
              <a:rPr lang="sl-SI" altLang="sl-SI" dirty="0" smtClean="0"/>
              <a:t>snemanje</a:t>
            </a:r>
          </a:p>
          <a:p>
            <a:r>
              <a:rPr lang="sl-SI" altLang="sl-SI" dirty="0" smtClean="0"/>
              <a:t>V </a:t>
            </a:r>
            <a:r>
              <a:rPr lang="sl-SI" altLang="sl-SI" dirty="0"/>
              <a:t>skupini napišite </a:t>
            </a:r>
            <a:r>
              <a:rPr lang="sl-SI" altLang="sl-SI" dirty="0" smtClean="0"/>
              <a:t>dogodek. </a:t>
            </a:r>
            <a:r>
              <a:rPr lang="sl-SI" altLang="sl-SI" dirty="0"/>
              <a:t>V prizoru glavni lik oz. več njih poskuša doseči nek preprost cilj (najti WC, prižgati projektor, si vzeti čas za pavzo ...). </a:t>
            </a:r>
            <a:r>
              <a:rPr lang="sl-SI" altLang="sl-SI" dirty="0" smtClean="0"/>
              <a:t/>
            </a:r>
            <a:br>
              <a:rPr lang="sl-SI" altLang="sl-SI" dirty="0" smtClean="0"/>
            </a:br>
            <a:r>
              <a:rPr lang="sl-SI" altLang="sl-SI" dirty="0" smtClean="0"/>
              <a:t>Ta </a:t>
            </a:r>
            <a:r>
              <a:rPr lang="sl-SI" altLang="sl-SI" dirty="0"/>
              <a:t>cilj skuša doseči na </a:t>
            </a:r>
            <a:r>
              <a:rPr lang="sl-SI" altLang="sl-SI" b="1" dirty="0">
                <a:solidFill>
                  <a:srgbClr val="FFFF00"/>
                </a:solidFill>
              </a:rPr>
              <a:t>tri različne načine</a:t>
            </a:r>
            <a:r>
              <a:rPr lang="sl-SI" altLang="sl-SI" dirty="0"/>
              <a:t>. </a:t>
            </a:r>
            <a:r>
              <a:rPr lang="sl-SI" altLang="sl-SI" dirty="0" smtClean="0"/>
              <a:t/>
            </a:r>
            <a:br>
              <a:rPr lang="sl-SI" altLang="sl-SI" dirty="0" smtClean="0"/>
            </a:br>
            <a:r>
              <a:rPr lang="sl-SI" altLang="sl-SI" dirty="0" smtClean="0"/>
              <a:t>Prva </a:t>
            </a:r>
            <a:r>
              <a:rPr lang="sl-SI" altLang="sl-SI" dirty="0"/>
              <a:t>dva načina naj bosta </a:t>
            </a:r>
            <a:r>
              <a:rPr lang="sl-SI" altLang="sl-SI" dirty="0" smtClean="0"/>
              <a:t>neuspešna, </a:t>
            </a:r>
            <a:r>
              <a:rPr lang="sl-SI" altLang="sl-SI" dirty="0"/>
              <a:t>zadnji pa bo sicer </a:t>
            </a:r>
            <a:r>
              <a:rPr lang="sl-SI" altLang="sl-SI" dirty="0" smtClean="0"/>
              <a:t>uspešen, </a:t>
            </a:r>
            <a:r>
              <a:rPr lang="sl-SI" altLang="sl-SI" dirty="0"/>
              <a:t>a nekaj vseeno ne bo tako kot je lik pričakoval. </a:t>
            </a:r>
            <a:br>
              <a:rPr lang="sl-SI" altLang="sl-SI" dirty="0"/>
            </a:br>
            <a:r>
              <a:rPr lang="sl-SI" altLang="sl-SI" dirty="0" smtClean="0"/>
              <a:t>Ostale </a:t>
            </a:r>
            <a:r>
              <a:rPr lang="sl-SI" altLang="sl-SI" dirty="0"/>
              <a:t>osebe </a:t>
            </a:r>
            <a:r>
              <a:rPr lang="sl-SI" altLang="sl-SI" dirty="0" smtClean="0"/>
              <a:t>mu lahko mečejo </a:t>
            </a:r>
            <a:r>
              <a:rPr lang="sl-SI" altLang="sl-SI" dirty="0"/>
              <a:t>polena pod noge. </a:t>
            </a:r>
            <a:endParaRPr lang="sl-SI" altLang="sl-SI" dirty="0" smtClean="0"/>
          </a:p>
          <a:p>
            <a:r>
              <a:rPr lang="sl-SI" altLang="sl-SI" dirty="0" smtClean="0"/>
              <a:t>Idejo </a:t>
            </a:r>
            <a:r>
              <a:rPr lang="sl-SI" altLang="sl-SI" dirty="0"/>
              <a:t>za dogodek preoblikujte v </a:t>
            </a:r>
            <a:r>
              <a:rPr lang="sl-SI" altLang="sl-SI" b="1" dirty="0">
                <a:solidFill>
                  <a:srgbClr val="FFFF00"/>
                </a:solidFill>
              </a:rPr>
              <a:t>scenarij</a:t>
            </a:r>
            <a:r>
              <a:rPr lang="sl-SI" altLang="sl-SI" dirty="0"/>
              <a:t> tako, da ne bo nihče od likov govoril. V scenariju se tudi izogibajte </a:t>
            </a:r>
            <a:r>
              <a:rPr lang="sl-SI" altLang="sl-SI" dirty="0" smtClean="0"/>
              <a:t>pridevnikov</a:t>
            </a:r>
            <a:r>
              <a:rPr lang="sl-SI" altLang="sl-SI" dirty="0"/>
              <a:t>. Razmerja med liki naj bodo razviden iz akcije oz. </a:t>
            </a:r>
            <a:r>
              <a:rPr lang="sl-SI" altLang="sl-SI" dirty="0" smtClean="0"/>
              <a:t>situacije. </a:t>
            </a:r>
          </a:p>
          <a:p>
            <a:r>
              <a:rPr lang="sl-SI" altLang="sl-SI" dirty="0" smtClean="0"/>
              <a:t>V </a:t>
            </a:r>
            <a:r>
              <a:rPr lang="sl-SI" altLang="sl-SI" dirty="0"/>
              <a:t>skupini izdelajte </a:t>
            </a:r>
            <a:r>
              <a:rPr lang="sl-SI" altLang="sl-SI" b="1" dirty="0" err="1" smtClean="0">
                <a:solidFill>
                  <a:srgbClr val="FFFF00"/>
                </a:solidFill>
              </a:rPr>
              <a:t>zgodboris</a:t>
            </a:r>
            <a:r>
              <a:rPr lang="sl-SI" altLang="sl-SI" dirty="0" smtClean="0"/>
              <a:t>.</a:t>
            </a:r>
          </a:p>
          <a:p>
            <a:r>
              <a:rPr lang="sl-SI" altLang="sl-SI" dirty="0" smtClean="0"/>
              <a:t>Predvidevajte, da gre za film dolžine </a:t>
            </a:r>
            <a:r>
              <a:rPr lang="sl-SI" altLang="sl-SI" b="1" dirty="0" smtClean="0">
                <a:solidFill>
                  <a:srgbClr val="FFFF00"/>
                </a:solidFill>
              </a:rPr>
              <a:t>do 3 </a:t>
            </a:r>
            <a:r>
              <a:rPr lang="sl-SI" altLang="sl-SI" b="1" dirty="0">
                <a:solidFill>
                  <a:srgbClr val="FFFF00"/>
                </a:solidFill>
              </a:rPr>
              <a:t>minut</a:t>
            </a:r>
            <a:r>
              <a:rPr lang="sl-SI" altLang="sl-SI" dirty="0" smtClean="0"/>
              <a:t>.</a:t>
            </a:r>
          </a:p>
          <a:p>
            <a:r>
              <a:rPr lang="sl-SI" altLang="sl-SI" dirty="0" smtClean="0"/>
              <a:t>Snemanje – glede na svoje prejšnje izkušnje uporabljajte avtomatske oziroma ročne nastavitve (nastavitev </a:t>
            </a:r>
            <a:r>
              <a:rPr lang="sl-SI" altLang="sl-SI" dirty="0"/>
              <a:t>beline </a:t>
            </a:r>
            <a:r>
              <a:rPr lang="sl-SI" altLang="sl-SI" dirty="0" smtClean="0"/>
              <a:t>WB </a:t>
            </a:r>
            <a:r>
              <a:rPr lang="sl-SI" altLang="sl-SI" dirty="0"/>
              <a:t>– </a:t>
            </a:r>
            <a:r>
              <a:rPr lang="sl-SI" altLang="sl-SI" dirty="0" err="1"/>
              <a:t>white</a:t>
            </a:r>
            <a:r>
              <a:rPr lang="sl-SI" altLang="sl-SI" dirty="0"/>
              <a:t> </a:t>
            </a:r>
            <a:r>
              <a:rPr lang="sl-SI" altLang="sl-SI" dirty="0" smtClean="0"/>
              <a:t>balance, ostrenje – </a:t>
            </a:r>
            <a:r>
              <a:rPr lang="sl-SI" altLang="sl-SI" dirty="0" err="1" smtClean="0"/>
              <a:t>focus</a:t>
            </a:r>
            <a:r>
              <a:rPr lang="sl-SI" altLang="sl-SI" dirty="0" smtClean="0"/>
              <a:t> MF, AF …)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4560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 filmu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Umetnost</a:t>
            </a:r>
          </a:p>
          <a:p>
            <a:r>
              <a:rPr lang="sl-SI" dirty="0" smtClean="0"/>
              <a:t>Kaj vemo?</a:t>
            </a:r>
          </a:p>
          <a:p>
            <a:r>
              <a:rPr lang="sl-SI" dirty="0" smtClean="0"/>
              <a:t>Kako nastane?</a:t>
            </a:r>
            <a:endParaRPr lang="sl-SI" dirty="0"/>
          </a:p>
        </p:txBody>
      </p:sp>
      <p:pic>
        <p:nvPicPr>
          <p:cNvPr id="4" name="Picture 3" descr="pir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3319462"/>
            <a:ext cx="6019800" cy="3386138"/>
          </a:xfrm>
          <a:prstGeom prst="rect">
            <a:avLst/>
          </a:prstGeom>
        </p:spPr>
      </p:pic>
      <p:pic>
        <p:nvPicPr>
          <p:cNvPr id="5" name="Picture 4" descr="IMG_187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1417638"/>
            <a:ext cx="4000500" cy="2253803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475744" y="6231215"/>
            <a:ext cx="2635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Fotografije iz DZMP arhiva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Vrste filma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Animirani</a:t>
            </a:r>
          </a:p>
          <a:p>
            <a:r>
              <a:rPr lang="sl-SI" dirty="0" smtClean="0"/>
              <a:t>Igrani</a:t>
            </a:r>
          </a:p>
          <a:p>
            <a:r>
              <a:rPr lang="sl-SI" dirty="0" smtClean="0"/>
              <a:t>Dokumentarni</a:t>
            </a:r>
          </a:p>
          <a:p>
            <a:endParaRPr lang="sl-SI" dirty="0"/>
          </a:p>
        </p:txBody>
      </p:sp>
      <p:pic>
        <p:nvPicPr>
          <p:cNvPr id="4" name="Picture 3" descr="Screen Shot 2020-03-04 at 18.26.45.png"/>
          <p:cNvPicPr>
            <a:picLocks noChangeAspect="1"/>
          </p:cNvPicPr>
          <p:nvPr/>
        </p:nvPicPr>
        <p:blipFill>
          <a:blip r:embed="rId2"/>
          <a:srcRect t="6976" b="7631"/>
          <a:stretch>
            <a:fillRect/>
          </a:stretch>
        </p:blipFill>
        <p:spPr>
          <a:xfrm>
            <a:off x="3505200" y="1219200"/>
            <a:ext cx="5425440" cy="2895600"/>
          </a:xfrm>
          <a:prstGeom prst="rect">
            <a:avLst/>
          </a:prstGeom>
        </p:spPr>
      </p:pic>
      <p:pic>
        <p:nvPicPr>
          <p:cNvPr id="5" name="Picture 4" descr="Screen Shot 2020-03-04 at 18.35.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657600"/>
            <a:ext cx="4800600" cy="3000375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5231358" y="6207403"/>
            <a:ext cx="3699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Fotografije iz filma Ian in Adijo Luksuz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7244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Žanri</a:t>
            </a:r>
            <a:endParaRPr lang="sl-SI" dirty="0"/>
          </a:p>
        </p:txBody>
      </p:sp>
      <p:pic>
        <p:nvPicPr>
          <p:cNvPr id="4" name="Content Placeholder 3" descr="Screen Shot 2020-03-04 at 18.22.35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822" r="-6822"/>
          <a:stretch>
            <a:fillRect/>
          </a:stretch>
        </p:blipFill>
        <p:spPr>
          <a:xfrm>
            <a:off x="79701" y="1916832"/>
            <a:ext cx="4778314" cy="262788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89040"/>
            <a:ext cx="4226362" cy="264147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41" y="1111691"/>
            <a:ext cx="4288035" cy="2680022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359014" y="6416929"/>
            <a:ext cx="7082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Fotografije filmov Ženska in </a:t>
            </a:r>
            <a:r>
              <a:rPr lang="sl-SI" dirty="0" err="1" smtClean="0"/>
              <a:t>zombijka</a:t>
            </a:r>
            <a:r>
              <a:rPr lang="sl-SI" dirty="0" smtClean="0"/>
              <a:t>, Vojna šaha in Zaljubljeni problem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Kader</a:t>
            </a:r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457200" y="1700808"/>
            <a:ext cx="770485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200" dirty="0" smtClean="0"/>
              <a:t>Ogled posnetka, štetje kadrov</a:t>
            </a:r>
          </a:p>
          <a:p>
            <a:r>
              <a:rPr lang="sl-SI" sz="3200" dirty="0" smtClean="0"/>
              <a:t>Laž – Urška Bračun, Julija Stropnik, </a:t>
            </a:r>
            <a:r>
              <a:rPr lang="sl-SI" sz="3200" dirty="0" err="1" smtClean="0"/>
              <a:t>Žanamari</a:t>
            </a:r>
            <a:r>
              <a:rPr lang="sl-SI" sz="3200" dirty="0" smtClean="0"/>
              <a:t> Kužnik, Živa Letnar, </a:t>
            </a:r>
            <a:br>
              <a:rPr lang="sl-SI" sz="3200" dirty="0" smtClean="0"/>
            </a:br>
            <a:r>
              <a:rPr lang="sl-SI" sz="3200" dirty="0" smtClean="0"/>
              <a:t>OŠ Leskovec pri Krškem</a:t>
            </a:r>
          </a:p>
          <a:p>
            <a:r>
              <a:rPr lang="sl-SI" sz="2400" dirty="0">
                <a:hlinkClick r:id="rId2"/>
              </a:rPr>
              <a:t>https://</a:t>
            </a:r>
            <a:r>
              <a:rPr lang="sl-SI" sz="2400" dirty="0" smtClean="0">
                <a:hlinkClick r:id="rId2"/>
              </a:rPr>
              <a:t>www.youtube.com/watch?v=Wu2m2fq61Nw</a:t>
            </a:r>
            <a:endParaRPr lang="sl-SI" sz="2400" dirty="0" smtClean="0"/>
          </a:p>
          <a:p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Plani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V grobem delimo plane na dve skupini: </a:t>
            </a:r>
          </a:p>
          <a:p>
            <a:r>
              <a:rPr lang="sl-SI" dirty="0"/>
              <a:t>splošne (široke) in prikazujemo predvsem prostor, kje se prizor dogaja </a:t>
            </a:r>
          </a:p>
          <a:p>
            <a:r>
              <a:rPr lang="sl-SI" dirty="0"/>
              <a:t>bližnje (ozke) plane in prikazujejo predvsem človeški </a:t>
            </a:r>
            <a:r>
              <a:rPr lang="sl-SI" dirty="0" smtClean="0"/>
              <a:t>obraz</a:t>
            </a:r>
            <a:endParaRPr lang="sl-SI" dirty="0"/>
          </a:p>
          <a:p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2"/>
          <p:cNvSpPr txBox="1">
            <a:spLocks/>
          </p:cNvSpPr>
          <p:nvPr/>
        </p:nvSpPr>
        <p:spPr>
          <a:xfrm>
            <a:off x="539552" y="69269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 smtClean="0"/>
              <a:t>Total</a:t>
            </a:r>
          </a:p>
          <a:p>
            <a:r>
              <a:rPr lang="en-US" dirty="0" smtClean="0"/>
              <a:t>S</a:t>
            </a:r>
            <a:r>
              <a:rPr lang="sl-SI" dirty="0" err="1" smtClean="0"/>
              <a:t>rednji</a:t>
            </a:r>
            <a:endParaRPr lang="sl-SI" dirty="0" smtClean="0"/>
          </a:p>
          <a:p>
            <a:r>
              <a:rPr lang="en-US" dirty="0" smtClean="0"/>
              <a:t>B</a:t>
            </a:r>
            <a:r>
              <a:rPr lang="sl-SI" dirty="0" err="1" smtClean="0"/>
              <a:t>ližnji</a:t>
            </a:r>
            <a:endParaRPr lang="sl-SI" dirty="0" smtClean="0"/>
          </a:p>
          <a:p>
            <a:r>
              <a:rPr lang="en-US" dirty="0" smtClean="0"/>
              <a:t>D</a:t>
            </a:r>
            <a:r>
              <a:rPr lang="sl-SI" dirty="0" err="1" smtClean="0"/>
              <a:t>etajl</a:t>
            </a:r>
            <a:endParaRPr lang="sl-SI" dirty="0" smtClean="0"/>
          </a:p>
          <a:p>
            <a:pPr>
              <a:buFont typeface="Arial"/>
              <a:buNone/>
            </a:pP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4" y="59870"/>
            <a:ext cx="8574435" cy="5359022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309327" y="5936351"/>
            <a:ext cx="8079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/>
              <a:t>Urban, Filip </a:t>
            </a:r>
            <a:r>
              <a:rPr lang="sl-SI" dirty="0"/>
              <a:t>Fortuna, Lucija </a:t>
            </a:r>
            <a:r>
              <a:rPr lang="sl-SI" dirty="0" err="1"/>
              <a:t>Pigl</a:t>
            </a:r>
            <a:r>
              <a:rPr lang="sl-SI" dirty="0"/>
              <a:t>, Maša Zagorc, Nataša Vidaković, Nika </a:t>
            </a:r>
            <a:r>
              <a:rPr lang="sl-SI" dirty="0" smtClean="0"/>
              <a:t>Petković, Luksuz produkcija, 2015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9630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712968" cy="4901044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238794" y="602128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Športno maščevanje, Jaša Vodičar, Deni Može, Eva Miklavec, Ivana Jerina Rep, Lana Hreščak, </a:t>
            </a:r>
          </a:p>
          <a:p>
            <a:r>
              <a:rPr lang="sl-SI" dirty="0"/>
              <a:t>MSFI &amp; Luksuz produkcija, 2014</a:t>
            </a:r>
          </a:p>
        </p:txBody>
      </p:sp>
    </p:spTree>
    <p:extLst>
      <p:ext uri="{BB962C8B-B14F-4D97-AF65-F5344CB8AC3E}">
        <p14:creationId xmlns:p14="http://schemas.microsoft.com/office/powerpoint/2010/main" val="147646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658</Words>
  <Application>Microsoft Office PowerPoint</Application>
  <PresentationFormat>Diaprojekcija na zaslonu (4:3)</PresentationFormat>
  <Paragraphs>124</Paragraphs>
  <Slides>21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7" baseType="lpstr">
      <vt:lpstr>Microsoft YaHei</vt:lpstr>
      <vt:lpstr>Arial</vt:lpstr>
      <vt:lpstr>Calibri</vt:lpstr>
      <vt:lpstr>Times New Roman</vt:lpstr>
      <vt:lpstr>Wingdings</vt:lpstr>
      <vt:lpstr>Office Theme</vt:lpstr>
      <vt:lpstr>PowerPointova predstavitev</vt:lpstr>
      <vt:lpstr>PowerPointova predstavitev</vt:lpstr>
      <vt:lpstr>O filmu</vt:lpstr>
      <vt:lpstr>Vrste filma</vt:lpstr>
      <vt:lpstr>Žanri</vt:lpstr>
      <vt:lpstr>Kader</vt:lpstr>
      <vt:lpstr>Plani</vt:lpstr>
      <vt:lpstr>PowerPointova predstavitev</vt:lpstr>
      <vt:lpstr>PowerPointova predstavitev</vt:lpstr>
      <vt:lpstr>PowerPointova predstavitev</vt:lpstr>
      <vt:lpstr>PowerPointova predstavitev</vt:lpstr>
      <vt:lpstr>Rakurz</vt:lpstr>
      <vt:lpstr>Os akcije</vt:lpstr>
      <vt:lpstr>Zgodba</vt:lpstr>
      <vt:lpstr>Struktura zgodbe</vt:lpstr>
      <vt:lpstr>PowerPointova predstavitev</vt:lpstr>
      <vt:lpstr>Pozor</vt:lpstr>
      <vt:lpstr>Fotografije so iz filmov</vt:lpstr>
      <vt:lpstr>Spletni viri</vt:lpstr>
      <vt:lpstr>Viri</vt:lpstr>
      <vt:lpstr>Trije poskusi</vt:lpstr>
    </vt:vector>
  </TitlesOfParts>
  <Company>LUKSUZ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Filmska osnovna šola</dc:title>
  <dc:creator>DR</dc:creator>
  <cp:lastModifiedBy>marina</cp:lastModifiedBy>
  <cp:revision>31</cp:revision>
  <cp:lastPrinted>2020-03-05T10:43:44Z</cp:lastPrinted>
  <dcterms:created xsi:type="dcterms:W3CDTF">2020-03-05T05:07:00Z</dcterms:created>
  <dcterms:modified xsi:type="dcterms:W3CDTF">2020-03-06T10:32:04Z</dcterms:modified>
</cp:coreProperties>
</file>