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8" r:id="rId3"/>
    <p:sldId id="268" r:id="rId4"/>
    <p:sldId id="269" r:id="rId5"/>
    <p:sldId id="271" r:id="rId6"/>
    <p:sldId id="272" r:id="rId7"/>
    <p:sldId id="299" r:id="rId8"/>
    <p:sldId id="285" r:id="rId9"/>
    <p:sldId id="287" r:id="rId10"/>
    <p:sldId id="261" r:id="rId11"/>
    <p:sldId id="288" r:id="rId12"/>
    <p:sldId id="274" r:id="rId13"/>
    <p:sldId id="273" r:id="rId14"/>
    <p:sldId id="290" r:id="rId15"/>
    <p:sldId id="260" r:id="rId16"/>
    <p:sldId id="263" r:id="rId17"/>
    <p:sldId id="293" r:id="rId18"/>
    <p:sldId id="280" r:id="rId19"/>
    <p:sldId id="277" r:id="rId20"/>
    <p:sldId id="294" r:id="rId21"/>
    <p:sldId id="298" r:id="rId22"/>
    <p:sldId id="284" r:id="rId23"/>
    <p:sldId id="282" r:id="rId24"/>
    <p:sldId id="295" r:id="rId25"/>
    <p:sldId id="291" r:id="rId26"/>
    <p:sldId id="297" r:id="rId27"/>
    <p:sldId id="281" r:id="rId28"/>
    <p:sldId id="296" r:id="rId29"/>
    <p:sldId id="276" r:id="rId30"/>
    <p:sldId id="278" r:id="rId31"/>
    <p:sldId id="283" r:id="rId32"/>
    <p:sldId id="275" r:id="rId33"/>
    <p:sldId id="300" r:id="rId34"/>
    <p:sldId id="286" r:id="rId35"/>
    <p:sldId id="26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sek brez naslova" id="{BC27EFAF-768C-4927-B891-BDF8EA9F593C}">
          <p14:sldIdLst>
            <p14:sldId id="259"/>
            <p14:sldId id="258"/>
            <p14:sldId id="268"/>
            <p14:sldId id="269"/>
            <p14:sldId id="271"/>
            <p14:sldId id="272"/>
            <p14:sldId id="299"/>
            <p14:sldId id="285"/>
            <p14:sldId id="287"/>
            <p14:sldId id="261"/>
            <p14:sldId id="288"/>
            <p14:sldId id="274"/>
            <p14:sldId id="273"/>
            <p14:sldId id="290"/>
            <p14:sldId id="260"/>
            <p14:sldId id="263"/>
            <p14:sldId id="293"/>
            <p14:sldId id="280"/>
            <p14:sldId id="277"/>
            <p14:sldId id="294"/>
            <p14:sldId id="298"/>
            <p14:sldId id="284"/>
            <p14:sldId id="282"/>
            <p14:sldId id="295"/>
            <p14:sldId id="291"/>
            <p14:sldId id="297"/>
            <p14:sldId id="281"/>
            <p14:sldId id="296"/>
            <p14:sldId id="276"/>
            <p14:sldId id="278"/>
            <p14:sldId id="283"/>
            <p14:sldId id="275"/>
            <p14:sldId id="300"/>
            <p14:sldId id="28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52.wmf"/><Relationship Id="rId1" Type="http://schemas.openxmlformats.org/officeDocument/2006/relationships/image" Target="../media/image76.wmf"/><Relationship Id="rId4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8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11" Type="http://schemas.openxmlformats.org/officeDocument/2006/relationships/image" Target="../media/image52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video" Target="https://www.youtube.com/embed/rGm9auibcfI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4" Type="http://schemas.openxmlformats.org/officeDocument/2006/relationships/hyperlink" Target="https://www.youtube.com/watch?v=rGm9auibcf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2" Type="http://schemas.openxmlformats.org/officeDocument/2006/relationships/video" Target="https://www.youtube.com/embed/Ra-OU33n434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hyperlink" Target="https://www.youtube.com/watch?time_continue=1&amp;v=Ra-OU33n434" TargetMode="Externa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4.bin"/><Relationship Id="rId7" Type="http://schemas.openxmlformats.org/officeDocument/2006/relationships/image" Target="../media/image43.wmf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51.wmf"/><Relationship Id="rId5" Type="http://schemas.openxmlformats.org/officeDocument/2006/relationships/image" Target="../media/image53.jpg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5.bin"/><Relationship Id="rId10" Type="http://schemas.openxmlformats.org/officeDocument/2006/relationships/image" Target="../media/image54.jpg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42.wmf"/><Relationship Id="rId9" Type="http://schemas.openxmlformats.org/officeDocument/2006/relationships/image" Target="../media/image44.wmf"/><Relationship Id="rId14" Type="http://schemas.openxmlformats.org/officeDocument/2006/relationships/image" Target="../media/image46.wmf"/><Relationship Id="rId22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hyperlink" Target="https://www.youtube.com/watch?v=ZuZympOIGC0" TargetMode="Externa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hyperlink" Target="https://vimeo.com/127253896" TargetMode="External"/><Relationship Id="rId11" Type="http://schemas.openxmlformats.org/officeDocument/2006/relationships/image" Target="../media/image57.wmf"/><Relationship Id="rId5" Type="http://schemas.openxmlformats.org/officeDocument/2006/relationships/hyperlink" Target="http://www.smithstewart.co.uk/selected-works/mouth-mouth/" TargetMode="External"/><Relationship Id="rId10" Type="http://schemas.openxmlformats.org/officeDocument/2006/relationships/oleObject" Target="../embeddings/oleObject18.bin"/><Relationship Id="rId4" Type="http://schemas.openxmlformats.org/officeDocument/2006/relationships/hyperlink" Target="https://www.youtube.com/watch?v=a56RPZ_cbdc" TargetMode="External"/><Relationship Id="rId9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9.wmf"/><Relationship Id="rId3" Type="http://schemas.openxmlformats.org/officeDocument/2006/relationships/hyperlink" Target="http://www.kategilmore.com/walk-this-way-2008/" TargetMode="Externa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61.wmf"/><Relationship Id="rId5" Type="http://schemas.openxmlformats.org/officeDocument/2006/relationships/hyperlink" Target="https://www.youtube.com/watch?v=b1kagFMbQ5k" TargetMode="External"/><Relationship Id="rId10" Type="http://schemas.openxmlformats.org/officeDocument/2006/relationships/oleObject" Target="../embeddings/oleObject21.bin"/><Relationship Id="rId4" Type="http://schemas.openxmlformats.org/officeDocument/2006/relationships/hyperlink" Target="http://www.e-arhiv.org/diva/index.php?opt=work&amp;id=823" TargetMode="External"/><Relationship Id="rId9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3.bin"/><Relationship Id="rId2" Type="http://schemas.openxmlformats.org/officeDocument/2006/relationships/video" Target="https://www.youtube.com/embed/22w7QMCX7Ng" TargetMode="Externa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png"/><Relationship Id="rId5" Type="http://schemas.openxmlformats.org/officeDocument/2006/relationships/hyperlink" Target="https://www.youtube.com/watch?v=22w7QMCX7Ng" TargetMode="Externa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UaRe6q7M4k" TargetMode="External"/><Relationship Id="rId4" Type="http://schemas.openxmlformats.org/officeDocument/2006/relationships/hyperlink" Target="https://www.youtube.com/watch?v=9UaRe6q7M4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5.bin"/><Relationship Id="rId2" Type="http://schemas.openxmlformats.org/officeDocument/2006/relationships/video" Target="https://www.youtube.com/embed/ezFCXuQlV1M" TargetMode="External"/><Relationship Id="rId1" Type="http://schemas.openxmlformats.org/officeDocument/2006/relationships/vmlDrawing" Target="../drawings/vmlDrawing10.vml"/><Relationship Id="rId6" Type="http://schemas.openxmlformats.org/officeDocument/2006/relationships/hyperlink" Target="https://www.youtube.com/watch?v=-gbUcurKu0E" TargetMode="External"/><Relationship Id="rId5" Type="http://schemas.openxmlformats.org/officeDocument/2006/relationships/hyperlink" Target="https://www.youtube.com/watch?v=ezFCXuQlV1M" TargetMode="Externa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hl6dtSVBJM" TargetMode="External"/><Relationship Id="rId4" Type="http://schemas.openxmlformats.org/officeDocument/2006/relationships/hyperlink" Target="https://www.youtube.com/watch?v=5hl6dtSVBJ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6.bin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2.wmf"/><Relationship Id="rId9" Type="http://schemas.openxmlformats.org/officeDocument/2006/relationships/image" Target="../media/image7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78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3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image" Target="../media/image3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4.bin"/><Relationship Id="rId2" Type="http://schemas.openxmlformats.org/officeDocument/2006/relationships/video" Target="https://www.youtube.com/embed/B2TgxKtoOsE" TargetMode="External"/><Relationship Id="rId1" Type="http://schemas.openxmlformats.org/officeDocument/2006/relationships/vmlDrawing" Target="../drawings/vmlDrawing13.vml"/><Relationship Id="rId6" Type="http://schemas.openxmlformats.org/officeDocument/2006/relationships/hyperlink" Target="http://sanelajahic.com/works/tempo-tempo/" TargetMode="External"/><Relationship Id="rId11" Type="http://schemas.openxmlformats.org/officeDocument/2006/relationships/image" Target="../media/image80.wmf"/><Relationship Id="rId5" Type="http://schemas.openxmlformats.org/officeDocument/2006/relationships/hyperlink" Target="https://www.youtube.com/watch?v=-d_bS35231w" TargetMode="External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81.jpeg"/><Relationship Id="rId9" Type="http://schemas.openxmlformats.org/officeDocument/2006/relationships/hyperlink" Target="https://www.youtube.com/watch?v=gITUhPlsui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2" Type="http://schemas.openxmlformats.org/officeDocument/2006/relationships/video" Target="https://www.youtube.com/embed/Jg19GwNCJU0" TargetMode="Externa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5" Type="http://schemas.openxmlformats.org/officeDocument/2006/relationships/hyperlink" Target="https://www.youtube.com/watch?v=Jg19GwNCJU0" TargetMode="Externa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L-TsvjJAfmg" TargetMode="External"/><Relationship Id="rId4" Type="http://schemas.openxmlformats.org/officeDocument/2006/relationships/hyperlink" Target="https://www.youtube.com/watch?v=gHy3DCpZM6o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OZnT_iKpO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OZnT_iKpO4" TargetMode="Externa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VTlqewBTo4" TargetMode="External"/><Relationship Id="rId4" Type="http://schemas.openxmlformats.org/officeDocument/2006/relationships/hyperlink" Target="https://www.youtube.com/watch?v=FVTlqewBTo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2" Type="http://schemas.openxmlformats.org/officeDocument/2006/relationships/video" Target="https://www.youtube.com/embed/4Wgg0WFa8z4" TargetMode="Externa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hyperlink" Target="https://www.youtube.com/watch?v=4Wgg0WFa8z4" TargetMode="Externa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6WUgFMDY-M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6WUgFMDY-M" TargetMode="Externa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grzinic-smid.si/?p=576" TargetMode="External"/><Relationship Id="rId13" Type="http://schemas.openxmlformats.org/officeDocument/2006/relationships/image" Target="../media/image89.wmf"/><Relationship Id="rId3" Type="http://schemas.openxmlformats.org/officeDocument/2006/relationships/hyperlink" Target="https://www.youtube.com/watch?v=pXPP8eUlEtk" TargetMode="External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45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7.bin"/><Relationship Id="rId9" Type="http://schemas.openxmlformats.org/officeDocument/2006/relationships/hyperlink" Target="http://www.e-arhiv.org/diva/index.php?opt=work&amp;id=47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1.jpg"/><Relationship Id="rId7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2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jpg"/><Relationship Id="rId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16D9B4B-45CE-4A3E-9516-F5F8C48AFAA1}"/>
              </a:ext>
            </a:extLst>
          </p:cNvPr>
          <p:cNvSpPr txBox="1">
            <a:spLocks/>
          </p:cNvSpPr>
          <p:nvPr/>
        </p:nvSpPr>
        <p:spPr>
          <a:xfrm>
            <a:off x="6690881" y="0"/>
            <a:ext cx="5522098" cy="6858000"/>
          </a:xfrm>
          <a:prstGeom prst="rect">
            <a:avLst/>
          </a:prstGeom>
          <a:solidFill>
            <a:schemeClr val="tx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l-SI" sz="2400" cap="none" dirty="0">
                <a:latin typeface="+mn-lt"/>
                <a:ea typeface="+mn-ea"/>
                <a:cs typeface="+mn-cs"/>
              </a:rPr>
              <a:t>Sredi 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60</a:t>
            </a:r>
            <a:r>
              <a:rPr lang="sl-SI" sz="2400" cap="none" dirty="0">
                <a:latin typeface="+mn-lt"/>
                <a:ea typeface="+mn-ea"/>
                <a:cs typeface="+mn-cs"/>
              </a:rPr>
              <a:t>ih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 v ZDA</a:t>
            </a:r>
            <a:endParaRPr lang="sl-SI" sz="2400" cap="none" dirty="0">
              <a:latin typeface="+mn-lt"/>
              <a:ea typeface="+mn-ea"/>
              <a:cs typeface="+mn-cs"/>
            </a:endParaRPr>
          </a:p>
          <a:p>
            <a:pPr algn="r"/>
            <a:endParaRPr lang="sl-SI" sz="2400" cap="none" dirty="0">
              <a:latin typeface="+mn-lt"/>
              <a:ea typeface="+mn-ea"/>
              <a:cs typeface="+mn-cs"/>
            </a:endParaRPr>
          </a:p>
          <a:p>
            <a:pPr algn="r"/>
            <a:endParaRPr lang="sl-SI" sz="24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ustomShape 1"/>
          <p:cNvSpPr/>
          <p:nvPr/>
        </p:nvSpPr>
        <p:spPr>
          <a:xfrm>
            <a:off x="3460244" y="0"/>
            <a:ext cx="674926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54000" rIns="108000" bIns="54000" anchor="b"/>
          <a:lstStyle/>
          <a:p>
            <a:pPr defTabSz="1097254">
              <a:defRPr/>
            </a:pPr>
            <a:endParaRPr lang="sl-SI" sz="216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defTabSz="1097254">
              <a:defRPr/>
            </a:pPr>
            <a:endParaRPr lang="sl-SI" sz="216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474905" y="1707941"/>
            <a:ext cx="9687130" cy="73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54000" rIns="108000" bIns="54000"/>
          <a:lstStyle/>
          <a:p>
            <a:pPr defTabSz="1097254">
              <a:defRPr/>
            </a:pPr>
            <a:r>
              <a:rPr lang="sl-SI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 dnevu AV dediščine: </a:t>
            </a:r>
            <a:r>
              <a:rPr lang="sl-SI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Kdo se boji videa?</a:t>
            </a:r>
          </a:p>
          <a:p>
            <a:pPr defTabSz="1097254">
              <a:defRPr/>
            </a:pPr>
            <a:endParaRPr lang="sl-SI" sz="240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sl-SI" sz="2000" b="1" dirty="0"/>
              <a:t>Ana </a:t>
            </a:r>
            <a:r>
              <a:rPr lang="sl-SI" sz="2000" b="1" dirty="0" err="1"/>
              <a:t>Čigon</a:t>
            </a:r>
            <a:r>
              <a:rPr lang="sl-SI" sz="2000" dirty="0"/>
              <a:t>: </a:t>
            </a:r>
            <a:r>
              <a:rPr lang="sl-SI" sz="2000" b="1" dirty="0"/>
              <a:t>Video umetnost – začetki in značilnosti</a:t>
            </a:r>
            <a:endParaRPr lang="sl-SI" sz="2000" dirty="0"/>
          </a:p>
          <a:p>
            <a:endParaRPr lang="sl-SI" b="1" dirty="0"/>
          </a:p>
          <a:p>
            <a:pPr defTabSz="1097254">
              <a:defRPr/>
            </a:pPr>
            <a:endParaRPr lang="sl-SI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1097254">
              <a:defRPr/>
            </a:pPr>
            <a:endParaRPr lang="sl-SI" sz="192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defTabSz="1097254">
              <a:defRPr/>
            </a:pPr>
            <a:endParaRPr lang="sl-SI" sz="192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defTabSz="1097254">
              <a:defRPr/>
            </a:pPr>
            <a:endParaRPr lang="sl-SI" sz="192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Slika 5"/>
          <p:cNvPicPr/>
          <p:nvPr/>
        </p:nvPicPr>
        <p:blipFill>
          <a:blip r:embed="rId2"/>
          <a:stretch/>
        </p:blipFill>
        <p:spPr>
          <a:xfrm>
            <a:off x="6756404" y="5442263"/>
            <a:ext cx="2159132" cy="1182381"/>
          </a:xfrm>
          <a:prstGeom prst="rect">
            <a:avLst/>
          </a:prstGeom>
          <a:ln>
            <a:noFill/>
          </a:ln>
        </p:spPr>
      </p:pic>
      <p:pic>
        <p:nvPicPr>
          <p:cNvPr id="6" name="Slika 6"/>
          <p:cNvPicPr/>
          <p:nvPr/>
        </p:nvPicPr>
        <p:blipFill>
          <a:blip r:embed="rId3"/>
          <a:stretch/>
        </p:blipFill>
        <p:spPr>
          <a:xfrm>
            <a:off x="9624667" y="5670970"/>
            <a:ext cx="2521506" cy="659911"/>
          </a:xfrm>
          <a:prstGeom prst="rect">
            <a:avLst/>
          </a:prstGeom>
          <a:ln>
            <a:noFill/>
          </a:ln>
        </p:spPr>
      </p:pic>
      <p:pic>
        <p:nvPicPr>
          <p:cNvPr id="7" name="Picture 3"/>
          <p:cNvPicPr/>
          <p:nvPr/>
        </p:nvPicPr>
        <p:blipFill>
          <a:blip r:embed="rId4"/>
          <a:stretch/>
        </p:blipFill>
        <p:spPr>
          <a:xfrm>
            <a:off x="8885292" y="5531690"/>
            <a:ext cx="573049" cy="849519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6834874" y="6470636"/>
            <a:ext cx="5522098" cy="3080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54000" rIns="108000" bIns="54000"/>
          <a:lstStyle/>
          <a:p>
            <a:pPr defTabSz="1097254">
              <a:defRPr/>
            </a:pPr>
            <a:r>
              <a:rPr lang="sl-SI" sz="11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Naložbo sofinancirata Evropska unija iz Evropskega socialnega sklada in Republika Slovenija</a:t>
            </a:r>
            <a:r>
              <a:rPr lang="sl-SI" sz="132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</a:t>
            </a:r>
            <a:endParaRPr lang="sl-SI" sz="216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23" y="212543"/>
            <a:ext cx="4822213" cy="1495398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5618BAD-76A8-4A0D-8FB1-DA49DC92365F}"/>
              </a:ext>
            </a:extLst>
          </p:cNvPr>
          <p:cNvSpPr txBox="1"/>
          <p:nvPr/>
        </p:nvSpPr>
        <p:spPr>
          <a:xfrm>
            <a:off x="522374" y="5942584"/>
            <a:ext cx="288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22. 10. 2020, Ljubljana </a:t>
            </a:r>
            <a:endParaRPr lang="sl-SI" sz="24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A5D0FA51-E5B2-4D5C-A48A-A0593302F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76" y="1741756"/>
            <a:ext cx="5230897" cy="365579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D9D9476-C7CF-4444-9827-91F557D67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63" y="2790048"/>
            <a:ext cx="112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5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92F3629-631E-4B25-9B50-BDFCFAC4C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Nam </a:t>
            </a:r>
            <a:r>
              <a:rPr lang="sl-SI" sz="2400" dirty="0" err="1"/>
              <a:t>June</a:t>
            </a:r>
            <a:r>
              <a:rPr lang="sl-SI" sz="2400" dirty="0"/>
              <a:t> </a:t>
            </a:r>
            <a:r>
              <a:rPr lang="sl-SI" sz="2400" dirty="0" err="1"/>
              <a:t>Paik</a:t>
            </a:r>
            <a:r>
              <a:rPr lang="sl-SI" sz="2400" dirty="0"/>
              <a:t>, Andy Warhol </a:t>
            </a:r>
            <a:r>
              <a:rPr lang="sl-SI" sz="2400" b="1" dirty="0"/>
              <a:t>…</a:t>
            </a:r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pPr marL="0" indent="0">
              <a:buNone/>
            </a:pPr>
            <a:endParaRPr lang="sl-SI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95CC4E8-2963-4D18-ABB3-9A40E4B6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243196"/>
            <a:ext cx="6496973" cy="36491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68BF358-B908-4E77-BE48-D2D645B25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6" y="2234729"/>
            <a:ext cx="2844800" cy="3657600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D6EB20F3-3FCC-48E3-806E-785F86635900}"/>
              </a:ext>
            </a:extLst>
          </p:cNvPr>
          <p:cNvSpPr txBox="1">
            <a:spLocks/>
          </p:cNvSpPr>
          <p:nvPr/>
        </p:nvSpPr>
        <p:spPr>
          <a:xfrm>
            <a:off x="685801" y="597595"/>
            <a:ext cx="10131425" cy="5981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dirty="0"/>
              <a:t>Začetki video umetnosti</a:t>
            </a:r>
          </a:p>
        </p:txBody>
      </p:sp>
    </p:spTree>
    <p:extLst>
      <p:ext uri="{BB962C8B-B14F-4D97-AF65-F5344CB8AC3E}">
        <p14:creationId xmlns:p14="http://schemas.microsoft.com/office/powerpoint/2010/main" val="420475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2182D-9C4D-409B-BB30-502CF8DB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D73A663-37CF-4C8D-BB13-04818570A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791" y="609600"/>
            <a:ext cx="3743325" cy="37623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ED5684C-FB95-40E0-8FD1-A1B7B480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086" y="2932911"/>
            <a:ext cx="5042236" cy="3453586"/>
          </a:xfrm>
          <a:prstGeom prst="rect">
            <a:avLst/>
          </a:prstGeom>
        </p:spPr>
      </p:pic>
      <p:graphicFrame>
        <p:nvGraphicFramePr>
          <p:cNvPr id="5" name="Predmet 4">
            <a:extLst>
              <a:ext uri="{FF2B5EF4-FFF2-40B4-BE49-F238E27FC236}">
                <a16:creationId xmlns:a16="http://schemas.microsoft.com/office/drawing/2014/main" id="{FAC65336-3C2A-40B4-BF0E-890794710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075906"/>
              </p:ext>
            </p:extLst>
          </p:nvPr>
        </p:nvGraphicFramePr>
        <p:xfrm>
          <a:off x="1046286" y="609600"/>
          <a:ext cx="5591906" cy="328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Image" r:id="rId5" imgW="9142560" imgH="5371200" progId="Photoshop.Image.13">
                  <p:embed/>
                </p:oleObj>
              </mc:Choice>
              <mc:Fallback>
                <p:oleObj name="Image" r:id="rId5" imgW="9142560" imgH="5371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6286" y="609600"/>
                        <a:ext cx="5591906" cy="3284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AB97AFA4-45EE-45BB-9557-235B684EA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85801" y="3429000"/>
            <a:ext cx="3508997" cy="2957497"/>
          </a:xfrm>
        </p:spPr>
      </p:pic>
    </p:spTree>
    <p:extLst>
      <p:ext uri="{BB962C8B-B14F-4D97-AF65-F5344CB8AC3E}">
        <p14:creationId xmlns:p14="http://schemas.microsoft.com/office/powerpoint/2010/main" val="428854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9E04BC-6697-4783-A151-93A14A6E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0C78BFE9-1837-438D-B71B-EBD7725F4FA8}"/>
              </a:ext>
            </a:extLst>
          </p:cNvPr>
          <p:cNvSpPr/>
          <p:nvPr/>
        </p:nvSpPr>
        <p:spPr>
          <a:xfrm>
            <a:off x="1591509" y="280436"/>
            <a:ext cx="8725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Vsakdanji, trivialni, običajni dogodki, statična kamera, dolgi posnetki.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46A7442-9BAA-41B0-8559-41419B91C763}"/>
              </a:ext>
            </a:extLst>
          </p:cNvPr>
          <p:cNvSpPr/>
          <p:nvPr/>
        </p:nvSpPr>
        <p:spPr>
          <a:xfrm>
            <a:off x="3601663" y="6400769"/>
            <a:ext cx="4874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https://www.youtube.com/watch?v=rGm9auibcfI</a:t>
            </a:r>
            <a:r>
              <a:rPr lang="sl-SI" dirty="0"/>
              <a:t> </a:t>
            </a:r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899739"/>
              </p:ext>
            </p:extLst>
          </p:nvPr>
        </p:nvGraphicFramePr>
        <p:xfrm>
          <a:off x="2960318" y="6451125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r:id="rId5" imgW="1269720" imgH="1269720" progId="">
                  <p:embed/>
                </p:oleObj>
              </mc:Choice>
              <mc:Fallback>
                <p:oleObj r:id="rId5" imgW="1269720" imgH="1269720" progId="">
                  <p:embed/>
                  <p:pic>
                    <p:nvPicPr>
                      <p:cNvPr id="10" name="Predme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0318" y="6451125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rGm9auibcfI"/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061441" y="703026"/>
            <a:ext cx="10059853" cy="56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1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844DF5-F6A9-472E-B5D2-009687FB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Predstavnost v spletu 6">
            <a:hlinkClick r:id="" action="ppaction://media"/>
            <a:extLst>
              <a:ext uri="{FF2B5EF4-FFF2-40B4-BE49-F238E27FC236}">
                <a16:creationId xmlns:a16="http://schemas.microsoft.com/office/drawing/2014/main" id="{E47811E0-5B51-4B7E-B672-742E3C1C6008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896815" y="758719"/>
            <a:ext cx="10061087" cy="5659362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88A1459A-929A-4841-BF41-F01FCD235AD4}"/>
              </a:ext>
            </a:extLst>
          </p:cNvPr>
          <p:cNvSpPr/>
          <p:nvPr/>
        </p:nvSpPr>
        <p:spPr>
          <a:xfrm>
            <a:off x="100041" y="262074"/>
            <a:ext cx="120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Televizija dislocirana iz njenega običajnega okolja. Uporabljena kot slikarski ali kiparski material.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DB1DA21-46CD-45EF-BB61-51AA2B057789}"/>
              </a:ext>
            </a:extLst>
          </p:cNvPr>
          <p:cNvSpPr/>
          <p:nvPr/>
        </p:nvSpPr>
        <p:spPr>
          <a:xfrm>
            <a:off x="2074985" y="6411741"/>
            <a:ext cx="7904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>
                <a:hlinkClick r:id="rId5"/>
              </a:rPr>
              <a:t>https://www.youtube.com/watch?time_continue=1&amp;v=Ra-OU33n434</a:t>
            </a:r>
            <a:r>
              <a:rPr lang="sl-SI" dirty="0"/>
              <a:t> </a:t>
            </a:r>
          </a:p>
        </p:txBody>
      </p:sp>
      <p:graphicFrame>
        <p:nvGraphicFramePr>
          <p:cNvPr id="6" name="Predm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754593"/>
              </p:ext>
            </p:extLst>
          </p:nvPr>
        </p:nvGraphicFramePr>
        <p:xfrm>
          <a:off x="2263632" y="6453061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r:id="rId6" imgW="1269720" imgH="1269720" progId="">
                  <p:embed/>
                </p:oleObj>
              </mc:Choice>
              <mc:Fallback>
                <p:oleObj r:id="rId6" imgW="1269720" imgH="1269720" progId="">
                  <p:embed/>
                  <p:pic>
                    <p:nvPicPr>
                      <p:cNvPr id="10" name="Predme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3632" y="6453061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4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4DD0991-60FB-4075-BF7E-5952CB4D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72249"/>
            <a:ext cx="10131425" cy="4118951"/>
          </a:xfrm>
        </p:spPr>
        <p:txBody>
          <a:bodyPr>
            <a:norm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</a:t>
            </a:r>
          </a:p>
          <a:p>
            <a:endParaRPr lang="sl-SI" dirty="0"/>
          </a:p>
        </p:txBody>
      </p:sp>
      <p:graphicFrame>
        <p:nvGraphicFramePr>
          <p:cNvPr id="4" name="Predmet 3">
            <a:extLst>
              <a:ext uri="{FF2B5EF4-FFF2-40B4-BE49-F238E27FC236}">
                <a16:creationId xmlns:a16="http://schemas.microsoft.com/office/drawing/2014/main" id="{6F0C5FA3-FFB6-4D25-B8DA-4C8A0B7A2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41503"/>
              </p:ext>
            </p:extLst>
          </p:nvPr>
        </p:nvGraphicFramePr>
        <p:xfrm>
          <a:off x="10014244" y="3632426"/>
          <a:ext cx="1802958" cy="255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7" name="Image" r:id="rId3" imgW="6348960" imgH="9015840" progId="Photoshop.Image.13">
                  <p:embed/>
                </p:oleObj>
              </mc:Choice>
              <mc:Fallback>
                <p:oleObj name="Image" r:id="rId3" imgW="6348960" imgH="9015840" progId="Photoshop.Image.13">
                  <p:embed/>
                  <p:pic>
                    <p:nvPicPr>
                      <p:cNvPr id="4" name="Predmet 3">
                        <a:extLst>
                          <a:ext uri="{FF2B5EF4-FFF2-40B4-BE49-F238E27FC236}">
                            <a16:creationId xmlns:a16="http://schemas.microsoft.com/office/drawing/2014/main" id="{6F0C5FA3-FFB6-4D25-B8DA-4C8A0B7A2A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14244" y="3632426"/>
                        <a:ext cx="1802958" cy="255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7834E016-1E9C-4E1E-B959-1D421A5CC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1" y="400279"/>
            <a:ext cx="2450599" cy="1595533"/>
          </a:xfrm>
          <a:prstGeom prst="rect">
            <a:avLst/>
          </a:prstGeom>
        </p:spPr>
      </p:pic>
      <p:sp>
        <p:nvSpPr>
          <p:cNvPr id="5" name="AutoShape 2" descr="CURA."/>
          <p:cNvSpPr>
            <a:spLocks noChangeAspect="1" noChangeArrowheads="1"/>
          </p:cNvSpPr>
          <p:nvPr/>
        </p:nvSpPr>
        <p:spPr bwMode="auto">
          <a:xfrm>
            <a:off x="155575" y="-890588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aphicFrame>
        <p:nvGraphicFramePr>
          <p:cNvPr id="8" name="Predm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509770"/>
              </p:ext>
            </p:extLst>
          </p:nvPr>
        </p:nvGraphicFramePr>
        <p:xfrm>
          <a:off x="5184174" y="356858"/>
          <a:ext cx="2184855" cy="1636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8" r:id="rId6" imgW="3288600" imgH="2463480" progId="">
                  <p:embed/>
                </p:oleObj>
              </mc:Choice>
              <mc:Fallback>
                <p:oleObj r:id="rId6" imgW="3288600" imgH="246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4174" y="356858"/>
                        <a:ext cx="2184855" cy="1636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Predm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46855"/>
              </p:ext>
            </p:extLst>
          </p:nvPr>
        </p:nvGraphicFramePr>
        <p:xfrm>
          <a:off x="5207692" y="2264056"/>
          <a:ext cx="2252443" cy="168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9" r:id="rId8" imgW="3288600" imgH="2463480" progId="">
                  <p:embed/>
                </p:oleObj>
              </mc:Choice>
              <mc:Fallback>
                <p:oleObj r:id="rId8" imgW="3288600" imgH="246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07692" y="2264056"/>
                        <a:ext cx="2252443" cy="168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Slika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73" y="4221880"/>
            <a:ext cx="2609901" cy="1962646"/>
          </a:xfrm>
          <a:prstGeom prst="rect">
            <a:avLst/>
          </a:prstGeom>
        </p:spPr>
      </p:pic>
      <p:graphicFrame>
        <p:nvGraphicFramePr>
          <p:cNvPr id="14" name="Predm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591826"/>
              </p:ext>
            </p:extLst>
          </p:nvPr>
        </p:nvGraphicFramePr>
        <p:xfrm>
          <a:off x="7466651" y="368767"/>
          <a:ext cx="2481126" cy="1647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0" r:id="rId11" imgW="3212640" imgH="2133000" progId="">
                  <p:embed/>
                </p:oleObj>
              </mc:Choice>
              <mc:Fallback>
                <p:oleObj r:id="rId11" imgW="3212640" imgH="213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6651" y="368767"/>
                        <a:ext cx="2481126" cy="1647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Predm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760162"/>
              </p:ext>
            </p:extLst>
          </p:nvPr>
        </p:nvGraphicFramePr>
        <p:xfrm>
          <a:off x="2907108" y="379887"/>
          <a:ext cx="2169864" cy="162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" r:id="rId13" imgW="3288600" imgH="2463480" progId="">
                  <p:embed/>
                </p:oleObj>
              </mc:Choice>
              <mc:Fallback>
                <p:oleObj r:id="rId13" imgW="3288600" imgH="246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07108" y="379887"/>
                        <a:ext cx="2169864" cy="1625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Predm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1108"/>
              </p:ext>
            </p:extLst>
          </p:nvPr>
        </p:nvGraphicFramePr>
        <p:xfrm>
          <a:off x="346601" y="4198291"/>
          <a:ext cx="2979356" cy="1986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2" r:id="rId15" imgW="3199680" imgH="2133000" progId="">
                  <p:embed/>
                </p:oleObj>
              </mc:Choice>
              <mc:Fallback>
                <p:oleObj r:id="rId15" imgW="3199680" imgH="213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6601" y="4198291"/>
                        <a:ext cx="2979356" cy="1986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Predm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365063"/>
              </p:ext>
            </p:extLst>
          </p:nvPr>
        </p:nvGraphicFramePr>
        <p:xfrm>
          <a:off x="372801" y="2268406"/>
          <a:ext cx="2194591" cy="1682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3" r:id="rId17" imgW="3212640" imgH="2463480" progId="">
                  <p:embed/>
                </p:oleObj>
              </mc:Choice>
              <mc:Fallback>
                <p:oleObj r:id="rId17" imgW="3212640" imgH="246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2801" y="2268406"/>
                        <a:ext cx="2194591" cy="1682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Predm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22411"/>
              </p:ext>
            </p:extLst>
          </p:nvPr>
        </p:nvGraphicFramePr>
        <p:xfrm>
          <a:off x="10070504" y="372755"/>
          <a:ext cx="17907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4" r:id="rId19" imgW="1790280" imgH="2437920" progId="">
                  <p:embed/>
                </p:oleObj>
              </mc:Choice>
              <mc:Fallback>
                <p:oleObj r:id="rId19" imgW="1790280" imgH="2437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070504" y="372755"/>
                        <a:ext cx="1790700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Predm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747980"/>
              </p:ext>
            </p:extLst>
          </p:nvPr>
        </p:nvGraphicFramePr>
        <p:xfrm>
          <a:off x="2677193" y="2270321"/>
          <a:ext cx="2399779" cy="1673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5" r:id="rId21" imgW="5244120" imgH="3656880" progId="">
                  <p:embed/>
                </p:oleObj>
              </mc:Choice>
              <mc:Fallback>
                <p:oleObj r:id="rId21" imgW="5244120" imgH="365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77193" y="2270321"/>
                        <a:ext cx="2399779" cy="1673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Predm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575820"/>
              </p:ext>
            </p:extLst>
          </p:nvPr>
        </p:nvGraphicFramePr>
        <p:xfrm>
          <a:off x="7542670" y="2264056"/>
          <a:ext cx="2349970" cy="168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6" r:id="rId23" imgW="2971080" imgH="2133000" progId="">
                  <p:embed/>
                </p:oleObj>
              </mc:Choice>
              <mc:Fallback>
                <p:oleObj r:id="rId23" imgW="2971080" imgH="213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542670" y="2264056"/>
                        <a:ext cx="2349970" cy="168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Predm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731264"/>
              </p:ext>
            </p:extLst>
          </p:nvPr>
        </p:nvGraphicFramePr>
        <p:xfrm>
          <a:off x="6762290" y="4221880"/>
          <a:ext cx="2864031" cy="193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7" r:id="rId25" imgW="5599800" imgH="3783960" progId="">
                  <p:embed/>
                </p:oleObj>
              </mc:Choice>
              <mc:Fallback>
                <p:oleObj r:id="rId25" imgW="5599800" imgH="3783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62290" y="4221880"/>
                        <a:ext cx="2864031" cy="1935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00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D484BC-ABB1-411C-A287-6E065B78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33046"/>
            <a:ext cx="10131425" cy="5462954"/>
          </a:xfrm>
        </p:spPr>
        <p:txBody>
          <a:bodyPr>
            <a:normAutofit/>
          </a:bodyPr>
          <a:lstStyle/>
          <a:p>
            <a:r>
              <a:rPr lang="sl-SI" sz="2200" dirty="0"/>
              <a:t>Video pogosto </a:t>
            </a:r>
            <a:r>
              <a:rPr lang="sl-SI" sz="2200" b="1" dirty="0"/>
              <a:t>kot razširitev umetniške prakse </a:t>
            </a:r>
            <a:r>
              <a:rPr lang="sl-SI" sz="2200" dirty="0"/>
              <a:t>umetnika ali umetnice.</a:t>
            </a:r>
          </a:p>
          <a:p>
            <a:r>
              <a:rPr lang="sl-SI" sz="2200" dirty="0"/>
              <a:t>Drugačen način dela zaradi </a:t>
            </a:r>
            <a:r>
              <a:rPr lang="sl-SI" sz="2200" b="1" dirty="0"/>
              <a:t>hitrosti, neposrednosti </a:t>
            </a:r>
            <a:r>
              <a:rPr lang="sl-SI" sz="2200" dirty="0"/>
              <a:t>in</a:t>
            </a:r>
            <a:r>
              <a:rPr lang="sl-SI" sz="2200" b="1" dirty="0"/>
              <a:t> dostopnosti </a:t>
            </a:r>
            <a:r>
              <a:rPr lang="sl-SI" sz="2200" dirty="0"/>
              <a:t>videa</a:t>
            </a:r>
            <a:r>
              <a:rPr lang="sl-SI" sz="2200" b="1" dirty="0"/>
              <a:t>     </a:t>
            </a:r>
          </a:p>
          <a:p>
            <a:pPr lvl="2"/>
            <a:r>
              <a:rPr lang="sl-SI" sz="2200" dirty="0"/>
              <a:t>posnetkov ni potrebno razvijati, </a:t>
            </a:r>
          </a:p>
          <a:p>
            <a:pPr lvl="2"/>
            <a:r>
              <a:rPr lang="sl-SI" sz="2200" dirty="0"/>
              <a:t>možno je predvajanje posnetega v realnem času, </a:t>
            </a:r>
          </a:p>
          <a:p>
            <a:pPr lvl="2"/>
            <a:r>
              <a:rPr lang="sl-SI" sz="2200" dirty="0"/>
              <a:t>pogosto videe snemajo </a:t>
            </a:r>
            <a:r>
              <a:rPr lang="sl-SI" sz="2200" dirty="0" err="1"/>
              <a:t>avtorji_ice</a:t>
            </a:r>
            <a:r>
              <a:rPr lang="sl-SI" sz="2200" dirty="0"/>
              <a:t> sami ali je ekipa zelo majhna (tudi zato deluje video bolj neposredno).</a:t>
            </a:r>
          </a:p>
          <a:p>
            <a:pPr marL="342900" lvl="2" indent="-342900"/>
            <a:r>
              <a:rPr lang="sl-SI" sz="2200" dirty="0"/>
              <a:t>Prepoznan kot umetnost s strani </a:t>
            </a:r>
            <a:r>
              <a:rPr lang="sl-SI" sz="2200" b="1" dirty="0"/>
              <a:t>muzejev</a:t>
            </a:r>
            <a:r>
              <a:rPr lang="sl-SI" sz="2200" dirty="0"/>
              <a:t> in </a:t>
            </a:r>
            <a:r>
              <a:rPr lang="sl-SI" sz="2200" b="1" dirty="0"/>
              <a:t>galerij</a:t>
            </a:r>
            <a:r>
              <a:rPr lang="sl-SI" sz="2200" dirty="0"/>
              <a:t>.</a:t>
            </a:r>
          </a:p>
          <a:p>
            <a:pPr marL="914400" lvl="2" indent="0">
              <a:buNone/>
            </a:pPr>
            <a:endParaRPr lang="sl-SI" sz="2200" dirty="0"/>
          </a:p>
          <a:p>
            <a:pPr marL="914400" lvl="2" indent="0">
              <a:buNone/>
            </a:pPr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12" y="3364523"/>
            <a:ext cx="4064000" cy="30480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680798" y="5508007"/>
            <a:ext cx="2544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dirty="0"/>
              <a:t>Peter </a:t>
            </a:r>
            <a:r>
              <a:rPr lang="sl-SI" dirty="0" err="1"/>
              <a:t>Weibel</a:t>
            </a:r>
            <a:endParaRPr lang="sl-SI" dirty="0"/>
          </a:p>
          <a:p>
            <a:pPr algn="r"/>
            <a:r>
              <a:rPr lang="sl-SI" dirty="0" err="1"/>
              <a:t>Observation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endParaRPr lang="sl-SI" dirty="0"/>
          </a:p>
          <a:p>
            <a:pPr algn="r"/>
            <a:r>
              <a:rPr lang="sl-SI" dirty="0" err="1"/>
              <a:t>Observation</a:t>
            </a:r>
            <a:r>
              <a:rPr lang="sl-SI" dirty="0"/>
              <a:t>: </a:t>
            </a:r>
            <a:r>
              <a:rPr lang="sl-SI" dirty="0" err="1"/>
              <a:t>Uncertainty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8076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0FC7E0-2EA9-4EA1-B616-0A2F5D5D0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31303"/>
            <a:ext cx="10744998" cy="60900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/>
              <a:t>Video </a:t>
            </a:r>
            <a:r>
              <a:rPr lang="sl-SI" sz="2400" dirty="0" err="1"/>
              <a:t>performans</a:t>
            </a:r>
            <a:endParaRPr lang="sl-SI" sz="2400" dirty="0"/>
          </a:p>
          <a:p>
            <a:pPr marL="0" indent="0">
              <a:buNone/>
            </a:pPr>
            <a:r>
              <a:rPr lang="sl-SI" sz="2400" dirty="0"/>
              <a:t>Občutek intimnosti </a:t>
            </a:r>
            <a:r>
              <a:rPr lang="sl-SI" sz="1900" dirty="0"/>
              <a:t>(pogost v video </a:t>
            </a:r>
            <a:r>
              <a:rPr lang="sl-SI" sz="1900" dirty="0" err="1"/>
              <a:t>performansih</a:t>
            </a:r>
            <a:r>
              <a:rPr lang="sl-SI" sz="1900" dirty="0"/>
              <a:t>; Vita </a:t>
            </a:r>
            <a:r>
              <a:rPr lang="sl-SI" sz="1900" dirty="0" err="1"/>
              <a:t>Acconci</a:t>
            </a:r>
            <a:r>
              <a:rPr lang="sl-SI" sz="1900" dirty="0"/>
              <a:t>, Bruce </a:t>
            </a:r>
            <a:r>
              <a:rPr lang="sl-SI" sz="1900" dirty="0" err="1"/>
              <a:t>Nauman</a:t>
            </a:r>
            <a:r>
              <a:rPr lang="sl-SI" sz="1900" dirty="0"/>
              <a:t>, Joan Jonas, Ulrike </a:t>
            </a:r>
            <a:r>
              <a:rPr lang="sl-SI" sz="1900" dirty="0" err="1"/>
              <a:t>Rosenbach</a:t>
            </a:r>
            <a:r>
              <a:rPr lang="sl-SI" sz="1900" dirty="0"/>
              <a:t>). </a:t>
            </a:r>
            <a:r>
              <a:rPr lang="sl-SI" sz="2400" dirty="0"/>
              <a:t>Snemanje v lastnem studiu, doma, snemanje avtoričinega ali avtorjevega telesa od blizu, dolgi posnetki, statični posnetki, snemanje iz roke ipd. 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Martha </a:t>
            </a:r>
            <a:r>
              <a:rPr lang="sl-SI" dirty="0" err="1"/>
              <a:t>Rosler</a:t>
            </a:r>
            <a:r>
              <a:rPr lang="sl-SI" dirty="0"/>
              <a:t>: </a:t>
            </a:r>
            <a:r>
              <a:rPr lang="sl-SI" dirty="0">
                <a:hlinkClick r:id="rId3"/>
              </a:rPr>
              <a:t>https://www.youtube.com/watch?v=ZuZympOIGC0</a:t>
            </a:r>
            <a:r>
              <a:rPr lang="sl-SI" dirty="0"/>
              <a:t> </a:t>
            </a:r>
          </a:p>
          <a:p>
            <a:r>
              <a:rPr lang="sl-SI" dirty="0" err="1"/>
              <a:t>Pipilotti</a:t>
            </a:r>
            <a:r>
              <a:rPr lang="sl-SI" dirty="0"/>
              <a:t> </a:t>
            </a:r>
            <a:r>
              <a:rPr lang="sl-SI" dirty="0" err="1"/>
              <a:t>Rist</a:t>
            </a:r>
            <a:r>
              <a:rPr lang="sl-SI" dirty="0"/>
              <a:t>, video instalacija: </a:t>
            </a:r>
            <a:r>
              <a:rPr lang="sl-SI" dirty="0">
                <a:hlinkClick r:id="rId4"/>
              </a:rPr>
              <a:t>https://www.youtube.com/watch?v=a56RPZ_cbdc</a:t>
            </a:r>
            <a:r>
              <a:rPr lang="sl-SI" dirty="0"/>
              <a:t> </a:t>
            </a:r>
          </a:p>
          <a:p>
            <a:r>
              <a:rPr lang="en-US" dirty="0"/>
              <a:t>Stephanie Smith </a:t>
            </a:r>
            <a:r>
              <a:rPr lang="sl-SI" dirty="0"/>
              <a:t>in</a:t>
            </a:r>
            <a:r>
              <a:rPr lang="en-US" dirty="0"/>
              <a:t> Edward Stewart</a:t>
            </a:r>
            <a:r>
              <a:rPr lang="sl-SI" dirty="0"/>
              <a:t>: </a:t>
            </a:r>
            <a:r>
              <a:rPr lang="sl-SI" dirty="0">
                <a:hlinkClick r:id="rId5"/>
              </a:rPr>
              <a:t>http://www.smithstewart.co.uk/selected-works/mouth-mouth/</a:t>
            </a:r>
            <a:r>
              <a:rPr lang="sl-SI" dirty="0"/>
              <a:t> </a:t>
            </a:r>
          </a:p>
          <a:p>
            <a:r>
              <a:rPr lang="sl-SI" dirty="0" err="1"/>
              <a:t>Laurie</a:t>
            </a:r>
            <a:r>
              <a:rPr lang="sl-SI" dirty="0"/>
              <a:t> Anderson (19‘58‘‘) </a:t>
            </a:r>
            <a:r>
              <a:rPr lang="sl-SI" dirty="0">
                <a:hlinkClick r:id="rId6"/>
              </a:rPr>
              <a:t>https://vimeo.com/127253896</a:t>
            </a:r>
            <a:endParaRPr lang="sl-SI" dirty="0"/>
          </a:p>
        </p:txBody>
      </p:sp>
      <p:graphicFrame>
        <p:nvGraphicFramePr>
          <p:cNvPr id="5" name="Predmet 4">
            <a:extLst>
              <a:ext uri="{FF2B5EF4-FFF2-40B4-BE49-F238E27FC236}">
                <a16:creationId xmlns:a16="http://schemas.microsoft.com/office/drawing/2014/main" id="{657432A8-5353-4696-8CE5-500C671E3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291041"/>
              </p:ext>
            </p:extLst>
          </p:nvPr>
        </p:nvGraphicFramePr>
        <p:xfrm>
          <a:off x="685801" y="1938830"/>
          <a:ext cx="3460071" cy="2590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" name="Image" r:id="rId7" imgW="9345960" imgH="7009200" progId="Photoshop.Image.13">
                  <p:embed/>
                </p:oleObj>
              </mc:Choice>
              <mc:Fallback>
                <p:oleObj name="Image" r:id="rId7" imgW="9345960" imgH="7009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01" y="1938830"/>
                        <a:ext cx="3460071" cy="2590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id="{1CFAB47D-B6B2-45AC-AE9A-A415786C4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5499" y="1949927"/>
            <a:ext cx="3337040" cy="2590378"/>
          </a:xfrm>
          <a:prstGeom prst="rect">
            <a:avLst/>
          </a:prstGeom>
        </p:spPr>
      </p:pic>
      <p:graphicFrame>
        <p:nvGraphicFramePr>
          <p:cNvPr id="9" name="Predmet 8">
            <a:extLst>
              <a:ext uri="{FF2B5EF4-FFF2-40B4-BE49-F238E27FC236}">
                <a16:creationId xmlns:a16="http://schemas.microsoft.com/office/drawing/2014/main" id="{10F57DA9-8B2B-4FC6-B1D1-9ADF118DDC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661721"/>
              </p:ext>
            </p:extLst>
          </p:nvPr>
        </p:nvGraphicFramePr>
        <p:xfrm>
          <a:off x="7962166" y="1949927"/>
          <a:ext cx="3468633" cy="260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" name="Image" r:id="rId10" imgW="5079240" imgH="3809520" progId="Photoshop.Image.13">
                  <p:embed/>
                </p:oleObj>
              </mc:Choice>
              <mc:Fallback>
                <p:oleObj name="Image" r:id="rId10" imgW="5079240" imgH="380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62166" y="1949927"/>
                        <a:ext cx="3468633" cy="260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avokotnik 5"/>
          <p:cNvSpPr/>
          <p:nvPr/>
        </p:nvSpPr>
        <p:spPr>
          <a:xfrm>
            <a:off x="7878063" y="4551402"/>
            <a:ext cx="1339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Vito </a:t>
            </a:r>
            <a:r>
              <a:rPr lang="sl-SI" dirty="0" err="1"/>
              <a:t>Acconci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4293360" y="4540305"/>
            <a:ext cx="151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Martha </a:t>
            </a:r>
            <a:r>
              <a:rPr lang="sl-SI" dirty="0" err="1"/>
              <a:t>Rosler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590687" y="4529207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Joan Jonas</a:t>
            </a:r>
          </a:p>
        </p:txBody>
      </p:sp>
    </p:spTree>
    <p:extLst>
      <p:ext uri="{BB962C8B-B14F-4D97-AF65-F5344CB8AC3E}">
        <p14:creationId xmlns:p14="http://schemas.microsoft.com/office/powerpoint/2010/main" val="44739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241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Kate </a:t>
            </a:r>
            <a:r>
              <a:rPr lang="sl-SI" dirty="0" err="1"/>
              <a:t>Gilmore</a:t>
            </a:r>
            <a:r>
              <a:rPr lang="sl-SI" dirty="0"/>
              <a:t>: </a:t>
            </a:r>
          </a:p>
          <a:p>
            <a:pPr marL="0" indent="0">
              <a:buNone/>
            </a:pPr>
            <a:r>
              <a:rPr lang="sl-SI" dirty="0">
                <a:hlinkClick r:id="rId3"/>
              </a:rPr>
              <a:t>http://www.kategilmore.com/walk-this-way-2008/</a:t>
            </a:r>
            <a:endParaRPr lang="sl-SI" dirty="0"/>
          </a:p>
          <a:p>
            <a:r>
              <a:rPr lang="sl-SI" dirty="0"/>
              <a:t>Tomaž Furlan, </a:t>
            </a:r>
            <a:r>
              <a:rPr lang="sl-SI" dirty="0" err="1"/>
              <a:t>Wear</a:t>
            </a:r>
            <a:r>
              <a:rPr lang="sl-SI" dirty="0"/>
              <a:t> III </a:t>
            </a:r>
          </a:p>
          <a:p>
            <a:pPr marL="0" indent="0">
              <a:buNone/>
            </a:pPr>
            <a:r>
              <a:rPr lang="sl-SI" dirty="0">
                <a:hlinkClick r:id="rId4"/>
              </a:rPr>
              <a:t>http://www.e-arhiv.org/diva/index.php?opt=work&amp;id=823</a:t>
            </a:r>
            <a:r>
              <a:rPr lang="sl-SI" dirty="0"/>
              <a:t> </a:t>
            </a:r>
          </a:p>
          <a:p>
            <a:r>
              <a:rPr lang="sl-SI" dirty="0"/>
              <a:t>Milica Tomić, I </a:t>
            </a:r>
            <a:r>
              <a:rPr lang="sl-SI" dirty="0" err="1"/>
              <a:t>am</a:t>
            </a:r>
            <a:r>
              <a:rPr lang="sl-SI" dirty="0"/>
              <a:t> Milica </a:t>
            </a:r>
            <a:r>
              <a:rPr lang="sl-SI" dirty="0" err="1"/>
              <a:t>Tomic</a:t>
            </a:r>
            <a:r>
              <a:rPr lang="sl-SI" dirty="0"/>
              <a:t> </a:t>
            </a:r>
          </a:p>
          <a:p>
            <a:pPr marL="0" indent="0">
              <a:buNone/>
            </a:pPr>
            <a:r>
              <a:rPr lang="sl-SI" dirty="0">
                <a:hlinkClick r:id="rId5"/>
              </a:rPr>
              <a:t>https://www.youtube.com/watch?v=b1kagFMbQ5k</a:t>
            </a:r>
            <a:endParaRPr lang="sl-SI" dirty="0"/>
          </a:p>
        </p:txBody>
      </p:sp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901608"/>
              </p:ext>
            </p:extLst>
          </p:nvPr>
        </p:nvGraphicFramePr>
        <p:xfrm>
          <a:off x="7020181" y="317635"/>
          <a:ext cx="4064126" cy="2874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1" r:id="rId6" imgW="8545680" imgH="6044400" progId="">
                  <p:embed/>
                </p:oleObj>
              </mc:Choice>
              <mc:Fallback>
                <p:oleObj r:id="rId6" imgW="8545680" imgH="6044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0181" y="317635"/>
                        <a:ext cx="4064126" cy="2874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188563"/>
              </p:ext>
            </p:extLst>
          </p:nvPr>
        </p:nvGraphicFramePr>
        <p:xfrm>
          <a:off x="7020181" y="3288615"/>
          <a:ext cx="4064126" cy="303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2" r:id="rId8" imgW="10450440" imgH="7783920" progId="">
                  <p:embed/>
                </p:oleObj>
              </mc:Choice>
              <mc:Fallback>
                <p:oleObj r:id="rId8" imgW="1045044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0181" y="3288615"/>
                        <a:ext cx="4064126" cy="303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37897"/>
              </p:ext>
            </p:extLst>
          </p:nvPr>
        </p:nvGraphicFramePr>
        <p:xfrm>
          <a:off x="732107" y="317635"/>
          <a:ext cx="6020993" cy="330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3" r:id="rId10" imgW="11733120" imgH="6450480" progId="">
                  <p:embed/>
                </p:oleObj>
              </mc:Choice>
              <mc:Fallback>
                <p:oleObj r:id="rId10" imgW="11733120" imgH="6450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2107" y="317635"/>
                        <a:ext cx="6020993" cy="330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Predm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530508"/>
              </p:ext>
            </p:extLst>
          </p:nvPr>
        </p:nvGraphicFramePr>
        <p:xfrm>
          <a:off x="652547" y="3817598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4" r:id="rId12" imgW="1269720" imgH="1269720" progId="">
                  <p:embed/>
                </p:oleObj>
              </mc:Choice>
              <mc:Fallback>
                <p:oleObj r:id="rId12" imgW="1269720" imgH="1269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2547" y="3817598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7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E2466A75-9FDA-4C44-B349-05446864E71B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424247" y="620623"/>
            <a:ext cx="7532621" cy="4237097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46C24346-E350-4A08-AF32-7486707B60FB}"/>
              </a:ext>
            </a:extLst>
          </p:cNvPr>
          <p:cNvSpPr/>
          <p:nvPr/>
        </p:nvSpPr>
        <p:spPr>
          <a:xfrm>
            <a:off x="6923315" y="4943301"/>
            <a:ext cx="520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https://www.youtube.com/watch?v=22w7QMCX7Ng</a:t>
            </a:r>
            <a:r>
              <a:rPr lang="sl-SI" dirty="0"/>
              <a:t>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35724" y="6237876"/>
            <a:ext cx="3910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VALIE EXPORT, </a:t>
            </a:r>
            <a:r>
              <a:rPr lang="sl-SI" dirty="0" err="1"/>
              <a:t>Adjunct</a:t>
            </a:r>
            <a:r>
              <a:rPr lang="sl-SI" dirty="0"/>
              <a:t> </a:t>
            </a:r>
            <a:r>
              <a:rPr lang="sl-SI" dirty="0" err="1"/>
              <a:t>Dislocations</a:t>
            </a:r>
            <a:endParaRPr lang="sl-SI" dirty="0"/>
          </a:p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0" y="620623"/>
            <a:ext cx="3569154" cy="2506806"/>
          </a:xfrm>
          <a:prstGeom prst="rect">
            <a:avLst/>
          </a:prstGeom>
        </p:spPr>
      </p:pic>
      <p:graphicFrame>
        <p:nvGraphicFramePr>
          <p:cNvPr id="6" name="Predm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859362"/>
              </p:ext>
            </p:extLst>
          </p:nvPr>
        </p:nvGraphicFramePr>
        <p:xfrm>
          <a:off x="732350" y="3413092"/>
          <a:ext cx="5607435" cy="272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r:id="rId7" imgW="23034600" imgH="11161800" progId="">
                  <p:embed/>
                </p:oleObj>
              </mc:Choice>
              <mc:Fallback>
                <p:oleObj r:id="rId7" imgW="23034600" imgH="11161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2350" y="3413092"/>
                        <a:ext cx="5607435" cy="272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0931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D8A143-53D8-45AC-B1CD-AB6BA171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DA3ADFC4-5A5C-4D48-A8F7-D33164067B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2340" y="387068"/>
            <a:ext cx="10701283" cy="6019472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68115276-8A1C-43A0-8459-AE25D3FAE8C9}"/>
              </a:ext>
            </a:extLst>
          </p:cNvPr>
          <p:cNvSpPr/>
          <p:nvPr/>
        </p:nvSpPr>
        <p:spPr>
          <a:xfrm>
            <a:off x="3572424" y="6453524"/>
            <a:ext cx="5100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https://www.youtube.com/watch?v=9UaRe6q7M4k</a:t>
            </a:r>
            <a:r>
              <a:rPr lang="sl-SI" dirty="0"/>
              <a:t>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00736" y="6444406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Joan Jonas</a:t>
            </a:r>
          </a:p>
        </p:txBody>
      </p:sp>
    </p:spTree>
    <p:extLst>
      <p:ext uri="{BB962C8B-B14F-4D97-AF65-F5344CB8AC3E}">
        <p14:creationId xmlns:p14="http://schemas.microsoft.com/office/powerpoint/2010/main" val="48633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3C02F-ED8D-4E1E-98DE-EDDBE4C3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7CD25C1B-4C53-4DC8-AD0A-8AC4D0EA5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650" y="4145385"/>
            <a:ext cx="3951288" cy="2370773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52F647-AD0B-41AF-93DB-C99979EB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70438"/>
            <a:ext cx="5784698" cy="53779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669F29-C204-4B17-8C59-B7E66767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41842"/>
            <a:ext cx="5595938" cy="3730625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DD69E2A4-5DE4-41C2-9AC5-7A1F4F47EC1E}"/>
              </a:ext>
            </a:extLst>
          </p:cNvPr>
          <p:cNvSpPr txBox="1">
            <a:spLocks/>
          </p:cNvSpPr>
          <p:nvPr/>
        </p:nvSpPr>
        <p:spPr>
          <a:xfrm>
            <a:off x="685801" y="152399"/>
            <a:ext cx="11194897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l-SI" sz="2400" cap="none" dirty="0">
                <a:latin typeface="+mn-lt"/>
                <a:ea typeface="+mn-ea"/>
                <a:cs typeface="+mn-cs"/>
              </a:rPr>
              <a:t>Sredi 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60</a:t>
            </a:r>
            <a:r>
              <a:rPr lang="sl-SI" sz="2400" cap="none" dirty="0">
                <a:latin typeface="+mn-lt"/>
                <a:ea typeface="+mn-ea"/>
                <a:cs typeface="+mn-cs"/>
              </a:rPr>
              <a:t>ih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 v ZDA</a:t>
            </a:r>
            <a:endParaRPr lang="sl-SI" sz="2400" cap="none" dirty="0">
              <a:latin typeface="+mn-lt"/>
              <a:ea typeface="+mn-ea"/>
              <a:cs typeface="+mn-cs"/>
            </a:endParaRPr>
          </a:p>
          <a:p>
            <a:pPr algn="r"/>
            <a:endParaRPr lang="sl-SI" sz="2400" cap="none" dirty="0">
              <a:latin typeface="+mn-lt"/>
              <a:ea typeface="+mn-ea"/>
              <a:cs typeface="+mn-cs"/>
            </a:endParaRPr>
          </a:p>
          <a:p>
            <a:pPr algn="r"/>
            <a:endParaRPr lang="sl-SI" sz="2400" cap="none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00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D484BC-ABB1-411C-A287-6E065B78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33046"/>
            <a:ext cx="10131425" cy="5462954"/>
          </a:xfrm>
        </p:spPr>
        <p:txBody>
          <a:bodyPr>
            <a:normAutofit/>
          </a:bodyPr>
          <a:lstStyle/>
          <a:p>
            <a:r>
              <a:rPr lang="sl-SI" sz="2200" dirty="0"/>
              <a:t>„Industrijska </a:t>
            </a:r>
            <a:r>
              <a:rPr lang="sl-SI" sz="2200" dirty="0" err="1"/>
              <a:t>kinematorgrafija</a:t>
            </a:r>
            <a:r>
              <a:rPr lang="sl-SI" sz="2200" dirty="0"/>
              <a:t>“ je natančno definirala standarde, ki jih video umetnost nikakor ne upošteva tako kar se tiče dolžine, prostora, načina produkcije, projekcije, distribucije ipd.</a:t>
            </a:r>
          </a:p>
          <a:p>
            <a:pPr lvl="2"/>
            <a:r>
              <a:rPr lang="sl-SI" sz="2200" b="1" dirty="0"/>
              <a:t>Dolžina </a:t>
            </a:r>
            <a:r>
              <a:rPr lang="sl-SI" sz="2200" dirty="0"/>
              <a:t>videov je </a:t>
            </a:r>
            <a:r>
              <a:rPr lang="sl-SI" sz="2200" b="1" dirty="0"/>
              <a:t>zelo raznolika </a:t>
            </a:r>
            <a:r>
              <a:rPr lang="sl-SI" sz="2200" dirty="0"/>
              <a:t>od zelo kratkih (nekaj minut ali manj kot minuta) do takih ki trajajo več ur, dni ali let.</a:t>
            </a:r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14" y="2978318"/>
            <a:ext cx="5123404" cy="2905396"/>
          </a:xfrm>
          <a:prstGeom prst="rect">
            <a:avLst/>
          </a:prstGeom>
        </p:spPr>
      </p:pic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652360"/>
              </p:ext>
            </p:extLst>
          </p:nvPr>
        </p:nvGraphicFramePr>
        <p:xfrm>
          <a:off x="732815" y="2978318"/>
          <a:ext cx="5433418" cy="2905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r:id="rId4" imgW="18730080" imgH="9993600" progId="">
                  <p:embed/>
                </p:oleObj>
              </mc:Choice>
              <mc:Fallback>
                <p:oleObj r:id="rId4" imgW="18730080" imgH="9993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2815" y="2978318"/>
                        <a:ext cx="5433418" cy="2905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ravokotnik 4"/>
          <p:cNvSpPr/>
          <p:nvPr/>
        </p:nvSpPr>
        <p:spPr>
          <a:xfrm>
            <a:off x="732815" y="5911334"/>
            <a:ext cx="3177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Christian </a:t>
            </a:r>
            <a:r>
              <a:rPr lang="sl-SI" dirty="0" err="1"/>
              <a:t>Marclay</a:t>
            </a:r>
            <a:r>
              <a:rPr lang="sl-SI" dirty="0"/>
              <a:t> ,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clock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8699862" y="5911334"/>
            <a:ext cx="2796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dirty="0"/>
              <a:t>John </a:t>
            </a:r>
            <a:r>
              <a:rPr lang="sl-SI" dirty="0" err="1"/>
              <a:t>Gerrard,Oil</a:t>
            </a:r>
            <a:r>
              <a:rPr lang="sl-SI" dirty="0"/>
              <a:t> </a:t>
            </a:r>
            <a:r>
              <a:rPr lang="sl-SI" dirty="0" err="1"/>
              <a:t>Stick</a:t>
            </a:r>
            <a:r>
              <a:rPr lang="sl-SI" dirty="0"/>
              <a:t> </a:t>
            </a:r>
            <a:r>
              <a:rPr lang="sl-SI" dirty="0" err="1"/>
              <a:t>Work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15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D484BC-ABB1-411C-A287-6E065B78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33046"/>
            <a:ext cx="10131425" cy="5462954"/>
          </a:xfrm>
        </p:spPr>
        <p:txBody>
          <a:bodyPr>
            <a:normAutofit/>
          </a:bodyPr>
          <a:lstStyle/>
          <a:p>
            <a:pPr lvl="2"/>
            <a:r>
              <a:rPr lang="sl-SI" sz="2200" b="1" dirty="0"/>
              <a:t>Nosilci</a:t>
            </a:r>
            <a:r>
              <a:rPr lang="sl-SI" sz="2200" dirty="0"/>
              <a:t> slike so zelo </a:t>
            </a:r>
            <a:r>
              <a:rPr lang="sl-SI" sz="2200" b="1" dirty="0"/>
              <a:t>raznoliki</a:t>
            </a:r>
            <a:r>
              <a:rPr lang="sl-SI" sz="2200" dirty="0"/>
              <a:t> in lahko </a:t>
            </a:r>
            <a:r>
              <a:rPr lang="sl-SI" sz="2200" b="1" dirty="0"/>
              <a:t>tudi</a:t>
            </a:r>
            <a:r>
              <a:rPr lang="sl-SI" sz="2200" dirty="0"/>
              <a:t> množični </a:t>
            </a:r>
          </a:p>
          <a:p>
            <a:pPr marL="1371600" lvl="3" indent="0">
              <a:buNone/>
            </a:pPr>
            <a:r>
              <a:rPr lang="sl-SI" sz="2000" dirty="0"/>
              <a:t>	- </a:t>
            </a:r>
            <a:r>
              <a:rPr lang="sl-SI" sz="2000" b="1" dirty="0"/>
              <a:t>večkanalne projekcije </a:t>
            </a:r>
            <a:r>
              <a:rPr lang="sl-SI" sz="2000" dirty="0"/>
              <a:t>in </a:t>
            </a:r>
            <a:r>
              <a:rPr lang="sl-SI" sz="2000" b="1" dirty="0"/>
              <a:t>instalacije, </a:t>
            </a:r>
          </a:p>
          <a:p>
            <a:pPr marL="1371600" lvl="3" indent="0">
              <a:buNone/>
            </a:pPr>
            <a:r>
              <a:rPr lang="sl-SI" sz="2000" b="1" dirty="0"/>
              <a:t>	- </a:t>
            </a:r>
            <a:r>
              <a:rPr lang="sl-SI" sz="2200" dirty="0"/>
              <a:t>projekcije na površine </a:t>
            </a:r>
            <a:r>
              <a:rPr lang="sl-SI" sz="2200" b="1" dirty="0"/>
              <a:t>različnih oblik</a:t>
            </a:r>
            <a:r>
              <a:rPr lang="sl-SI" sz="2200" dirty="0"/>
              <a:t>, 	</a:t>
            </a:r>
          </a:p>
          <a:p>
            <a:pPr marL="1371600" lvl="3" indent="0">
              <a:buNone/>
            </a:pPr>
            <a:r>
              <a:rPr lang="sl-SI" sz="2200" dirty="0"/>
              <a:t>	- nosilci dislocirani običajnega okolja</a:t>
            </a:r>
            <a:endParaRPr lang="sl-SI" sz="2000" dirty="0"/>
          </a:p>
          <a:p>
            <a:pPr lvl="2"/>
            <a:r>
              <a:rPr lang="sl-SI" sz="2200" dirty="0" err="1"/>
              <a:t>Najpogostej</a:t>
            </a:r>
            <a:r>
              <a:rPr lang="sl-SI" sz="2200" dirty="0"/>
              <a:t> v </a:t>
            </a:r>
            <a:r>
              <a:rPr lang="sl-SI" sz="2200" b="1" dirty="0"/>
              <a:t>galerijah</a:t>
            </a:r>
            <a:r>
              <a:rPr lang="sl-SI" sz="2200" dirty="0"/>
              <a:t> in </a:t>
            </a:r>
            <a:r>
              <a:rPr lang="sl-SI" sz="2200" b="1" dirty="0"/>
              <a:t>muzejih</a:t>
            </a:r>
            <a:r>
              <a:rPr lang="sl-SI" sz="2200" dirty="0"/>
              <a:t>, 									     lahko pa tudi drugje.</a:t>
            </a:r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  <a:p>
            <a:pPr lvl="2"/>
            <a:endParaRPr lang="sl-SI" sz="2200" dirty="0"/>
          </a:p>
        </p:txBody>
      </p:sp>
      <p:sp>
        <p:nvSpPr>
          <p:cNvPr id="5" name="Pravokotnik 4"/>
          <p:cNvSpPr/>
          <p:nvPr/>
        </p:nvSpPr>
        <p:spPr>
          <a:xfrm>
            <a:off x="5111931" y="3565429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Nam </a:t>
            </a:r>
            <a:r>
              <a:rPr lang="sl-SI" dirty="0" err="1"/>
              <a:t>Jun</a:t>
            </a:r>
            <a:r>
              <a:rPr lang="sl-SI" dirty="0"/>
              <a:t> </a:t>
            </a:r>
            <a:r>
              <a:rPr lang="sl-SI" dirty="0" err="1"/>
              <a:t>paik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5617866" y="5911334"/>
            <a:ext cx="162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dirty="0" err="1"/>
              <a:t>Shigeko</a:t>
            </a:r>
            <a:r>
              <a:rPr lang="sl-SI" dirty="0"/>
              <a:t> </a:t>
            </a:r>
            <a:r>
              <a:rPr lang="sl-SI" dirty="0" err="1"/>
              <a:t>Kubota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36" y="3633384"/>
            <a:ext cx="3920195" cy="260693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67" y="1100326"/>
            <a:ext cx="4206357" cy="51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4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503520-82F8-4239-858E-323866B1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9D55551A-7FA7-4234-A267-7F56917CF043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686709" y="389818"/>
            <a:ext cx="10819490" cy="6085963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9067EBE0-F447-4C9A-91B5-544B07873929}"/>
              </a:ext>
            </a:extLst>
          </p:cNvPr>
          <p:cNvSpPr/>
          <p:nvPr/>
        </p:nvSpPr>
        <p:spPr>
          <a:xfrm>
            <a:off x="3330564" y="6479900"/>
            <a:ext cx="4524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hlinkClick r:id="rId5"/>
              </a:rPr>
              <a:t>https://www.youtube.com/watch?v=ezFCXuQlV1M</a:t>
            </a:r>
            <a:endParaRPr lang="sl-SI" sz="1600" dirty="0"/>
          </a:p>
        </p:txBody>
      </p:sp>
      <p:sp>
        <p:nvSpPr>
          <p:cNvPr id="5" name="Pravokotnik 4"/>
          <p:cNvSpPr/>
          <p:nvPr/>
        </p:nvSpPr>
        <p:spPr>
          <a:xfrm>
            <a:off x="441961" y="6475781"/>
            <a:ext cx="26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Tony </a:t>
            </a:r>
            <a:r>
              <a:rPr lang="sl-SI" dirty="0" err="1"/>
              <a:t>Oursler</a:t>
            </a:r>
            <a:r>
              <a:rPr lang="sl-SI" dirty="0"/>
              <a:t>, </a:t>
            </a:r>
            <a:r>
              <a:rPr lang="sl-SI" dirty="0" err="1"/>
              <a:t>Couch</a:t>
            </a:r>
            <a:r>
              <a:rPr lang="sl-SI" dirty="0"/>
              <a:t> </a:t>
            </a:r>
            <a:r>
              <a:rPr lang="sl-SI" dirty="0" err="1"/>
              <a:t>Piece</a:t>
            </a:r>
            <a:r>
              <a:rPr lang="sl-SI" dirty="0"/>
              <a:t>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673791" y="6479900"/>
            <a:ext cx="4396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hlinkClick r:id="rId6"/>
              </a:rPr>
              <a:t>https://www.youtube.com/watch?v=-gbUcurKu0E</a:t>
            </a:r>
            <a:r>
              <a:rPr lang="sl-SI" sz="1600" dirty="0"/>
              <a:t> </a:t>
            </a:r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95561"/>
              </p:ext>
            </p:extLst>
          </p:nvPr>
        </p:nvGraphicFramePr>
        <p:xfrm>
          <a:off x="3011588" y="6536075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r:id="rId7" imgW="1269720" imgH="1269720" progId="">
                  <p:embed/>
                </p:oleObj>
              </mc:Choice>
              <mc:Fallback>
                <p:oleObj r:id="rId7" imgW="1269720" imgH="1269720" progId="">
                  <p:embed/>
                  <p:pic>
                    <p:nvPicPr>
                      <p:cNvPr id="10" name="Predme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1588" y="6536075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4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B49E80-0FA2-48CB-8AE8-7FB1D8C4A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redstavnost v spletu 4">
            <a:hlinkClick r:id="" action="ppaction://media"/>
            <a:extLst>
              <a:ext uri="{FF2B5EF4-FFF2-40B4-BE49-F238E27FC236}">
                <a16:creationId xmlns:a16="http://schemas.microsoft.com/office/drawing/2014/main" id="{723C2C84-21F1-4DC6-9E74-641A78BFD63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6709" y="389789"/>
            <a:ext cx="10646576" cy="598869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DDBDC338-E3CB-41A8-8AF3-456676841CF6}"/>
              </a:ext>
            </a:extLst>
          </p:cNvPr>
          <p:cNvSpPr/>
          <p:nvPr/>
        </p:nvSpPr>
        <p:spPr>
          <a:xfrm>
            <a:off x="4168260" y="6404836"/>
            <a:ext cx="495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https://www.youtube.com/watch?v=5hl6dtSVBJM</a:t>
            </a:r>
            <a:r>
              <a:rPr lang="sl-SI" dirty="0"/>
              <a:t>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685801" y="6404836"/>
            <a:ext cx="341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Irina </a:t>
            </a:r>
            <a:r>
              <a:rPr lang="sl-SI" dirty="0" err="1"/>
              <a:t>Nakhova</a:t>
            </a:r>
            <a:r>
              <a:rPr lang="sl-SI" dirty="0"/>
              <a:t>,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Green</a:t>
            </a:r>
            <a:r>
              <a:rPr lang="sl-SI" dirty="0"/>
              <a:t> </a:t>
            </a:r>
            <a:r>
              <a:rPr lang="sl-SI" dirty="0" err="1"/>
              <a:t>Pavilion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6594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664584"/>
              </p:ext>
            </p:extLst>
          </p:nvPr>
        </p:nvGraphicFramePr>
        <p:xfrm>
          <a:off x="688106" y="609600"/>
          <a:ext cx="5934607" cy="305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r:id="rId3" imgW="22107600" imgH="11339640" progId="">
                  <p:embed/>
                </p:oleObj>
              </mc:Choice>
              <mc:Fallback>
                <p:oleObj r:id="rId3" imgW="22107600" imgH="11339640" progId="">
                  <p:embed/>
                  <p:pic>
                    <p:nvPicPr>
                      <p:cNvPr id="4" name="Predme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8106" y="609600"/>
                        <a:ext cx="5934607" cy="305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ravokotnik 4"/>
          <p:cNvSpPr/>
          <p:nvPr/>
        </p:nvSpPr>
        <p:spPr>
          <a:xfrm>
            <a:off x="613716" y="3661683"/>
            <a:ext cx="39541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Pipilotti</a:t>
            </a:r>
            <a:r>
              <a:rPr lang="sl-SI" dirty="0"/>
              <a:t> </a:t>
            </a:r>
            <a:r>
              <a:rPr lang="sl-SI" dirty="0" err="1"/>
              <a:t>Rist</a:t>
            </a:r>
            <a:r>
              <a:rPr lang="sl-SI" dirty="0"/>
              <a:t>, </a:t>
            </a:r>
            <a:r>
              <a:rPr lang="en-US" dirty="0"/>
              <a:t>Selfless in the Bath of Lava</a:t>
            </a:r>
            <a:r>
              <a:rPr lang="sl-SI" dirty="0"/>
              <a:t> </a:t>
            </a:r>
          </a:p>
          <a:p>
            <a:r>
              <a:rPr lang="sl-SI" dirty="0"/>
              <a:t>in Open </a:t>
            </a:r>
            <a:r>
              <a:rPr lang="sl-SI" dirty="0" err="1"/>
              <a:t>My</a:t>
            </a:r>
            <a:r>
              <a:rPr lang="sl-SI" dirty="0"/>
              <a:t> Glade (</a:t>
            </a:r>
            <a:r>
              <a:rPr lang="sl-SI" dirty="0" err="1"/>
              <a:t>Flatten</a:t>
            </a:r>
            <a:r>
              <a:rPr lang="sl-SI" dirty="0"/>
              <a:t>) </a:t>
            </a:r>
          </a:p>
          <a:p>
            <a:endParaRPr lang="en-US" dirty="0"/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513550"/>
              </p:ext>
            </p:extLst>
          </p:nvPr>
        </p:nvGraphicFramePr>
        <p:xfrm>
          <a:off x="6189877" y="2970551"/>
          <a:ext cx="5113370" cy="340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1" r:id="rId5" imgW="3492000" imgH="2323800" progId="">
                  <p:embed/>
                </p:oleObj>
              </mc:Choice>
              <mc:Fallback>
                <p:oleObj r:id="rId5" imgW="3492000" imgH="2323800" progId="">
                  <p:embed/>
                  <p:pic>
                    <p:nvPicPr>
                      <p:cNvPr id="7" name="Predme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9877" y="2970551"/>
                        <a:ext cx="5113370" cy="3402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avokotnik 7"/>
          <p:cNvSpPr/>
          <p:nvPr/>
        </p:nvSpPr>
        <p:spPr>
          <a:xfrm>
            <a:off x="7867827" y="2601219"/>
            <a:ext cx="3572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Tony </a:t>
            </a:r>
            <a:r>
              <a:rPr lang="sl-SI" dirty="0" err="1"/>
              <a:t>Oursler</a:t>
            </a:r>
            <a:r>
              <a:rPr lang="sl-SI" dirty="0"/>
              <a:t>, Temna </a:t>
            </a:r>
            <a:r>
              <a:rPr lang="sl-SI" dirty="0" err="1"/>
              <a:t>istran</a:t>
            </a:r>
            <a:r>
              <a:rPr lang="sl-SI" dirty="0"/>
              <a:t> in </a:t>
            </a:r>
            <a:r>
              <a:rPr lang="sl-SI" dirty="0" err="1"/>
              <a:t>Eclipse</a:t>
            </a:r>
            <a:endParaRPr lang="en-US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15" y="4274539"/>
            <a:ext cx="3084044" cy="2053973"/>
          </a:xfrm>
          <a:prstGeom prst="rect">
            <a:avLst/>
          </a:prstGeom>
        </p:spPr>
      </p:pic>
      <p:graphicFrame>
        <p:nvGraphicFramePr>
          <p:cNvPr id="12" name="Predm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91348"/>
              </p:ext>
            </p:extLst>
          </p:nvPr>
        </p:nvGraphicFramePr>
        <p:xfrm>
          <a:off x="6944425" y="609600"/>
          <a:ext cx="4358822" cy="2038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r:id="rId8" imgW="12698280" imgH="5917320" progId="">
                  <p:embed/>
                </p:oleObj>
              </mc:Choice>
              <mc:Fallback>
                <p:oleObj r:id="rId8" imgW="12698280" imgH="591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4425" y="609600"/>
                        <a:ext cx="4358822" cy="2038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38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redm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777187"/>
              </p:ext>
            </p:extLst>
          </p:nvPr>
        </p:nvGraphicFramePr>
        <p:xfrm>
          <a:off x="496007" y="338130"/>
          <a:ext cx="4358822" cy="290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r:id="rId3" imgW="12698280" imgH="8431560" progId="">
                  <p:embed/>
                </p:oleObj>
              </mc:Choice>
              <mc:Fallback>
                <p:oleObj r:id="rId3" imgW="12698280" imgH="8431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007" y="338130"/>
                        <a:ext cx="4358822" cy="290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avokotnik 9"/>
          <p:cNvSpPr/>
          <p:nvPr/>
        </p:nvSpPr>
        <p:spPr>
          <a:xfrm>
            <a:off x="4823567" y="338130"/>
            <a:ext cx="1698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Eija-Liisa</a:t>
            </a:r>
            <a:r>
              <a:rPr lang="sl-SI" dirty="0"/>
              <a:t> </a:t>
            </a:r>
            <a:r>
              <a:rPr lang="sl-SI" dirty="0" err="1"/>
              <a:t>Ahtila</a:t>
            </a:r>
            <a:r>
              <a:rPr lang="sl-SI" dirty="0"/>
              <a:t>, </a:t>
            </a:r>
          </a:p>
          <a:p>
            <a:r>
              <a:rPr lang="sl-SI" dirty="0"/>
              <a:t>Hiša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5213602" y="2680717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dirty="0"/>
              <a:t>Paul </a:t>
            </a:r>
            <a:r>
              <a:rPr lang="sl-SI" dirty="0" err="1"/>
              <a:t>Sermon</a:t>
            </a:r>
            <a:r>
              <a:rPr lang="sl-SI" dirty="0"/>
              <a:t>,</a:t>
            </a:r>
          </a:p>
          <a:p>
            <a:pPr algn="r"/>
            <a:r>
              <a:rPr lang="sl-SI" dirty="0" err="1"/>
              <a:t>Telematic</a:t>
            </a:r>
            <a:r>
              <a:rPr lang="sl-SI" dirty="0"/>
              <a:t> </a:t>
            </a:r>
            <a:r>
              <a:rPr lang="sl-SI" dirty="0" err="1"/>
              <a:t>Dreaming</a:t>
            </a:r>
            <a:endParaRPr lang="sl-SI" dirty="0"/>
          </a:p>
        </p:txBody>
      </p:sp>
      <p:graphicFrame>
        <p:nvGraphicFramePr>
          <p:cNvPr id="13" name="Predm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49045"/>
              </p:ext>
            </p:extLst>
          </p:nvPr>
        </p:nvGraphicFramePr>
        <p:xfrm>
          <a:off x="7225349" y="377127"/>
          <a:ext cx="4234993" cy="286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" r:id="rId5" imgW="5599800" imgH="3783960" progId="">
                  <p:embed/>
                </p:oleObj>
              </mc:Choice>
              <mc:Fallback>
                <p:oleObj r:id="rId5" imgW="5599800" imgH="3783960" progId="">
                  <p:embed/>
                  <p:pic>
                    <p:nvPicPr>
                      <p:cNvPr id="29" name="Predmet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5349" y="377127"/>
                        <a:ext cx="4234993" cy="2862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Predm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29116"/>
              </p:ext>
            </p:extLst>
          </p:nvPr>
        </p:nvGraphicFramePr>
        <p:xfrm>
          <a:off x="7260957" y="3327048"/>
          <a:ext cx="4199386" cy="295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4" r:id="rId7" imgW="6501240" imgH="4571280" progId="">
                  <p:embed/>
                </p:oleObj>
              </mc:Choice>
              <mc:Fallback>
                <p:oleObj r:id="rId7" imgW="650124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60957" y="3327048"/>
                        <a:ext cx="4199386" cy="2953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Predm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62835"/>
              </p:ext>
            </p:extLst>
          </p:nvPr>
        </p:nvGraphicFramePr>
        <p:xfrm>
          <a:off x="496007" y="3426628"/>
          <a:ext cx="4358822" cy="285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5" r:id="rId9" imgW="12698280" imgH="8291880" progId="">
                  <p:embed/>
                </p:oleObj>
              </mc:Choice>
              <mc:Fallback>
                <p:oleObj r:id="rId9" imgW="12698280" imgH="8291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007" y="3426628"/>
                        <a:ext cx="4358822" cy="285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ravokotnik 16"/>
          <p:cNvSpPr/>
          <p:nvPr/>
        </p:nvSpPr>
        <p:spPr>
          <a:xfrm>
            <a:off x="4883080" y="3489294"/>
            <a:ext cx="1561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Miha Vipotnik,</a:t>
            </a:r>
          </a:p>
          <a:p>
            <a:r>
              <a:rPr lang="sl-SI" dirty="0" err="1"/>
              <a:t>Videogram</a:t>
            </a:r>
            <a:r>
              <a:rPr lang="sl-SI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32514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452257" y="187929"/>
            <a:ext cx="149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VALIE EXPORT</a:t>
            </a:r>
          </a:p>
        </p:txBody>
      </p:sp>
      <p:pic>
        <p:nvPicPr>
          <p:cNvPr id="11" name="B2TgxKtoOsE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539348" y="559091"/>
            <a:ext cx="4633543" cy="260636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52257" y="3154635"/>
            <a:ext cx="4459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hlinkClick r:id="rId5"/>
              </a:rPr>
              <a:t>https://www.youtube.com/watch?v=-d_bS35231w</a:t>
            </a:r>
            <a:r>
              <a:rPr lang="sl-SI" sz="1600" dirty="0"/>
              <a:t>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7001043" y="194269"/>
            <a:ext cx="4010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hlinkClick r:id="rId6"/>
              </a:rPr>
              <a:t>http://sanelajahic.com/works/tempo-tempo/</a:t>
            </a:r>
            <a:r>
              <a:rPr lang="sl-SI" sz="1600" dirty="0"/>
              <a:t> 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5689465" y="185107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Sanela</a:t>
            </a:r>
            <a:r>
              <a:rPr lang="sl-SI" dirty="0"/>
              <a:t> </a:t>
            </a:r>
            <a:r>
              <a:rPr lang="sl-SI" dirty="0" err="1"/>
              <a:t>Jahić</a:t>
            </a:r>
            <a:endParaRPr lang="sl-SI" dirty="0"/>
          </a:p>
        </p:txBody>
      </p:sp>
      <p:graphicFrame>
        <p:nvGraphicFramePr>
          <p:cNvPr id="20" name="Predm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776339"/>
              </p:ext>
            </p:extLst>
          </p:nvPr>
        </p:nvGraphicFramePr>
        <p:xfrm>
          <a:off x="5761636" y="559091"/>
          <a:ext cx="5808727" cy="3221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3" r:id="rId7" imgW="7923600" imgH="4393440" progId="">
                  <p:embed/>
                </p:oleObj>
              </mc:Choice>
              <mc:Fallback>
                <p:oleObj r:id="rId7" imgW="7923600" imgH="4393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61636" y="559091"/>
                        <a:ext cx="5808727" cy="3221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Pravokotnik 20"/>
          <p:cNvSpPr/>
          <p:nvPr/>
        </p:nvSpPr>
        <p:spPr>
          <a:xfrm>
            <a:off x="5615243" y="4168715"/>
            <a:ext cx="1938564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hlinkClick r:id="rId9"/>
              </a:rPr>
              <a:t>https://www.youtube.com/watch?v=gITUhPlsui4</a:t>
            </a:r>
            <a:r>
              <a:rPr lang="sl-SI" sz="1600" dirty="0"/>
              <a:t> </a:t>
            </a:r>
          </a:p>
        </p:txBody>
      </p:sp>
      <p:graphicFrame>
        <p:nvGraphicFramePr>
          <p:cNvPr id="22" name="Predm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124042"/>
              </p:ext>
            </p:extLst>
          </p:nvPr>
        </p:nvGraphicFramePr>
        <p:xfrm>
          <a:off x="526872" y="3472050"/>
          <a:ext cx="5088371" cy="2968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4" r:id="rId10" imgW="4355280" imgH="2539440" progId="">
                  <p:embed/>
                </p:oleObj>
              </mc:Choice>
              <mc:Fallback>
                <p:oleObj r:id="rId10" imgW="4355280" imgH="2539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872" y="3472050"/>
                        <a:ext cx="5088371" cy="2968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ravokotnik 22"/>
          <p:cNvSpPr/>
          <p:nvPr/>
        </p:nvSpPr>
        <p:spPr>
          <a:xfrm>
            <a:off x="5615243" y="3825343"/>
            <a:ext cx="158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Michal</a:t>
            </a:r>
            <a:r>
              <a:rPr lang="sl-SI" dirty="0"/>
              <a:t> </a:t>
            </a:r>
            <a:r>
              <a:rPr lang="sl-SI" dirty="0" err="1"/>
              <a:t>Rovner</a:t>
            </a:r>
            <a:r>
              <a:rPr lang="sl-SI" dirty="0"/>
              <a:t> </a:t>
            </a:r>
          </a:p>
        </p:txBody>
      </p:sp>
      <p:graphicFrame>
        <p:nvGraphicFramePr>
          <p:cNvPr id="14" name="Predm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405018"/>
              </p:ext>
            </p:extLst>
          </p:nvPr>
        </p:nvGraphicFramePr>
        <p:xfrm>
          <a:off x="5698649" y="5068852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5" r:id="rId12" imgW="1269720" imgH="1269720" progId="">
                  <p:embed/>
                </p:oleObj>
              </mc:Choice>
              <mc:Fallback>
                <p:oleObj r:id="rId12" imgW="1269720" imgH="1269720" progId="">
                  <p:embed/>
                  <p:pic>
                    <p:nvPicPr>
                      <p:cNvPr id="7" name="Predme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98649" y="5068852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87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B1E0EB-29FE-4EFB-9809-03778722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280E31C5-1D70-43BB-9F58-2409648F40F9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757646" y="348437"/>
            <a:ext cx="10679067" cy="6006976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188665D6-1C37-4D58-9DC3-24B1109BC416}"/>
              </a:ext>
            </a:extLst>
          </p:cNvPr>
          <p:cNvSpPr/>
          <p:nvPr/>
        </p:nvSpPr>
        <p:spPr>
          <a:xfrm>
            <a:off x="3596629" y="6409562"/>
            <a:ext cx="505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https://www.youtube.com/watch?v=Jg19GwNCJU0</a:t>
            </a:r>
            <a:r>
              <a:rPr lang="sl-SI" dirty="0"/>
              <a:t>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71079" y="6449074"/>
            <a:ext cx="1881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Bill Viola</a:t>
            </a:r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504675"/>
              </p:ext>
            </p:extLst>
          </p:nvPr>
        </p:nvGraphicFramePr>
        <p:xfrm>
          <a:off x="3277653" y="6474252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r:id="rId6" imgW="1269720" imgH="1269720" progId="">
                  <p:embed/>
                </p:oleObj>
              </mc:Choice>
              <mc:Fallback>
                <p:oleObj r:id="rId6" imgW="1269720" imgH="1269720" progId="">
                  <p:embed/>
                  <p:pic>
                    <p:nvPicPr>
                      <p:cNvPr id="7" name="Predme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7653" y="6474252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66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D484BC-ABB1-411C-A287-6E065B78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82880"/>
            <a:ext cx="10131425" cy="5974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Obdelava video slike</a:t>
            </a:r>
          </a:p>
          <a:p>
            <a:r>
              <a:rPr lang="sl-SI" sz="2200" dirty="0"/>
              <a:t>Pogosta uporaba posebnih učinkov: dvojne ekspozicije, mešanje signalov, </a:t>
            </a:r>
            <a:r>
              <a:rPr lang="sl-SI" sz="2200" dirty="0" err="1"/>
              <a:t>keyanje</a:t>
            </a:r>
            <a:r>
              <a:rPr lang="sl-SI" sz="2200" dirty="0"/>
              <a:t>, </a:t>
            </a:r>
            <a:r>
              <a:rPr lang="sl-SI" sz="2200" dirty="0" err="1"/>
              <a:t>feedback</a:t>
            </a:r>
            <a:r>
              <a:rPr lang="sl-SI" sz="2200" dirty="0"/>
              <a:t>, hitri / počasni posnetki, predvajanje posnetkov v obratni smeri, razcepljen kader, vključevanje arhivskih posnetkov, apropriacij / reinterpretacija filmov, predvajanje zvoka v obratni smeri, asinhroni zvok ipd.</a:t>
            </a:r>
          </a:p>
          <a:p>
            <a:r>
              <a:rPr lang="sl-SI" sz="2200" dirty="0"/>
              <a:t>Elektronsko proizvedena slika, uporaba magnetov na TV, 							  digitalna manipulacija slike, 2D in 3D animacija ipd. </a:t>
            </a:r>
          </a:p>
          <a:p>
            <a:pPr marL="0" indent="0">
              <a:buNone/>
            </a:pPr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C4CEAE-C8E5-4B4B-9660-A056989AF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/>
          <a:stretch/>
        </p:blipFill>
        <p:spPr>
          <a:xfrm>
            <a:off x="8500198" y="2066610"/>
            <a:ext cx="2973075" cy="38814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2" y="2986138"/>
            <a:ext cx="3436237" cy="258405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703122" y="5626209"/>
            <a:ext cx="7141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Woody </a:t>
            </a:r>
            <a:r>
              <a:rPr lang="sl-SI" dirty="0" err="1"/>
              <a:t>Vasulka</a:t>
            </a:r>
            <a:r>
              <a:rPr lang="sl-SI" dirty="0"/>
              <a:t> </a:t>
            </a:r>
            <a:r>
              <a:rPr lang="sl-SI" dirty="0">
                <a:hlinkClick r:id="rId4"/>
              </a:rPr>
              <a:t>https://www.youtube.com/watch?v=gHy3DCpZM6o</a:t>
            </a:r>
            <a:endParaRPr lang="sl-SI" dirty="0"/>
          </a:p>
          <a:p>
            <a:r>
              <a:rPr lang="sl-SI" dirty="0"/>
              <a:t>Nam </a:t>
            </a:r>
            <a:r>
              <a:rPr lang="sl-SI" dirty="0" err="1"/>
              <a:t>Jun</a:t>
            </a:r>
            <a:r>
              <a:rPr lang="sl-SI" dirty="0"/>
              <a:t> </a:t>
            </a:r>
            <a:r>
              <a:rPr lang="sl-SI" dirty="0" err="1"/>
              <a:t>Paik</a:t>
            </a:r>
            <a:r>
              <a:rPr lang="sl-SI" dirty="0"/>
              <a:t> </a:t>
            </a:r>
            <a:r>
              <a:rPr lang="sl-SI" dirty="0">
                <a:hlinkClick r:id="rId5"/>
              </a:rPr>
              <a:t>https://www.youtube.com/watch?v=L-TsvjJAfmg</a:t>
            </a:r>
            <a:r>
              <a:rPr lang="sl-SI" dirty="0"/>
              <a:t>   </a:t>
            </a:r>
          </a:p>
          <a:p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894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BF2DC4-A981-4469-9FD3-A9A11939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146E291-253E-48C4-A834-F6AF75CC75FA}"/>
              </a:ext>
            </a:extLst>
          </p:cNvPr>
          <p:cNvSpPr/>
          <p:nvPr/>
        </p:nvSpPr>
        <p:spPr>
          <a:xfrm>
            <a:off x="3650458" y="6453525"/>
            <a:ext cx="499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3"/>
              </a:rPr>
              <a:t>https://www.youtube.com/watch?v=eOZnT_iKpO4</a:t>
            </a:r>
            <a:r>
              <a:rPr lang="sl-SI" dirty="0"/>
              <a:t> </a:t>
            </a:r>
          </a:p>
        </p:txBody>
      </p:sp>
      <p:pic>
        <p:nvPicPr>
          <p:cNvPr id="6" name="eOZnT_iKpO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7412" y="331596"/>
            <a:ext cx="10867218" cy="611281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600736" y="6444406"/>
            <a:ext cx="148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Peter </a:t>
            </a:r>
            <a:r>
              <a:rPr lang="sl-SI" dirty="0" err="1"/>
              <a:t>Campus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7925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9E2A4-5DE4-41C2-9AC5-7A1F4F47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2399"/>
            <a:ext cx="10131425" cy="1456267"/>
          </a:xfrm>
        </p:spPr>
        <p:txBody>
          <a:bodyPr>
            <a:normAutofit/>
          </a:bodyPr>
          <a:lstStyle/>
          <a:p>
            <a:r>
              <a:rPr lang="de-DE" sz="2400" cap="none" dirty="0">
                <a:latin typeface="+mn-lt"/>
                <a:ea typeface="+mn-ea"/>
                <a:cs typeface="+mn-cs"/>
              </a:rPr>
              <a:t>60</a:t>
            </a:r>
            <a:r>
              <a:rPr lang="sl-SI" sz="2400" cap="none" dirty="0">
                <a:latin typeface="+mn-lt"/>
                <a:ea typeface="+mn-ea"/>
                <a:cs typeface="+mn-cs"/>
              </a:rPr>
              <a:t>.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 in 70</a:t>
            </a:r>
            <a:r>
              <a:rPr lang="sl-SI" sz="2400" cap="none" dirty="0">
                <a:latin typeface="+mn-lt"/>
                <a:ea typeface="+mn-ea"/>
                <a:cs typeface="+mn-cs"/>
              </a:rPr>
              <a:t>. leta</a:t>
            </a:r>
            <a:r>
              <a:rPr lang="de-DE" sz="2400" cap="none" dirty="0">
                <a:latin typeface="+mn-lt"/>
                <a:ea typeface="+mn-ea"/>
                <a:cs typeface="+mn-cs"/>
              </a:rPr>
              <a:t> v ZDA</a:t>
            </a:r>
            <a:r>
              <a:rPr lang="sl-SI" sz="2400" cap="none" dirty="0">
                <a:latin typeface="+mn-lt"/>
                <a:ea typeface="+mn-ea"/>
                <a:cs typeface="+mn-cs"/>
              </a:rPr>
              <a:t> - obdobje protestov in kopico družbenih gibanj.</a:t>
            </a:r>
            <a:br>
              <a:rPr lang="sl-SI" sz="2400" cap="none" dirty="0">
                <a:latin typeface="+mn-lt"/>
                <a:ea typeface="+mn-ea"/>
                <a:cs typeface="+mn-cs"/>
              </a:rPr>
            </a:br>
            <a:br>
              <a:rPr lang="sl-SI" sz="2400" cap="none" dirty="0">
                <a:latin typeface="+mn-lt"/>
                <a:ea typeface="+mn-ea"/>
                <a:cs typeface="+mn-cs"/>
              </a:rPr>
            </a:br>
            <a:endParaRPr lang="sl-SI" sz="24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9008B0-7D2C-4F07-B24C-2C11EB335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12335CC-A1CA-4AB3-A26D-2C5DCD355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3" y="801399"/>
            <a:ext cx="3807218" cy="286279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EA9FFF2-3BB6-4E62-9EA8-F599B8FC1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470" y="801398"/>
            <a:ext cx="4200522" cy="286279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1CF8BD0-FC4E-4C92-8C53-74A20CB29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31" y="801399"/>
            <a:ext cx="3398944" cy="50395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3C959B7-6CFD-4963-924D-6C8F911D8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6" y="3744625"/>
            <a:ext cx="2774555" cy="208629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FFB7A98-CB60-49C9-89C2-1B1424DBB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610" y="3791329"/>
            <a:ext cx="2580128" cy="20395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EAA0B40-73D1-41FE-9C28-9897F1063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5" r="8406"/>
          <a:stretch/>
        </p:blipFill>
        <p:spPr>
          <a:xfrm>
            <a:off x="5800724" y="3791329"/>
            <a:ext cx="2580129" cy="2039590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144F4316-F551-47B4-8503-1429BA860D7D}"/>
              </a:ext>
            </a:extLst>
          </p:cNvPr>
          <p:cNvSpPr/>
          <p:nvPr/>
        </p:nvSpPr>
        <p:spPr>
          <a:xfrm>
            <a:off x="2936929" y="6005113"/>
            <a:ext cx="6803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ArialMT"/>
              </a:rPr>
              <a:t>Vpliv na umetnike, umetnostno teorijo in umetnostno zgodovino.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32967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499213-D17F-45AB-9DA5-F68F2F3F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8F76A3B1-500E-4587-836A-F59E4E4327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1" y="337039"/>
            <a:ext cx="10820398" cy="6086474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EC3968C-2A71-4038-9CC0-6C4C63B3C910}"/>
              </a:ext>
            </a:extLst>
          </p:cNvPr>
          <p:cNvSpPr/>
          <p:nvPr/>
        </p:nvSpPr>
        <p:spPr>
          <a:xfrm>
            <a:off x="3638436" y="6453525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https://www.youtube.com/watch?v=FVTlqewBTo4</a:t>
            </a:r>
            <a:r>
              <a:rPr lang="sl-SI" dirty="0"/>
              <a:t>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71079" y="6449074"/>
            <a:ext cx="1881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Peter </a:t>
            </a:r>
            <a:r>
              <a:rPr lang="sl-SI" dirty="0" err="1"/>
              <a:t>Weibel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04199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BC545-9928-423E-9491-D833D266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redstavnost v spletu 3">
            <a:hlinkClick r:id="" action="ppaction://media"/>
            <a:extLst>
              <a:ext uri="{FF2B5EF4-FFF2-40B4-BE49-F238E27FC236}">
                <a16:creationId xmlns:a16="http://schemas.microsoft.com/office/drawing/2014/main" id="{A6987B21-D687-413C-A2B0-D97FDB1993A3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712703" y="244468"/>
            <a:ext cx="10819490" cy="6085963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5EC1E974-24C9-4437-8C2F-3C61C948422D}"/>
              </a:ext>
            </a:extLst>
          </p:cNvPr>
          <p:cNvSpPr/>
          <p:nvPr/>
        </p:nvSpPr>
        <p:spPr>
          <a:xfrm>
            <a:off x="3568288" y="6330431"/>
            <a:ext cx="510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https://www.youtube.com/watch?v=4Wgg0WFa8z4</a:t>
            </a:r>
            <a:r>
              <a:rPr lang="sl-SI" dirty="0"/>
              <a:t>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85801" y="6330431"/>
            <a:ext cx="1881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AES+F</a:t>
            </a:r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094030"/>
              </p:ext>
            </p:extLst>
          </p:nvPr>
        </p:nvGraphicFramePr>
        <p:xfrm>
          <a:off x="3181858" y="6376587"/>
          <a:ext cx="318976" cy="31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r:id="rId6" imgW="1269720" imgH="1269720" progId="">
                  <p:embed/>
                </p:oleObj>
              </mc:Choice>
              <mc:Fallback>
                <p:oleObj r:id="rId6" imgW="1269720" imgH="1269720" progId="">
                  <p:embed/>
                  <p:pic>
                    <p:nvPicPr>
                      <p:cNvPr id="7" name="Predme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81858" y="6376587"/>
                        <a:ext cx="318976" cy="31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361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7A81CE-03E1-4062-BCDF-A571747B0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22B0181C-8368-4E81-AF4F-38DD36CE36D4}"/>
              </a:ext>
            </a:extLst>
          </p:cNvPr>
          <p:cNvSpPr/>
          <p:nvPr/>
        </p:nvSpPr>
        <p:spPr>
          <a:xfrm>
            <a:off x="3761871" y="6453557"/>
            <a:ext cx="5231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3"/>
              </a:rPr>
              <a:t>https://www.youtube.com/watch?v=36WUgFMDY-M</a:t>
            </a:r>
            <a:r>
              <a:rPr lang="sl-SI" dirty="0"/>
              <a:t> </a:t>
            </a:r>
          </a:p>
        </p:txBody>
      </p:sp>
      <p:pic>
        <p:nvPicPr>
          <p:cNvPr id="5" name="36WUgFMDY-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3916" y="358471"/>
            <a:ext cx="10701495" cy="601959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71079" y="6449074"/>
            <a:ext cx="1881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Gillian </a:t>
            </a:r>
            <a:r>
              <a:rPr lang="sl-SI" dirty="0" err="1"/>
              <a:t>Wearing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28071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19964" y="3534363"/>
            <a:ext cx="71410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/>
              <a:t>Sam </a:t>
            </a:r>
            <a:r>
              <a:rPr lang="sl-SI" dirty="0"/>
              <a:t>Taylor </a:t>
            </a:r>
            <a:r>
              <a:rPr lang="sl-SI" dirty="0" err="1"/>
              <a:t>Wood</a:t>
            </a:r>
            <a:r>
              <a:rPr lang="sl-SI" dirty="0"/>
              <a:t> </a:t>
            </a:r>
          </a:p>
          <a:p>
            <a:r>
              <a:rPr lang="sl-SI" dirty="0">
                <a:hlinkClick r:id="rId3"/>
              </a:rPr>
              <a:t>https://www.youtube.com/watch?v=pXPP8eUlEtk</a:t>
            </a:r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 </a:t>
            </a:r>
          </a:p>
        </p:txBody>
      </p:sp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854973"/>
              </p:ext>
            </p:extLst>
          </p:nvPr>
        </p:nvGraphicFramePr>
        <p:xfrm>
          <a:off x="7826830" y="456299"/>
          <a:ext cx="3573806" cy="2839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1" r:id="rId4" imgW="5066640" imgH="4025160" progId="">
                  <p:embed/>
                </p:oleObj>
              </mc:Choice>
              <mc:Fallback>
                <p:oleObj r:id="rId4" imgW="5066640" imgH="4025160" progId="">
                  <p:embed/>
                  <p:pic>
                    <p:nvPicPr>
                      <p:cNvPr id="18" name="Predme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6830" y="456299"/>
                        <a:ext cx="3573806" cy="2839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avokotnik 7"/>
          <p:cNvSpPr/>
          <p:nvPr/>
        </p:nvSpPr>
        <p:spPr>
          <a:xfrm>
            <a:off x="5079066" y="456299"/>
            <a:ext cx="277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dirty="0"/>
              <a:t>Marina Gržinić in </a:t>
            </a:r>
            <a:r>
              <a:rPr lang="sl-SI" dirty="0" err="1"/>
              <a:t>Aina</a:t>
            </a:r>
            <a:r>
              <a:rPr lang="sl-SI" dirty="0"/>
              <a:t> Šmid</a:t>
            </a:r>
          </a:p>
          <a:p>
            <a:pPr algn="r"/>
            <a:r>
              <a:rPr lang="en-US" dirty="0" err="1"/>
              <a:t>Trenutki</a:t>
            </a:r>
            <a:r>
              <a:rPr lang="en-US" dirty="0"/>
              <a:t> </a:t>
            </a:r>
            <a:r>
              <a:rPr lang="en-US" dirty="0" err="1"/>
              <a:t>odločitve</a:t>
            </a:r>
            <a:endParaRPr lang="sl-SI" dirty="0"/>
          </a:p>
        </p:txBody>
      </p:sp>
      <p:graphicFrame>
        <p:nvGraphicFramePr>
          <p:cNvPr id="9" name="Predm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767779"/>
              </p:ext>
            </p:extLst>
          </p:nvPr>
        </p:nvGraphicFramePr>
        <p:xfrm>
          <a:off x="7197858" y="3375812"/>
          <a:ext cx="4248341" cy="306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2" r:id="rId6" imgW="8279280" imgH="5980680" progId="">
                  <p:embed/>
                </p:oleObj>
              </mc:Choice>
              <mc:Fallback>
                <p:oleObj r:id="rId6" imgW="8279280" imgH="5980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97858" y="3375812"/>
                        <a:ext cx="4248341" cy="306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avokotnik 9"/>
          <p:cNvSpPr/>
          <p:nvPr/>
        </p:nvSpPr>
        <p:spPr>
          <a:xfrm>
            <a:off x="5237601" y="1102630"/>
            <a:ext cx="2657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hlinkClick r:id="rId8"/>
              </a:rPr>
              <a:t>http://grzinic-smid.si/?p=576</a:t>
            </a:r>
            <a:r>
              <a:rPr lang="sl-SI" sz="1600" dirty="0"/>
              <a:t> 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4937760" y="3295638"/>
            <a:ext cx="2260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dirty="0"/>
              <a:t>Ema Kugler, Obiskovalec</a:t>
            </a:r>
          </a:p>
          <a:p>
            <a:pPr algn="r"/>
            <a:r>
              <a:rPr lang="sl-SI" dirty="0"/>
              <a:t> </a:t>
            </a:r>
            <a:r>
              <a:rPr lang="sl-SI" dirty="0">
                <a:hlinkClick r:id="rId9"/>
              </a:rPr>
              <a:t>http://www.e-arhiv.org/diva/index.php?opt=work&amp;id=47</a:t>
            </a:r>
            <a:r>
              <a:rPr lang="sl-SI" dirty="0"/>
              <a:t> </a:t>
            </a:r>
          </a:p>
        </p:txBody>
      </p:sp>
      <p:graphicFrame>
        <p:nvGraphicFramePr>
          <p:cNvPr id="12" name="Predm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33625"/>
              </p:ext>
            </p:extLst>
          </p:nvPr>
        </p:nvGraphicFramePr>
        <p:xfrm>
          <a:off x="615757" y="456299"/>
          <a:ext cx="4545601" cy="301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3" r:id="rId10" imgW="3212640" imgH="2133000" progId="">
                  <p:embed/>
                </p:oleObj>
              </mc:Choice>
              <mc:Fallback>
                <p:oleObj r:id="rId10" imgW="3212640" imgH="2133000" progId="">
                  <p:embed/>
                  <p:pic>
                    <p:nvPicPr>
                      <p:cNvPr id="6" name="Predme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5757" y="456299"/>
                        <a:ext cx="4545601" cy="3018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Predm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385744"/>
              </p:ext>
            </p:extLst>
          </p:nvPr>
        </p:nvGraphicFramePr>
        <p:xfrm>
          <a:off x="604954" y="4322347"/>
          <a:ext cx="4140585" cy="210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4" r:id="rId12" imgW="8876160" imgH="4520520" progId="">
                  <p:embed/>
                </p:oleObj>
              </mc:Choice>
              <mc:Fallback>
                <p:oleObj r:id="rId12" imgW="8876160" imgH="4520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4954" y="4322347"/>
                        <a:ext cx="4140585" cy="2109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ravokotnik 14"/>
          <p:cNvSpPr/>
          <p:nvPr/>
        </p:nvSpPr>
        <p:spPr>
          <a:xfrm>
            <a:off x="4745539" y="5889936"/>
            <a:ext cx="1906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Aleksij Kobal </a:t>
            </a:r>
          </a:p>
          <a:p>
            <a:r>
              <a:rPr lang="sl-SI" dirty="0"/>
              <a:t>Barvna stran teme</a:t>
            </a:r>
          </a:p>
        </p:txBody>
      </p:sp>
    </p:spTree>
    <p:extLst>
      <p:ext uri="{BB962C8B-B14F-4D97-AF65-F5344CB8AC3E}">
        <p14:creationId xmlns:p14="http://schemas.microsoft.com/office/powerpoint/2010/main" val="962388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386099-AC84-4ABC-9723-EAF34626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034BA4D-9301-4B19-86BC-B18F5D155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11"/>
          <a:stretch/>
        </p:blipFill>
        <p:spPr>
          <a:xfrm>
            <a:off x="804367" y="615466"/>
            <a:ext cx="7543738" cy="3886200"/>
          </a:xfrm>
        </p:spPr>
      </p:pic>
      <p:graphicFrame>
        <p:nvGraphicFramePr>
          <p:cNvPr id="7" name="Predmet 6">
            <a:extLst>
              <a:ext uri="{FF2B5EF4-FFF2-40B4-BE49-F238E27FC236}">
                <a16:creationId xmlns:a16="http://schemas.microsoft.com/office/drawing/2014/main" id="{0157D2B4-00D4-42FF-94F6-6250705CF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05227"/>
              </p:ext>
            </p:extLst>
          </p:nvPr>
        </p:nvGraphicFramePr>
        <p:xfrm>
          <a:off x="8579825" y="609601"/>
          <a:ext cx="2828193" cy="254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Image" r:id="rId4" imgW="3009240" imgH="2704680" progId="Photoshop.Image.13">
                  <p:embed/>
                </p:oleObj>
              </mc:Choice>
              <mc:Fallback>
                <p:oleObj name="Image" r:id="rId4" imgW="3009240" imgH="270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9825" y="609601"/>
                        <a:ext cx="2828193" cy="254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Slika 12">
            <a:extLst>
              <a:ext uri="{FF2B5EF4-FFF2-40B4-BE49-F238E27FC236}">
                <a16:creationId xmlns:a16="http://schemas.microsoft.com/office/drawing/2014/main" id="{0D3872E3-F3A3-4E74-B987-9955C7589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735" y="3266160"/>
            <a:ext cx="2840283" cy="307309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A3A609F-1F65-4FFF-A2F8-CC74EE3EF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432" y="4132384"/>
            <a:ext cx="4491053" cy="224552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C3516EA-78DA-46FD-8D2C-6D7AE6794F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9825" y="3332284"/>
            <a:ext cx="1274386" cy="92268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77C0E56-EC1C-4F94-9A85-43C1AF55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991" y="4781551"/>
            <a:ext cx="2993909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A4ED1F-D1D5-4F91-895C-4056C9D9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PREDHODNI / Nadaljnji razvoj</a:t>
            </a:r>
            <a:br>
              <a:rPr lang="sl-SI" sz="2400" dirty="0"/>
            </a:br>
            <a:br>
              <a:rPr lang="sl-SI" sz="2400" dirty="0"/>
            </a:br>
            <a:endParaRPr lang="sl-SI" sz="2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AF17DE-B16F-4448-98B9-2B5B5E5F4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01783"/>
            <a:ext cx="10131425" cy="5460274"/>
          </a:xfrm>
        </p:spPr>
        <p:txBody>
          <a:bodyPr>
            <a:normAutofit/>
          </a:bodyPr>
          <a:lstStyle/>
          <a:p>
            <a:r>
              <a:rPr lang="sl-SI" sz="2400" dirty="0"/>
              <a:t>&lt;&lt; &gt;&gt;  eksperimentalni film, film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sl-SI" sz="2400" dirty="0"/>
          </a:p>
          <a:p>
            <a:endParaRPr lang="sl-SI" sz="2400" dirty="0"/>
          </a:p>
          <a:p>
            <a:r>
              <a:rPr lang="sl-SI" sz="2400" dirty="0"/>
              <a:t>&gt;&gt; </a:t>
            </a:r>
            <a:r>
              <a:rPr lang="sl-SI" sz="2400" dirty="0" err="1"/>
              <a:t>intermedijska</a:t>
            </a:r>
            <a:r>
              <a:rPr lang="sl-SI" sz="2400" dirty="0"/>
              <a:t> umetnost, interaktivna umetnost, 							novi mediji, interdisciplinarna umetnost, 						multimedijska 	umetnost, digitalni </a:t>
            </a:r>
            <a:r>
              <a:rPr lang="sl-SI" sz="2400" dirty="0" err="1"/>
              <a:t>performans</a:t>
            </a:r>
            <a:r>
              <a:rPr lang="sl-SI" sz="2400" dirty="0"/>
              <a:t>, 								video v oz. za gledališče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46" y="430094"/>
            <a:ext cx="6083435" cy="20039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3" y="2124850"/>
            <a:ext cx="3719042" cy="271180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13" y="2613555"/>
            <a:ext cx="2805545" cy="22398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0" y="2596833"/>
            <a:ext cx="3777841" cy="37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41B3F030-23F5-436E-AC21-C8BC3FFC3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1150"/>
            <a:ext cx="5283200" cy="318770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BDC26698-EE1B-4EB2-A86A-72FA75C1EEED}"/>
              </a:ext>
            </a:extLst>
          </p:cNvPr>
          <p:cNvSpPr/>
          <p:nvPr/>
        </p:nvSpPr>
        <p:spPr>
          <a:xfrm>
            <a:off x="6096000" y="5625584"/>
            <a:ext cx="266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Frank Stella </a:t>
            </a:r>
            <a:r>
              <a:rPr lang="sv-SE" i="1" dirty="0"/>
              <a:t>Harran II</a:t>
            </a:r>
            <a:r>
              <a:rPr lang="sv-SE" dirty="0"/>
              <a:t> 1967</a:t>
            </a:r>
            <a:endParaRPr lang="sl-SI" dirty="0"/>
          </a:p>
        </p:txBody>
      </p:sp>
      <p:pic>
        <p:nvPicPr>
          <p:cNvPr id="16" name="Označba mesta vsebine 15">
            <a:extLst>
              <a:ext uri="{FF2B5EF4-FFF2-40B4-BE49-F238E27FC236}">
                <a16:creationId xmlns:a16="http://schemas.microsoft.com/office/drawing/2014/main" id="{70261706-3E09-49A9-ADDE-533FDD6D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2025" y="857250"/>
            <a:ext cx="4652031" cy="4521600"/>
          </a:xfrm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B405A810-2044-43AC-867A-B3636FB02E2E}"/>
              </a:ext>
            </a:extLst>
          </p:cNvPr>
          <p:cNvSpPr/>
          <p:nvPr/>
        </p:nvSpPr>
        <p:spPr>
          <a:xfrm>
            <a:off x="1804565" y="5625584"/>
            <a:ext cx="315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Carl </a:t>
            </a:r>
            <a:r>
              <a:rPr lang="sl-SI" dirty="0" err="1"/>
              <a:t>Andre</a:t>
            </a:r>
            <a:r>
              <a:rPr lang="sl-SI" dirty="0"/>
              <a:t> </a:t>
            </a:r>
            <a:r>
              <a:rPr lang="sl-SI" dirty="0" err="1"/>
              <a:t>Lead-Zinc</a:t>
            </a:r>
            <a:r>
              <a:rPr lang="sl-SI" dirty="0"/>
              <a:t> </a:t>
            </a:r>
            <a:r>
              <a:rPr lang="sl-SI" dirty="0" err="1"/>
              <a:t>Plain</a:t>
            </a:r>
            <a:r>
              <a:rPr lang="sl-SI" dirty="0"/>
              <a:t> 1969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A1808CA3-A61F-443C-BD32-171F7BAA1BD4}"/>
              </a:ext>
            </a:extLst>
          </p:cNvPr>
          <p:cNvSpPr/>
          <p:nvPr/>
        </p:nvSpPr>
        <p:spPr>
          <a:xfrm>
            <a:off x="6029750" y="1635236"/>
            <a:ext cx="398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Sočasna umetnost v muzejih in galerijah.</a:t>
            </a:r>
          </a:p>
        </p:txBody>
      </p:sp>
    </p:spTree>
    <p:extLst>
      <p:ext uri="{BB962C8B-B14F-4D97-AF65-F5344CB8AC3E}">
        <p14:creationId xmlns:p14="http://schemas.microsoft.com/office/powerpoint/2010/main" val="231855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ECE77-5C07-4958-8020-ADB12A8F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sl-SI" sz="2700" cap="none" dirty="0">
                <a:latin typeface="+mn-lt"/>
                <a:ea typeface="+mn-ea"/>
                <a:cs typeface="+mn-cs"/>
              </a:rPr>
              <a:t>Nove zvrsti umetnosti in medsebojni vplivi različnih umetniških zvrsti</a:t>
            </a: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C4CEAE-C8E5-4B4B-9660-A056989AF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/>
          <a:stretch/>
        </p:blipFill>
        <p:spPr>
          <a:xfrm>
            <a:off x="518549" y="609600"/>
            <a:ext cx="2973075" cy="38814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FB512BE-9930-4F47-8329-3AC02935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737" y="609600"/>
            <a:ext cx="4116750" cy="28891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13820C9-13F8-4D80-8250-2F8AE7B09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409" y="609600"/>
            <a:ext cx="3859684" cy="2889171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C7C18D97-DE13-4C75-B5A3-8B595386ACA2}"/>
              </a:ext>
            </a:extLst>
          </p:cNvPr>
          <p:cNvSpPr/>
          <p:nvPr/>
        </p:nvSpPr>
        <p:spPr>
          <a:xfrm>
            <a:off x="1235377" y="4587111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latin typeface="ArialMT"/>
              </a:rPr>
              <a:t>Nam </a:t>
            </a:r>
            <a:r>
              <a:rPr lang="sl-SI" dirty="0" err="1">
                <a:latin typeface="ArialMT"/>
              </a:rPr>
              <a:t>Jun</a:t>
            </a:r>
            <a:r>
              <a:rPr lang="sl-SI" dirty="0">
                <a:latin typeface="ArialMT"/>
              </a:rPr>
              <a:t> </a:t>
            </a:r>
            <a:r>
              <a:rPr lang="sl-SI" dirty="0" err="1">
                <a:latin typeface="ArialMT"/>
              </a:rPr>
              <a:t>Paik</a:t>
            </a:r>
            <a:endParaRPr lang="sl-SI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D98C48F0-5C33-4805-99F4-A3E35D3E2177}"/>
              </a:ext>
            </a:extLst>
          </p:cNvPr>
          <p:cNvSpPr/>
          <p:nvPr/>
        </p:nvSpPr>
        <p:spPr>
          <a:xfrm>
            <a:off x="4753593" y="3597301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latin typeface="ArialMT"/>
              </a:rPr>
              <a:t>VALIE EXPORT,</a:t>
            </a:r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4068FE36-4FFD-4EF7-8FD7-D58818FD8B8C}"/>
              </a:ext>
            </a:extLst>
          </p:cNvPr>
          <p:cNvSpPr/>
          <p:nvPr/>
        </p:nvSpPr>
        <p:spPr>
          <a:xfrm>
            <a:off x="8965977" y="359730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latin typeface="ArialMT"/>
              </a:rPr>
              <a:t>Ana Nuša Dragan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570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3114552D-0709-4D71-A78F-645289593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8011" y="3641776"/>
            <a:ext cx="3842298" cy="288917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0C4CEAE-C8E5-4B4B-9660-A056989AF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5"/>
          <a:stretch/>
        </p:blipFill>
        <p:spPr>
          <a:xfrm>
            <a:off x="518549" y="609600"/>
            <a:ext cx="2973075" cy="38814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FB512BE-9930-4F47-8329-3AC029354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737" y="609600"/>
            <a:ext cx="4116750" cy="28891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13820C9-13F8-4D80-8250-2F8AE7B09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409" y="609600"/>
            <a:ext cx="3859684" cy="288917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0E9CEE0-FB52-4CF7-A438-E87482855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23" y="4538744"/>
            <a:ext cx="2999817" cy="199540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7487BF2-D508-4570-88B5-3C6008EEA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480" y="3641776"/>
            <a:ext cx="3786613" cy="2889170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3EB8EDFD-0414-4764-9EEB-6436082E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700" cap="none" dirty="0">
                <a:latin typeface="+mn-lt"/>
                <a:ea typeface="+mn-ea"/>
                <a:cs typeface="+mn-cs"/>
              </a:rPr>
              <a:t>Nove zvrsti umetnosti in medsebojni vplivi različnih umetniških zvrsti</a:t>
            </a: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97CCE6A-A08A-4E26-BEFD-077B7B4E653F}"/>
              </a:ext>
            </a:extLst>
          </p:cNvPr>
          <p:cNvSpPr/>
          <p:nvPr/>
        </p:nvSpPr>
        <p:spPr>
          <a:xfrm>
            <a:off x="5134446" y="6486929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>
                <a:latin typeface="ArialMT"/>
              </a:rPr>
              <a:t>Yoko</a:t>
            </a:r>
            <a:r>
              <a:rPr lang="sl-SI" dirty="0">
                <a:latin typeface="ArialMT"/>
              </a:rPr>
              <a:t> Ono</a:t>
            </a:r>
            <a:endParaRPr lang="sl-SI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FE81211-F60E-4D97-8EC6-A2CD6631C37C}"/>
              </a:ext>
            </a:extLst>
          </p:cNvPr>
          <p:cNvSpPr/>
          <p:nvPr/>
        </p:nvSpPr>
        <p:spPr>
          <a:xfrm>
            <a:off x="604670" y="6488668"/>
            <a:ext cx="280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>
                <a:latin typeface="ArialMT"/>
              </a:rPr>
              <a:t>Ulay</a:t>
            </a:r>
            <a:r>
              <a:rPr lang="sl-SI" dirty="0">
                <a:latin typeface="ArialMT"/>
              </a:rPr>
              <a:t> in Marina Abramović</a:t>
            </a:r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7A926DA8-5EA8-4DF9-A683-FEB383569227}"/>
              </a:ext>
            </a:extLst>
          </p:cNvPr>
          <p:cNvSpPr/>
          <p:nvPr/>
        </p:nvSpPr>
        <p:spPr>
          <a:xfrm>
            <a:off x="9394949" y="6485168"/>
            <a:ext cx="1086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9 večerov</a:t>
            </a:r>
          </a:p>
        </p:txBody>
      </p:sp>
    </p:spTree>
    <p:extLst>
      <p:ext uri="{BB962C8B-B14F-4D97-AF65-F5344CB8AC3E}">
        <p14:creationId xmlns:p14="http://schemas.microsoft.com/office/powerpoint/2010/main" val="269547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7487BF2-D508-4570-88B5-3C6008EEA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44" y="2150347"/>
            <a:ext cx="5798579" cy="44441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705"/>
          <a:stretch/>
        </p:blipFill>
        <p:spPr>
          <a:xfrm>
            <a:off x="6268173" y="3236955"/>
            <a:ext cx="5596932" cy="33465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88" y="388265"/>
            <a:ext cx="4492400" cy="3355203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7A926DA8-5EA8-4DF9-A683-FEB383569227}"/>
              </a:ext>
            </a:extLst>
          </p:cNvPr>
          <p:cNvSpPr/>
          <p:nvPr/>
        </p:nvSpPr>
        <p:spPr>
          <a:xfrm>
            <a:off x="894043" y="1003463"/>
            <a:ext cx="56144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Mešanje </a:t>
            </a:r>
            <a:r>
              <a:rPr lang="sl-SI" dirty="0" err="1"/>
              <a:t>uetniških</a:t>
            </a:r>
            <a:r>
              <a:rPr lang="sl-SI" dirty="0"/>
              <a:t> zvrsti, </a:t>
            </a:r>
          </a:p>
          <a:p>
            <a:r>
              <a:rPr lang="sl-SI" dirty="0"/>
              <a:t>sodelovanje </a:t>
            </a:r>
            <a:r>
              <a:rPr lang="sl-SI" dirty="0" err="1"/>
              <a:t>umetnikov_ic</a:t>
            </a:r>
            <a:r>
              <a:rPr lang="sl-SI" dirty="0"/>
              <a:t> iz različnih umetniških disciplin </a:t>
            </a:r>
          </a:p>
          <a:p>
            <a:r>
              <a:rPr lang="sl-SI" dirty="0"/>
              <a:t>in povezovanje s poznavalci nove tehnologije.</a:t>
            </a:r>
          </a:p>
        </p:txBody>
      </p:sp>
    </p:spTree>
    <p:extLst>
      <p:ext uri="{BB962C8B-B14F-4D97-AF65-F5344CB8AC3E}">
        <p14:creationId xmlns:p14="http://schemas.microsoft.com/office/powerpoint/2010/main" val="1586274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EB20F3-3FCC-48E3-806E-785F866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9220"/>
            <a:ext cx="10131425" cy="1456267"/>
          </a:xfrm>
        </p:spPr>
        <p:txBody>
          <a:bodyPr>
            <a:noAutofit/>
          </a:bodyPr>
          <a:lstStyle/>
          <a:p>
            <a:r>
              <a:rPr lang="sl-SI" sz="2400" cap="none" dirty="0">
                <a:latin typeface="+mn-lt"/>
              </a:rPr>
              <a:t>Obdobje cenovno dostopnih video kamer.</a:t>
            </a:r>
            <a:br>
              <a:rPr lang="sl-SI" sz="2400" cap="none" dirty="0">
                <a:latin typeface="+mn-lt"/>
              </a:rPr>
            </a:br>
            <a:br>
              <a:rPr lang="sl-SI" sz="2400" cap="none" dirty="0">
                <a:latin typeface="+mn-lt"/>
              </a:rPr>
            </a:br>
            <a:br>
              <a:rPr lang="sl-SI" sz="2400" cap="none" dirty="0">
                <a:latin typeface="+mn-lt"/>
              </a:rPr>
            </a:br>
            <a:br>
              <a:rPr lang="sl-SI" sz="2400" cap="none" dirty="0">
                <a:latin typeface="+mn-lt"/>
              </a:rPr>
            </a:br>
            <a:endParaRPr lang="sl-SI" sz="2400" dirty="0">
              <a:latin typeface="+mn-lt"/>
            </a:endParaRPr>
          </a:p>
        </p:txBody>
      </p:sp>
      <p:graphicFrame>
        <p:nvGraphicFramePr>
          <p:cNvPr id="8" name="Predmet 7">
            <a:extLst>
              <a:ext uri="{FF2B5EF4-FFF2-40B4-BE49-F238E27FC236}">
                <a16:creationId xmlns:a16="http://schemas.microsoft.com/office/drawing/2014/main" id="{AC525B6F-0830-4023-85BA-644422FBA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70127"/>
              </p:ext>
            </p:extLst>
          </p:nvPr>
        </p:nvGraphicFramePr>
        <p:xfrm>
          <a:off x="7244863" y="637975"/>
          <a:ext cx="3937212" cy="515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Image" r:id="rId3" imgW="6704640" imgH="8799840" progId="Photoshop.Image.13">
                  <p:embed/>
                </p:oleObj>
              </mc:Choice>
              <mc:Fallback>
                <p:oleObj name="Image" r:id="rId3" imgW="6704640" imgH="8799840" progId="Photoshop.Image.13">
                  <p:embed/>
                  <p:pic>
                    <p:nvPicPr>
                      <p:cNvPr id="8" name="Predmet 7">
                        <a:extLst>
                          <a:ext uri="{FF2B5EF4-FFF2-40B4-BE49-F238E27FC236}">
                            <a16:creationId xmlns:a16="http://schemas.microsoft.com/office/drawing/2014/main" id="{AC525B6F-0830-4023-85BA-644422FBA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44863" y="637975"/>
                        <a:ext cx="3937212" cy="515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značba mesta vsebine 11">
            <a:extLst>
              <a:ext uri="{FF2B5EF4-FFF2-40B4-BE49-F238E27FC236}">
                <a16:creationId xmlns:a16="http://schemas.microsoft.com/office/drawing/2014/main" id="{5F6A325B-3C30-475D-8971-631E6C779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5801" y="864571"/>
            <a:ext cx="4866216" cy="3649663"/>
          </a:xfrm>
        </p:spPr>
      </p:pic>
      <p:graphicFrame>
        <p:nvGraphicFramePr>
          <p:cNvPr id="14" name="Predmet 13">
            <a:extLst>
              <a:ext uri="{FF2B5EF4-FFF2-40B4-BE49-F238E27FC236}">
                <a16:creationId xmlns:a16="http://schemas.microsoft.com/office/drawing/2014/main" id="{E802E9EA-808A-4D9E-AA23-858DFF32A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16508"/>
              </p:ext>
            </p:extLst>
          </p:nvPr>
        </p:nvGraphicFramePr>
        <p:xfrm>
          <a:off x="1009925" y="3900121"/>
          <a:ext cx="31750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Image" r:id="rId6" imgW="3174480" imgH="2539440" progId="Photoshop.Image.13">
                  <p:embed/>
                </p:oleObj>
              </mc:Choice>
              <mc:Fallback>
                <p:oleObj name="Image" r:id="rId6" imgW="3174480" imgH="2539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9925" y="3900121"/>
                        <a:ext cx="3175000" cy="25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Slika 15">
            <a:extLst>
              <a:ext uri="{FF2B5EF4-FFF2-40B4-BE49-F238E27FC236}">
                <a16:creationId xmlns:a16="http://schemas.microsoft.com/office/drawing/2014/main" id="{B1969062-3034-4287-A793-77A263083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886" y="4062046"/>
            <a:ext cx="3170766" cy="2378075"/>
          </a:xfrm>
          <a:prstGeom prst="rect">
            <a:avLst/>
          </a:prstGeom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773A02C0-959D-4508-88F9-5D26B674FD4F}"/>
              </a:ext>
            </a:extLst>
          </p:cNvPr>
          <p:cNvSpPr/>
          <p:nvPr/>
        </p:nvSpPr>
        <p:spPr>
          <a:xfrm>
            <a:off x="5952392" y="1837592"/>
            <a:ext cx="687593" cy="641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2613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3C02F-ED8D-4E1E-98DE-EDDBE4C3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Obdobje in vplivi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B2BAE1-B46E-4D96-9FE4-BE4AC1A8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Študentska in druga družbena gibanja okrog leta 1968</a:t>
            </a:r>
          </a:p>
          <a:p>
            <a:r>
              <a:rPr lang="sl-SI" sz="2400" dirty="0"/>
              <a:t>Televizija</a:t>
            </a:r>
          </a:p>
          <a:p>
            <a:r>
              <a:rPr lang="sl-SI" sz="2400" dirty="0"/>
              <a:t>Cenejše in lahke kamere</a:t>
            </a:r>
          </a:p>
          <a:p>
            <a:r>
              <a:rPr lang="sl-SI" sz="2400" dirty="0"/>
              <a:t>Drugačen pogled na umetnost. </a:t>
            </a:r>
            <a:r>
              <a:rPr lang="sl-SI" dirty="0"/>
              <a:t>Pomen umetniškega dela se ne nahaja v samem delu, ampak v kontekstu in konceptu. (Vpliv </a:t>
            </a:r>
            <a:r>
              <a:rPr lang="sl-SI" dirty="0" err="1"/>
              <a:t>Duchampovih</a:t>
            </a:r>
            <a:r>
              <a:rPr lang="sl-SI" dirty="0"/>
              <a:t> </a:t>
            </a:r>
            <a:r>
              <a:rPr lang="sl-SI" dirty="0" err="1"/>
              <a:t>readymadov</a:t>
            </a:r>
            <a:r>
              <a:rPr lang="sl-SI" dirty="0"/>
              <a:t>)</a:t>
            </a:r>
            <a:endParaRPr lang="sl-SI" sz="2400" dirty="0"/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139430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TM03457452[[fn=Nebesno]]</Template>
  <TotalTime>2171</TotalTime>
  <Words>1133</Words>
  <Application>Microsoft Office PowerPoint</Application>
  <PresentationFormat>Širokozaslonsko</PresentationFormat>
  <Paragraphs>180</Paragraphs>
  <Slides>35</Slides>
  <Notes>0</Notes>
  <HiddenSlides>0</HiddenSlides>
  <MMClips>12</MMClips>
  <ScaleCrop>false</ScaleCrop>
  <HeadingPairs>
    <vt:vector size="8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41" baseType="lpstr">
      <vt:lpstr>Arial</vt:lpstr>
      <vt:lpstr>ArialMT</vt:lpstr>
      <vt:lpstr>Calibri</vt:lpstr>
      <vt:lpstr>Calibri Light</vt:lpstr>
      <vt:lpstr>Nebeški</vt:lpstr>
      <vt:lpstr>Image</vt:lpstr>
      <vt:lpstr>PowerPointova predstavitev</vt:lpstr>
      <vt:lpstr> </vt:lpstr>
      <vt:lpstr>60. in 70. leta v ZDA - obdobje protestov in kopico družbenih gibanj.  </vt:lpstr>
      <vt:lpstr>PowerPointova predstavitev</vt:lpstr>
      <vt:lpstr>Nove zvrsti umetnosti in medsebojni vplivi različnih umetniških zvrsti    </vt:lpstr>
      <vt:lpstr>Nove zvrsti umetnosti in medsebojni vplivi različnih umetniških zvrsti    </vt:lpstr>
      <vt:lpstr>PowerPointova predstavitev</vt:lpstr>
      <vt:lpstr>Obdobje cenovno dostopnih video kamer.    </vt:lpstr>
      <vt:lpstr>Obdobje in vplivi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PREDHODNI / Nadaljnji razvoj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umetnost</dc:title>
  <dc:creator>Ana</dc:creator>
  <cp:lastModifiedBy>Petrica</cp:lastModifiedBy>
  <cp:revision>179</cp:revision>
  <dcterms:created xsi:type="dcterms:W3CDTF">2017-12-20T21:00:08Z</dcterms:created>
  <dcterms:modified xsi:type="dcterms:W3CDTF">2020-10-20T07:04:29Z</dcterms:modified>
</cp:coreProperties>
</file>